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9"/>
  </p:notesMasterIdLst>
  <p:sldIdLst>
    <p:sldId id="256" r:id="rId2"/>
    <p:sldId id="280" r:id="rId3"/>
    <p:sldId id="295" r:id="rId4"/>
    <p:sldId id="346" r:id="rId5"/>
    <p:sldId id="347" r:id="rId6"/>
    <p:sldId id="300" r:id="rId7"/>
    <p:sldId id="345" r:id="rId8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7"/>
    <p:restoredTop sz="94687"/>
  </p:normalViewPr>
  <p:slideViewPr>
    <p:cSldViewPr>
      <p:cViewPr varScale="1">
        <p:scale>
          <a:sx n="113" d="100"/>
          <a:sy n="113" d="100"/>
        </p:scale>
        <p:origin x="414" y="13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2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59635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202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2362" cy="3700462"/>
          </a:xfrm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01637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15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105781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D562385-A5A5-42B2-8648-EAC448C8A9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85C44-CE27-49B3-9D83-BA9C31E42C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3C2F0-2B8A-4C4A-A921-1F506CCF4D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D01C4-4B3C-4BC7-8D07-5C26F87724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326832-F69C-46AC-AA09-4EAE1F7D59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263BE8D-A110-4DE8-A763-4CF1E64697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44E6E03-2787-43A6-94A7-90C5F1CB39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B7AC2-CF05-496A-922A-4ECBF127B5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30C83BF-0878-488C-887F-74B7D38EAE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89A2E-1984-46DB-8402-7EC3AB42A1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 rtlCol="0"/>
          <a:lstStyle>
            <a:lvl1pPr>
              <a:defRPr sz="3100"/>
            </a:lvl1pPr>
          </a:lstStyle>
          <a:p>
            <a:pPr>
              <a:defRPr/>
            </a:pPr>
            <a:fld id="{16D64C60-0C56-4391-AE9E-19C2F18D0E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8B26229-CB39-4CC2-831F-97F1B5D0AD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0" r:id="rId2"/>
    <p:sldLayoutId id="2147483865" r:id="rId3"/>
    <p:sldLayoutId id="2147483866" r:id="rId4"/>
    <p:sldLayoutId id="2147483867" r:id="rId5"/>
    <p:sldLayoutId id="2147483861" r:id="rId6"/>
    <p:sldLayoutId id="2147483868" r:id="rId7"/>
    <p:sldLayoutId id="2147483862" r:id="rId8"/>
    <p:sldLayoutId id="2147483869" r:id="rId9"/>
    <p:sldLayoutId id="2147483863" r:id="rId10"/>
    <p:sldLayoutId id="214748387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ylor.org/site/wp-content/uploads/2012/06/Educational-Psychology.pdf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d.com/talks/ken_robinson_changing_education_paradigms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sychclassics.yorku.ca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ite.ebrary.com/lib/masaryk/Top?channelName=masaryk&amp;cpage=2&amp;docID=10054087&amp;f00=text&amp;frm=smp.x&amp;hitsPerPage=10&amp;layout=document&amp;p00=learning+theories&amp;sortBy=score&amp;sortOrder=des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2604161" y="5128328"/>
            <a:ext cx="7140443" cy="662874"/>
          </a:xfrm>
        </p:spPr>
        <p:txBody>
          <a:bodyPr lIns="0" tIns="0" rIns="0" bIns="0" anchor="ctr">
            <a:spAutoFit/>
          </a:bodyPr>
          <a:lstStyle/>
          <a:p>
            <a:pPr marL="357188" indent="-357188" eaLnBrk="1" fontAlgn="auto" hangingPunct="1">
              <a:lnSpc>
                <a:spcPct val="102000"/>
              </a:lnSpc>
              <a:spcAft>
                <a:spcPts val="0"/>
              </a:spcAft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  <a:defRPr/>
            </a:pPr>
            <a:r>
              <a:rPr lang="cs-CZ" sz="4400" dirty="0" err="1" smtClean="0"/>
              <a:t>Educational</a:t>
            </a:r>
            <a:r>
              <a:rPr lang="cs-CZ" sz="4400" dirty="0" smtClean="0"/>
              <a:t> Psychology</a:t>
            </a:r>
            <a:endParaRPr lang="en-GB" sz="4400" dirty="0"/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err="1" smtClean="0"/>
              <a:t>Lesson</a:t>
            </a:r>
            <a:r>
              <a:rPr lang="cs-CZ" dirty="0" smtClean="0"/>
              <a:t> 1</a:t>
            </a: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585191"/>
            <a:ext cx="9074150" cy="70128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cs-CZ" dirty="0" err="1" smtClean="0"/>
              <a:t>Contact</a:t>
            </a:r>
            <a:endParaRPr lang="en-GB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4150" cy="2889381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dirty="0" smtClean="0"/>
              <a:t>Mgr. </a:t>
            </a:r>
            <a:r>
              <a:rPr lang="cs-CZ" b="1" dirty="0" err="1" smtClean="0"/>
              <a:t>et</a:t>
            </a:r>
            <a:r>
              <a:rPr lang="cs-CZ" b="1" dirty="0" smtClean="0"/>
              <a:t> Mgr. </a:t>
            </a:r>
            <a:r>
              <a:rPr lang="en-GB" b="1" dirty="0" smtClean="0"/>
              <a:t>Jan Mareš</a:t>
            </a:r>
            <a:r>
              <a:rPr lang="cs-CZ" b="1" dirty="0" smtClean="0"/>
              <a:t>, </a:t>
            </a:r>
            <a:r>
              <a:rPr lang="cs-CZ" b="1" dirty="0" err="1" smtClean="0"/>
              <a:t>Ph.D</a:t>
            </a:r>
            <a:r>
              <a:rPr lang="cs-CZ" b="1" dirty="0" smtClean="0"/>
              <a:t>.</a:t>
            </a:r>
            <a:endParaRPr lang="en-GB" b="1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smtClean="0"/>
              <a:t>mares@</a:t>
            </a:r>
            <a:r>
              <a:rPr lang="cs-CZ" dirty="0" err="1" smtClean="0"/>
              <a:t>ped</a:t>
            </a:r>
            <a:r>
              <a:rPr lang="en-GB" dirty="0" smtClean="0"/>
              <a:t>.</a:t>
            </a:r>
            <a:r>
              <a:rPr lang="en-GB" dirty="0" err="1" smtClean="0"/>
              <a:t>muni.cz</a:t>
            </a:r>
            <a:r>
              <a:rPr lang="en-GB" dirty="0" smtClean="0"/>
              <a:t> 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>
                <a:solidFill>
                  <a:srgbClr val="FF0000"/>
                </a:solidFill>
              </a:rPr>
              <a:t>SZ6649 </a:t>
            </a:r>
            <a:r>
              <a:rPr lang="cs-CZ" dirty="0" err="1">
                <a:solidFill>
                  <a:srgbClr val="FF0000"/>
                </a:solidFill>
              </a:rPr>
              <a:t>Educational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Psychology in mail </a:t>
            </a:r>
            <a:r>
              <a:rPr lang="cs-CZ" dirty="0" err="1" smtClean="0">
                <a:solidFill>
                  <a:srgbClr val="FF0000"/>
                </a:solidFill>
              </a:rPr>
              <a:t>subject</a:t>
            </a:r>
            <a:endParaRPr lang="cs-CZ" dirty="0" smtClean="0">
              <a:solidFill>
                <a:srgbClr val="FF0000"/>
              </a:solidFill>
            </a:endParaRPr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err="1" smtClean="0"/>
              <a:t>Discussion</a:t>
            </a:r>
            <a:r>
              <a:rPr lang="cs-CZ" dirty="0" smtClean="0"/>
              <a:t> </a:t>
            </a:r>
            <a:r>
              <a:rPr lang="cs-CZ" dirty="0" err="1" smtClean="0"/>
              <a:t>forum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IS </a:t>
            </a:r>
            <a:endParaRPr lang="en-GB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/>
              <a:t>Office </a:t>
            </a:r>
            <a:r>
              <a:rPr lang="cs-CZ" dirty="0" err="1" smtClean="0"/>
              <a:t>hours</a:t>
            </a:r>
            <a:r>
              <a:rPr lang="en-GB" dirty="0" smtClean="0"/>
              <a:t>: </a:t>
            </a:r>
            <a:r>
              <a:rPr lang="cs-CZ" dirty="0" err="1" smtClean="0"/>
              <a:t>mondays</a:t>
            </a:r>
            <a:r>
              <a:rPr lang="cs-CZ" dirty="0" smtClean="0"/>
              <a:t> </a:t>
            </a:r>
            <a:r>
              <a:rPr lang="cs-CZ" dirty="0" smtClean="0"/>
              <a:t>10:20-11:20</a:t>
            </a:r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smtClean="0"/>
              <a:t>(</a:t>
            </a:r>
            <a:r>
              <a:rPr lang="cs-CZ" dirty="0" err="1" smtClean="0"/>
              <a:t>Dpt</a:t>
            </a:r>
            <a:r>
              <a:rPr lang="cs-CZ" dirty="0" smtClean="0"/>
              <a:t>. </a:t>
            </a:r>
            <a:r>
              <a:rPr lang="cs-CZ" dirty="0" err="1" smtClean="0"/>
              <a:t>of</a:t>
            </a:r>
            <a:r>
              <a:rPr lang="cs-CZ" dirty="0" smtClean="0"/>
              <a:t> Psychology, </a:t>
            </a:r>
            <a:r>
              <a:rPr lang="cs-CZ" dirty="0" err="1" smtClean="0"/>
              <a:t>Fac</a:t>
            </a:r>
            <a:r>
              <a:rPr lang="cs-CZ" dirty="0" smtClean="0"/>
              <a:t>.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en-GB" dirty="0" smtClean="0"/>
              <a:t>, </a:t>
            </a:r>
            <a:r>
              <a:rPr lang="cs-CZ" dirty="0" smtClean="0"/>
              <a:t>Poříčí 31</a:t>
            </a:r>
            <a:r>
              <a:rPr lang="en-GB" dirty="0" smtClean="0"/>
              <a:t>, Brno)</a:t>
            </a:r>
            <a:endParaRPr 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Literatur</a:t>
            </a:r>
            <a:r>
              <a:rPr lang="cs-CZ" dirty="0" smtClean="0"/>
              <a:t>e</a:t>
            </a:r>
            <a:endParaRPr lang="en-US" dirty="0"/>
          </a:p>
        </p:txBody>
      </p:sp>
      <p:pic>
        <p:nvPicPr>
          <p:cNvPr id="1026" name="Picture 2" descr="Výsledek obrázku pro kelvin seifert educational psychology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10425" y="2195661"/>
            <a:ext cx="2870200" cy="406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75402" y="1979637"/>
            <a:ext cx="50129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www.saylor.org/site/wp-content/uploads/2012/06/Educational-Psychology.pdf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6360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Lessons</a:t>
            </a:r>
            <a:r>
              <a:rPr lang="cs-CZ" dirty="0" smtClean="0"/>
              <a:t> and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tasks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20.10. – </a:t>
            </a:r>
            <a:r>
              <a:rPr lang="cs-CZ" dirty="0" err="1"/>
              <a:t>I</a:t>
            </a:r>
            <a:r>
              <a:rPr lang="cs-CZ" dirty="0" err="1" smtClean="0"/>
              <a:t>ntroduction</a:t>
            </a:r>
            <a:endParaRPr lang="cs-CZ" dirty="0" smtClean="0"/>
          </a:p>
          <a:p>
            <a:r>
              <a:rPr lang="cs-CZ" dirty="0" smtClean="0"/>
              <a:t>27.10. – </a:t>
            </a:r>
            <a:r>
              <a:rPr lang="en-US" dirty="0"/>
              <a:t>The changing teaching profession and you</a:t>
            </a:r>
            <a:r>
              <a:rPr lang="en-US" dirty="0" smtClean="0"/>
              <a:t>....</a:t>
            </a:r>
            <a:endParaRPr lang="cs-CZ" dirty="0" smtClean="0"/>
          </a:p>
          <a:p>
            <a:r>
              <a:rPr lang="cs-CZ" dirty="0" smtClean="0"/>
              <a:t>10.11. </a:t>
            </a:r>
            <a:r>
              <a:rPr lang="cs-CZ" dirty="0"/>
              <a:t>-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learning</a:t>
            </a:r>
            <a:r>
              <a:rPr lang="cs-CZ" dirty="0"/>
              <a:t> proces, Student </a:t>
            </a:r>
            <a:r>
              <a:rPr lang="cs-CZ" dirty="0" err="1" smtClean="0"/>
              <a:t>development</a:t>
            </a:r>
            <a:r>
              <a:rPr lang="cs-CZ" dirty="0" smtClean="0"/>
              <a:t>, </a:t>
            </a:r>
            <a:r>
              <a:rPr lang="cs-CZ" dirty="0"/>
              <a:t>Student </a:t>
            </a:r>
            <a:r>
              <a:rPr lang="cs-CZ" dirty="0" smtClean="0"/>
              <a:t>diversity</a:t>
            </a:r>
          </a:p>
          <a:p>
            <a:pPr lvl="1"/>
            <a:r>
              <a:rPr lang="cs-CZ" dirty="0" smtClean="0"/>
              <a:t>Q. to </a:t>
            </a:r>
            <a:r>
              <a:rPr lang="cs-CZ" dirty="0" err="1" smtClean="0"/>
              <a:t>the</a:t>
            </a:r>
            <a:r>
              <a:rPr lang="cs-CZ" dirty="0" smtClean="0"/>
              <a:t> K. Robinson video to IS, poster </a:t>
            </a:r>
            <a:r>
              <a:rPr lang="cs-CZ" dirty="0" err="1" smtClean="0"/>
              <a:t>abstract</a:t>
            </a:r>
            <a:r>
              <a:rPr lang="cs-CZ" dirty="0" smtClean="0"/>
              <a:t> (up to 250 </a:t>
            </a:r>
            <a:r>
              <a:rPr lang="cs-CZ" dirty="0" err="1" smtClean="0"/>
              <a:t>words</a:t>
            </a:r>
            <a:r>
              <a:rPr lang="cs-CZ" dirty="0" smtClean="0"/>
              <a:t>) to IS</a:t>
            </a:r>
          </a:p>
          <a:p>
            <a:r>
              <a:rPr lang="cs-CZ" dirty="0" smtClean="0"/>
              <a:t>24.11. </a:t>
            </a:r>
            <a:r>
              <a:rPr lang="cs-CZ" dirty="0"/>
              <a:t>- </a:t>
            </a:r>
            <a:r>
              <a:rPr lang="cs-CZ" dirty="0" smtClean="0"/>
              <a:t>Student </a:t>
            </a:r>
            <a:r>
              <a:rPr lang="cs-CZ" dirty="0" err="1" smtClean="0"/>
              <a:t>motivation</a:t>
            </a:r>
            <a:r>
              <a:rPr lang="cs-CZ" dirty="0" smtClean="0"/>
              <a:t>, </a:t>
            </a:r>
            <a:r>
              <a:rPr lang="en-US" dirty="0"/>
              <a:t>Classroom management and the learning </a:t>
            </a:r>
            <a:r>
              <a:rPr lang="en-US" dirty="0" smtClean="0"/>
              <a:t>environment</a:t>
            </a:r>
            <a:endParaRPr lang="cs-CZ" dirty="0"/>
          </a:p>
          <a:p>
            <a:r>
              <a:rPr lang="cs-CZ" dirty="0" smtClean="0"/>
              <a:t>8.12. – Poster </a:t>
            </a:r>
            <a:r>
              <a:rPr lang="cs-CZ" dirty="0" err="1" smtClean="0"/>
              <a:t>presentation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074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Select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topic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EdPsy</a:t>
            </a:r>
            <a:endParaRPr lang="cs-CZ" dirty="0" smtClean="0"/>
          </a:p>
          <a:p>
            <a:r>
              <a:rPr lang="cs-CZ" dirty="0" err="1" smtClean="0"/>
              <a:t>Theory</a:t>
            </a:r>
            <a:r>
              <a:rPr lang="cs-CZ" dirty="0" smtClean="0"/>
              <a:t> </a:t>
            </a:r>
            <a:r>
              <a:rPr lang="cs-CZ" dirty="0" err="1" smtClean="0"/>
              <a:t>explanation</a:t>
            </a:r>
            <a:r>
              <a:rPr lang="cs-CZ" dirty="0" smtClean="0"/>
              <a:t> / case study / </a:t>
            </a:r>
            <a:r>
              <a:rPr lang="cs-CZ" dirty="0" err="1" smtClean="0"/>
              <a:t>small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 </a:t>
            </a:r>
            <a:r>
              <a:rPr lang="cs-CZ" dirty="0" err="1" smtClean="0"/>
              <a:t>project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 smtClean="0"/>
          </a:p>
          <a:p>
            <a:r>
              <a:rPr lang="cs-CZ" dirty="0" smtClean="0"/>
              <a:t>A1 </a:t>
            </a:r>
            <a:r>
              <a:rPr lang="cs-CZ" dirty="0" err="1" smtClean="0"/>
              <a:t>format</a:t>
            </a:r>
            <a:endParaRPr lang="cs-CZ" dirty="0" smtClean="0"/>
          </a:p>
          <a:p>
            <a:r>
              <a:rPr lang="cs-CZ" dirty="0" err="1" smtClean="0"/>
              <a:t>Examples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Dpt</a:t>
            </a:r>
            <a:r>
              <a:rPr lang="cs-CZ" dirty="0" smtClean="0"/>
              <a:t>. </a:t>
            </a:r>
            <a:r>
              <a:rPr lang="cs-CZ" dirty="0" err="1" smtClean="0"/>
              <a:t>of</a:t>
            </a:r>
            <a:r>
              <a:rPr lang="cs-CZ" dirty="0" smtClean="0"/>
              <a:t> Psychology and in </a:t>
            </a:r>
            <a:r>
              <a:rPr lang="cs-CZ" dirty="0" err="1" smtClean="0"/>
              <a:t>the</a:t>
            </a:r>
            <a:r>
              <a:rPr lang="cs-CZ" dirty="0" smtClean="0"/>
              <a:t> 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423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Changes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society and </a:t>
            </a:r>
            <a:r>
              <a:rPr lang="cs-CZ" dirty="0" err="1" smtClean="0"/>
              <a:t>education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last </a:t>
            </a:r>
            <a:r>
              <a:rPr lang="cs-CZ" dirty="0" err="1" smtClean="0"/>
              <a:t>century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</a:t>
            </a:r>
            <a:r>
              <a:rPr lang="cs-CZ" dirty="0"/>
              <a:t>. Robinson </a:t>
            </a:r>
            <a:r>
              <a:rPr lang="cs-CZ" dirty="0" smtClean="0"/>
              <a:t>TED </a:t>
            </a:r>
            <a:r>
              <a:rPr lang="cs-CZ" dirty="0" err="1" smtClean="0"/>
              <a:t>speech</a:t>
            </a:r>
            <a:r>
              <a:rPr lang="cs-CZ" dirty="0" smtClean="0"/>
              <a:t>: </a:t>
            </a: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://www.ted.com/talks/ken_robinson_changing_education_paradigms.html</a:t>
            </a:r>
            <a:endParaRPr lang="cs-CZ" dirty="0"/>
          </a:p>
          <a:p>
            <a:r>
              <a:rPr lang="cs-CZ" dirty="0" smtClean="0"/>
              <a:t>Q:</a:t>
            </a:r>
            <a:endParaRPr lang="cs-CZ" dirty="0" smtClean="0"/>
          </a:p>
          <a:p>
            <a:pPr lvl="1"/>
            <a:r>
              <a:rPr lang="cs-CZ"/>
              <a:t>W</a:t>
            </a:r>
            <a:r>
              <a:rPr lang="cs-CZ" smtClean="0"/>
              <a:t>hich</a:t>
            </a:r>
            <a:r>
              <a:rPr lang="cs-CZ" dirty="0" smtClean="0"/>
              <a:t> part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most </a:t>
            </a:r>
            <a:r>
              <a:rPr lang="cs-CZ" dirty="0" err="1" smtClean="0"/>
              <a:t>inspiring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? </a:t>
            </a:r>
            <a:endParaRPr lang="cs-CZ" dirty="0" smtClean="0"/>
          </a:p>
          <a:p>
            <a:pPr lvl="1"/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kind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methaphore</a:t>
            </a:r>
            <a:r>
              <a:rPr lang="cs-CZ" dirty="0" smtClean="0"/>
              <a:t> </a:t>
            </a:r>
            <a:r>
              <a:rPr lang="cs-CZ" dirty="0" err="1" smtClean="0"/>
              <a:t>uses</a:t>
            </a:r>
            <a:r>
              <a:rPr lang="cs-CZ" dirty="0" smtClean="0"/>
              <a:t> </a:t>
            </a:r>
            <a:r>
              <a:rPr lang="cs-CZ" dirty="0" smtClean="0"/>
              <a:t>K</a:t>
            </a:r>
            <a:r>
              <a:rPr lang="cs-CZ" dirty="0" smtClean="0"/>
              <a:t>. Robinson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traditional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r>
              <a:rPr lang="cs-CZ" dirty="0" smtClean="0"/>
              <a:t> </a:t>
            </a:r>
            <a:r>
              <a:rPr lang="cs-CZ" dirty="0" err="1" smtClean="0"/>
              <a:t>teaching</a:t>
            </a:r>
            <a:r>
              <a:rPr lang="cs-CZ" dirty="0" smtClean="0"/>
              <a:t> </a:t>
            </a:r>
            <a:r>
              <a:rPr lang="cs-CZ" dirty="0" err="1" smtClean="0"/>
              <a:t>practice</a:t>
            </a:r>
            <a:r>
              <a:rPr lang="cs-CZ" dirty="0" smtClean="0"/>
              <a:t>?</a:t>
            </a:r>
            <a:endParaRPr lang="cs-CZ" dirty="0" smtClean="0"/>
          </a:p>
          <a:p>
            <a:pPr lvl="1"/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chalenges</a:t>
            </a:r>
            <a:r>
              <a:rPr lang="cs-CZ" dirty="0" smtClean="0"/>
              <a:t> are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contemporary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?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115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75999" y="251989"/>
            <a:ext cx="8987614" cy="1091953"/>
          </a:xfrm>
        </p:spPr>
        <p:txBody>
          <a:bodyPr/>
          <a:lstStyle/>
          <a:p>
            <a:pPr eaLnBrk="1" hangingPunct="1"/>
            <a:r>
              <a:rPr lang="cs-CZ" altLang="cs-CZ" smtClean="0"/>
              <a:t>Literatura (výběr)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5999" y="1763924"/>
            <a:ext cx="8987614" cy="4955787"/>
          </a:xfrm>
        </p:spPr>
        <p:txBody>
          <a:bodyPr>
            <a:normAutofit/>
          </a:bodyPr>
          <a:lstStyle/>
          <a:p>
            <a:pPr marL="352780" indent="-35278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984" dirty="0" smtClean="0"/>
              <a:t>MOSELEY</a:t>
            </a:r>
            <a:r>
              <a:rPr lang="cs-CZ" sz="1984" dirty="0"/>
              <a:t>, D. et al. </a:t>
            </a:r>
            <a:r>
              <a:rPr lang="en-US" sz="1984" dirty="0"/>
              <a:t>Frameworks for thinking: a handbook for teachers and learning</a:t>
            </a:r>
            <a:r>
              <a:rPr lang="cs-CZ" sz="1984" dirty="0"/>
              <a:t>. Cambridge: Cambridge </a:t>
            </a:r>
            <a:r>
              <a:rPr lang="cs-CZ" sz="1984" dirty="0" err="1"/>
              <a:t>Un</a:t>
            </a:r>
            <a:r>
              <a:rPr lang="cs-CZ" sz="1984" dirty="0"/>
              <a:t>. </a:t>
            </a:r>
            <a:r>
              <a:rPr lang="cs-CZ" sz="1984" dirty="0" err="1"/>
              <a:t>Press</a:t>
            </a:r>
            <a:r>
              <a:rPr lang="cs-CZ" sz="1984" dirty="0"/>
              <a:t>, 2005.</a:t>
            </a:r>
          </a:p>
          <a:p>
            <a:pPr marL="352780" indent="-35278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sz="1984" dirty="0" err="1"/>
              <a:t>Psycholgy</a:t>
            </a:r>
            <a:r>
              <a:rPr lang="en-US" sz="1984" dirty="0"/>
              <a:t> </a:t>
            </a:r>
            <a:r>
              <a:rPr lang="en-US" sz="1984" dirty="0" err="1"/>
              <a:t>Clasics</a:t>
            </a:r>
            <a:endParaRPr lang="en-US" sz="1984" dirty="0"/>
          </a:p>
          <a:p>
            <a:pPr marL="705560" lvl="1" indent="-302383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en-US" sz="1653" dirty="0">
                <a:hlinkClick r:id="rId3"/>
              </a:rPr>
              <a:t>http://psychclassics.yorku.ca/</a:t>
            </a:r>
            <a:r>
              <a:rPr lang="cs-CZ" sz="1653" dirty="0"/>
              <a:t> </a:t>
            </a:r>
            <a:endParaRPr lang="en-US" sz="1653" dirty="0"/>
          </a:p>
          <a:p>
            <a:pPr marL="352780" indent="-35278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sz="1984" dirty="0"/>
              <a:t>Moore, Alex. Teaching and Learning: Pedagogy, Curriculum and Culture. Routledge </a:t>
            </a:r>
            <a:r>
              <a:rPr lang="en-US" sz="1984" dirty="0" err="1"/>
              <a:t>Falmer</a:t>
            </a:r>
            <a:r>
              <a:rPr lang="en-US" sz="1984" dirty="0"/>
              <a:t>, 2000.</a:t>
            </a:r>
          </a:p>
          <a:p>
            <a:pPr marL="705560" lvl="1" indent="-302383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en-US" sz="1653" dirty="0">
                <a:hlinkClick r:id="rId4"/>
              </a:rPr>
              <a:t>http://site.ebrary.com/lib/masaryk/Top?channelName=masaryk&amp;cpage=2&amp;docID=10054087&amp;f00=text&amp;frm=smp.x&amp;hitsPerPage=10&amp;layout=document&amp;p00=learning+theories&amp;sortBy=score&amp;sortOrder=desc</a:t>
            </a:r>
            <a:r>
              <a:rPr lang="cs-CZ" sz="1653" dirty="0"/>
              <a:t> </a:t>
            </a:r>
            <a:endParaRPr lang="en-US" sz="1653" dirty="0"/>
          </a:p>
          <a:p>
            <a:pPr marL="352780" indent="-35278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cs-CZ" sz="1984" dirty="0"/>
          </a:p>
        </p:txBody>
      </p:sp>
    </p:spTree>
    <p:extLst>
      <p:ext uri="{BB962C8B-B14F-4D97-AF65-F5344CB8AC3E}">
        <p14:creationId xmlns:p14="http://schemas.microsoft.com/office/powerpoint/2010/main" val="96292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596</TotalTime>
  <Words>265</Words>
  <Application>Microsoft Office PowerPoint</Application>
  <PresentationFormat>Vlastní</PresentationFormat>
  <Paragraphs>36</Paragraphs>
  <Slides>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Arial</vt:lpstr>
      <vt:lpstr>Times New Roman</vt:lpstr>
      <vt:lpstr>Tw Cen MT</vt:lpstr>
      <vt:lpstr>Verdana</vt:lpstr>
      <vt:lpstr>Wingdings</vt:lpstr>
      <vt:lpstr>Wingdings 2</vt:lpstr>
      <vt:lpstr>Medián</vt:lpstr>
      <vt:lpstr>Educational Psychology</vt:lpstr>
      <vt:lpstr>Contact</vt:lpstr>
      <vt:lpstr>Literature</vt:lpstr>
      <vt:lpstr>Lessons and the tasks</vt:lpstr>
      <vt:lpstr>Poster</vt:lpstr>
      <vt:lpstr>Changes in the society and education in the last century</vt:lpstr>
      <vt:lpstr>Literatura (výběr)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výchovy a vzdělávání</dc:title>
  <dc:creator>Mares</dc:creator>
  <cp:lastModifiedBy>Mares</cp:lastModifiedBy>
  <cp:revision>57</cp:revision>
  <dcterms:modified xsi:type="dcterms:W3CDTF">2017-10-20T12:07:48Z</dcterms:modified>
</cp:coreProperties>
</file>