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9"/>
  </p:notesMasterIdLst>
  <p:sldIdLst>
    <p:sldId id="256" r:id="rId2"/>
    <p:sldId id="280" r:id="rId3"/>
    <p:sldId id="295" r:id="rId4"/>
    <p:sldId id="346" r:id="rId5"/>
    <p:sldId id="347" r:id="rId6"/>
    <p:sldId id="300" r:id="rId7"/>
    <p:sldId id="345" r:id="rId8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87"/>
  </p:normalViewPr>
  <p:slideViewPr>
    <p:cSldViewPr>
      <p:cViewPr varScale="1">
        <p:scale>
          <a:sx n="113" d="100"/>
          <a:sy n="113" d="100"/>
        </p:scale>
        <p:origin x="41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0578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ylor.org/site/wp-content/uploads/2012/06/Educational-Psychology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classics.yorku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.ebrary.com/lib/masaryk/Top?channelName=masaryk&amp;cpage=2&amp;docID=10054087&amp;f00=text&amp;frm=smp.x&amp;hitsPerPage=10&amp;layout=document&amp;p00=learning+theories&amp;sortBy=score&amp;sortOrder=des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 smtClean="0"/>
              <a:t>Educational</a:t>
            </a:r>
            <a:r>
              <a:rPr lang="cs-CZ" sz="4400" dirty="0" smtClean="0"/>
              <a:t> Psychology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err="1" smtClean="0"/>
              <a:t>Lesson</a:t>
            </a:r>
            <a:r>
              <a:rPr lang="cs-CZ" dirty="0" smtClean="0"/>
              <a:t> 1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5191"/>
            <a:ext cx="9074150" cy="70128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cs-CZ" dirty="0" err="1" smtClean="0"/>
              <a:t>Contact</a:t>
            </a:r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288938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>
                <a:solidFill>
                  <a:srgbClr val="FF0000"/>
                </a:solidFill>
              </a:rPr>
              <a:t>SZ6649 </a:t>
            </a:r>
            <a:r>
              <a:rPr lang="cs-CZ" dirty="0" err="1">
                <a:solidFill>
                  <a:srgbClr val="FF0000"/>
                </a:solidFill>
              </a:rPr>
              <a:t>Educational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Psychology in mail </a:t>
            </a:r>
            <a:r>
              <a:rPr lang="cs-CZ" dirty="0" err="1" smtClean="0">
                <a:solidFill>
                  <a:srgbClr val="FF0000"/>
                </a:solidFill>
              </a:rPr>
              <a:t>subject</a:t>
            </a:r>
            <a:endParaRPr lang="cs-CZ" dirty="0" smtClean="0">
              <a:solidFill>
                <a:srgbClr val="FF0000"/>
              </a:solidFill>
            </a:endParaRP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err="1" smtClean="0"/>
              <a:t>Discussion</a:t>
            </a:r>
            <a:r>
              <a:rPr lang="cs-CZ" dirty="0" smtClean="0"/>
              <a:t> </a:t>
            </a:r>
            <a:r>
              <a:rPr lang="cs-CZ" dirty="0" err="1" smtClean="0"/>
              <a:t>forum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IS 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Office </a:t>
            </a:r>
            <a:r>
              <a:rPr lang="cs-CZ" dirty="0" err="1" smtClean="0"/>
              <a:t>hours</a:t>
            </a:r>
            <a:r>
              <a:rPr lang="en-GB" dirty="0" smtClean="0"/>
              <a:t>: </a:t>
            </a:r>
            <a:r>
              <a:rPr lang="cs-CZ" dirty="0" err="1" smtClean="0"/>
              <a:t>mondays</a:t>
            </a:r>
            <a:r>
              <a:rPr lang="cs-CZ" dirty="0" smtClean="0"/>
              <a:t> </a:t>
            </a:r>
            <a:r>
              <a:rPr lang="cs-CZ" dirty="0" smtClean="0"/>
              <a:t>10:20-11:20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cs-CZ" dirty="0" err="1" smtClean="0"/>
              <a:t>Dpt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Psychology, </a:t>
            </a:r>
            <a:r>
              <a:rPr lang="cs-CZ" dirty="0" err="1" smtClean="0"/>
              <a:t>Fac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</a:t>
            </a:r>
            <a:r>
              <a:rPr lang="cs-CZ" dirty="0" smtClean="0"/>
              <a:t>e</a:t>
            </a:r>
            <a:endParaRPr lang="en-US" dirty="0"/>
          </a:p>
        </p:txBody>
      </p:sp>
      <p:pic>
        <p:nvPicPr>
          <p:cNvPr id="1026" name="Picture 2" descr="Výsledek obrázku pro kelvin seifert educational psychology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0425" y="2195661"/>
            <a:ext cx="28702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5402" y="1979637"/>
            <a:ext cx="5012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www.saylor.org/site/wp-content/uploads/2012/06/Educational-Psychology.pdf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Lessons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20.10. – </a:t>
            </a:r>
            <a:r>
              <a:rPr lang="cs-CZ" dirty="0" err="1"/>
              <a:t>I</a:t>
            </a:r>
            <a:r>
              <a:rPr lang="cs-CZ" dirty="0" err="1" smtClean="0"/>
              <a:t>ntroduction</a:t>
            </a:r>
            <a:endParaRPr lang="cs-CZ" dirty="0" smtClean="0"/>
          </a:p>
          <a:p>
            <a:r>
              <a:rPr lang="cs-CZ" dirty="0" smtClean="0"/>
              <a:t>27.10. – </a:t>
            </a:r>
            <a:r>
              <a:rPr lang="en-US" dirty="0"/>
              <a:t>The changing teaching profession and you</a:t>
            </a:r>
            <a:r>
              <a:rPr lang="en-US" dirty="0" smtClean="0"/>
              <a:t>....</a:t>
            </a:r>
            <a:endParaRPr lang="cs-CZ" dirty="0" smtClean="0"/>
          </a:p>
          <a:p>
            <a:r>
              <a:rPr lang="cs-CZ" dirty="0" smtClean="0"/>
              <a:t>10.11. </a:t>
            </a:r>
            <a:r>
              <a:rPr lang="cs-CZ" dirty="0"/>
              <a:t>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 proces, Student </a:t>
            </a:r>
            <a:r>
              <a:rPr lang="cs-CZ" dirty="0" err="1" smtClean="0"/>
              <a:t>development</a:t>
            </a:r>
            <a:r>
              <a:rPr lang="cs-CZ" dirty="0" smtClean="0"/>
              <a:t>, </a:t>
            </a:r>
            <a:r>
              <a:rPr lang="cs-CZ" dirty="0"/>
              <a:t>Student </a:t>
            </a:r>
            <a:r>
              <a:rPr lang="cs-CZ" dirty="0" smtClean="0"/>
              <a:t>diversity</a:t>
            </a:r>
          </a:p>
          <a:p>
            <a:pPr lvl="1"/>
            <a:r>
              <a:rPr lang="cs-CZ" dirty="0" smtClean="0"/>
              <a:t>Q. to </a:t>
            </a:r>
            <a:r>
              <a:rPr lang="cs-CZ" dirty="0" err="1" smtClean="0"/>
              <a:t>the</a:t>
            </a:r>
            <a:r>
              <a:rPr lang="cs-CZ" dirty="0" smtClean="0"/>
              <a:t> K. Robinson video to IS, poster </a:t>
            </a:r>
            <a:r>
              <a:rPr lang="cs-CZ" dirty="0" err="1" smtClean="0"/>
              <a:t>abstract</a:t>
            </a:r>
            <a:r>
              <a:rPr lang="cs-CZ" dirty="0" smtClean="0"/>
              <a:t> (up to 250 </a:t>
            </a:r>
            <a:r>
              <a:rPr lang="cs-CZ" dirty="0" err="1" smtClean="0"/>
              <a:t>words</a:t>
            </a:r>
            <a:r>
              <a:rPr lang="cs-CZ" dirty="0" smtClean="0"/>
              <a:t>) to IS</a:t>
            </a:r>
          </a:p>
          <a:p>
            <a:r>
              <a:rPr lang="cs-CZ" dirty="0" smtClean="0"/>
              <a:t>24.11. </a:t>
            </a:r>
            <a:r>
              <a:rPr lang="cs-CZ" dirty="0"/>
              <a:t>- </a:t>
            </a:r>
            <a:r>
              <a:rPr lang="cs-CZ" dirty="0" smtClean="0"/>
              <a:t>Student </a:t>
            </a:r>
            <a:r>
              <a:rPr lang="cs-CZ" dirty="0" err="1" smtClean="0"/>
              <a:t>motivation</a:t>
            </a:r>
            <a:r>
              <a:rPr lang="cs-CZ" dirty="0" smtClean="0"/>
              <a:t>, </a:t>
            </a:r>
            <a:r>
              <a:rPr lang="en-US" dirty="0"/>
              <a:t>Classroom management and the learning </a:t>
            </a:r>
            <a:r>
              <a:rPr lang="en-US" dirty="0" smtClean="0"/>
              <a:t>environment</a:t>
            </a:r>
            <a:endParaRPr lang="cs-CZ" dirty="0"/>
          </a:p>
          <a:p>
            <a:r>
              <a:rPr lang="cs-CZ" dirty="0" smtClean="0"/>
              <a:t>8.12. – Poster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EdPsy</a:t>
            </a:r>
            <a:endParaRPr lang="cs-CZ" dirty="0" smtClean="0"/>
          </a:p>
          <a:p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explanation</a:t>
            </a:r>
            <a:r>
              <a:rPr lang="cs-CZ" dirty="0" smtClean="0"/>
              <a:t> / case study /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r>
              <a:rPr lang="cs-CZ" dirty="0" smtClean="0"/>
              <a:t>A1 </a:t>
            </a:r>
            <a:r>
              <a:rPr lang="cs-CZ" dirty="0" err="1" smtClean="0"/>
              <a:t>format</a:t>
            </a:r>
            <a:endParaRPr lang="cs-CZ" dirty="0" smtClean="0"/>
          </a:p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Dpt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Psychology and in </a:t>
            </a:r>
            <a:r>
              <a:rPr lang="cs-CZ" dirty="0" err="1" smtClean="0"/>
              <a:t>the</a:t>
            </a:r>
            <a:r>
              <a:rPr lang="cs-CZ" dirty="0" smtClean="0"/>
              <a:t> 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2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society and </a:t>
            </a:r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last </a:t>
            </a:r>
            <a:r>
              <a:rPr lang="cs-CZ" dirty="0" err="1" smtClean="0"/>
              <a:t>century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</a:t>
            </a:r>
            <a:r>
              <a:rPr lang="cs-CZ" dirty="0"/>
              <a:t>. Robinson </a:t>
            </a:r>
            <a:r>
              <a:rPr lang="cs-CZ" dirty="0" smtClean="0"/>
              <a:t>TED </a:t>
            </a:r>
            <a:r>
              <a:rPr lang="cs-CZ" dirty="0" err="1" smtClean="0"/>
              <a:t>speech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://www.ted.com/talks/ken_robinson_changing_education_paradigms.html</a:t>
            </a:r>
            <a:endParaRPr lang="cs-CZ" dirty="0"/>
          </a:p>
          <a:p>
            <a:r>
              <a:rPr lang="cs-CZ" dirty="0" smtClean="0"/>
              <a:t>Q:</a:t>
            </a:r>
            <a:endParaRPr lang="cs-CZ" dirty="0" smtClean="0"/>
          </a:p>
          <a:p>
            <a:pPr lvl="1"/>
            <a:r>
              <a:rPr lang="cs-CZ"/>
              <a:t>W</a:t>
            </a:r>
            <a:r>
              <a:rPr lang="cs-CZ" smtClean="0"/>
              <a:t>hich</a:t>
            </a:r>
            <a:r>
              <a:rPr lang="cs-CZ" dirty="0" smtClean="0"/>
              <a:t> part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inspiring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? </a:t>
            </a:r>
            <a:endParaRPr lang="cs-CZ" dirty="0" smtClean="0"/>
          </a:p>
          <a:p>
            <a:pPr lvl="1"/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methaphore</a:t>
            </a:r>
            <a:r>
              <a:rPr lang="cs-CZ" dirty="0" smtClean="0"/>
              <a:t> </a:t>
            </a:r>
            <a:r>
              <a:rPr lang="cs-CZ" dirty="0" err="1" smtClean="0"/>
              <a:t>uses</a:t>
            </a:r>
            <a:r>
              <a:rPr lang="cs-CZ" dirty="0" smtClean="0"/>
              <a:t> </a:t>
            </a:r>
            <a:r>
              <a:rPr lang="cs-CZ" dirty="0" smtClean="0"/>
              <a:t>K</a:t>
            </a:r>
            <a:r>
              <a:rPr lang="cs-CZ" dirty="0" smtClean="0"/>
              <a:t>. Robinson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traditional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?</a:t>
            </a:r>
            <a:endParaRPr lang="cs-CZ" dirty="0" smtClean="0"/>
          </a:p>
          <a:p>
            <a:pPr lvl="1"/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chalenges</a:t>
            </a:r>
            <a:r>
              <a:rPr lang="cs-CZ" dirty="0" smtClean="0"/>
              <a:t> are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contemporary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11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5999" y="251989"/>
            <a:ext cx="8987614" cy="1091953"/>
          </a:xfrm>
        </p:spPr>
        <p:txBody>
          <a:bodyPr/>
          <a:lstStyle/>
          <a:p>
            <a:pPr eaLnBrk="1" hangingPunct="1"/>
            <a:r>
              <a:rPr lang="cs-CZ" altLang="cs-CZ" smtClean="0"/>
              <a:t>Literatura (výběr)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>
            <a:normAutofit/>
          </a:bodyPr>
          <a:lstStyle/>
          <a:p>
            <a:pPr marL="352780" indent="-3527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984" dirty="0" smtClean="0"/>
              <a:t>MOSELEY</a:t>
            </a:r>
            <a:r>
              <a:rPr lang="cs-CZ" sz="1984" dirty="0"/>
              <a:t>, D. et al. </a:t>
            </a:r>
            <a:r>
              <a:rPr lang="en-US" sz="1984" dirty="0"/>
              <a:t>Frameworks for thinking: a handbook for teachers and learning</a:t>
            </a:r>
            <a:r>
              <a:rPr lang="cs-CZ" sz="1984" dirty="0"/>
              <a:t>. Cambridge: Cambridge </a:t>
            </a:r>
            <a:r>
              <a:rPr lang="cs-CZ" sz="1984" dirty="0" err="1"/>
              <a:t>Un</a:t>
            </a:r>
            <a:r>
              <a:rPr lang="cs-CZ" sz="1984" dirty="0"/>
              <a:t>. </a:t>
            </a:r>
            <a:r>
              <a:rPr lang="cs-CZ" sz="1984" dirty="0" err="1"/>
              <a:t>Press</a:t>
            </a:r>
            <a:r>
              <a:rPr lang="cs-CZ" sz="1984" dirty="0"/>
              <a:t>, 2005.</a:t>
            </a:r>
          </a:p>
          <a:p>
            <a:pPr marL="352780" indent="-3527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1984" dirty="0" err="1"/>
              <a:t>Psycholgy</a:t>
            </a:r>
            <a:r>
              <a:rPr lang="en-US" sz="1984" dirty="0"/>
              <a:t> </a:t>
            </a:r>
            <a:r>
              <a:rPr lang="en-US" sz="1984" dirty="0" err="1"/>
              <a:t>Clasics</a:t>
            </a:r>
            <a:endParaRPr lang="en-US" sz="1984" dirty="0"/>
          </a:p>
          <a:p>
            <a:pPr marL="705560" lvl="1" indent="-302383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1653" dirty="0">
                <a:hlinkClick r:id="rId3"/>
              </a:rPr>
              <a:t>http://psychclassics.yorku.ca/</a:t>
            </a:r>
            <a:r>
              <a:rPr lang="cs-CZ" sz="1653" dirty="0"/>
              <a:t> </a:t>
            </a:r>
            <a:endParaRPr lang="en-US" sz="1653" dirty="0"/>
          </a:p>
          <a:p>
            <a:pPr marL="352780" indent="-3527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1984" dirty="0"/>
              <a:t>Moore, Alex. Teaching and Learning: Pedagogy, Curriculum and Culture. Routledge </a:t>
            </a:r>
            <a:r>
              <a:rPr lang="en-US" sz="1984" dirty="0" err="1"/>
              <a:t>Falmer</a:t>
            </a:r>
            <a:r>
              <a:rPr lang="en-US" sz="1984" dirty="0"/>
              <a:t>, 2000.</a:t>
            </a:r>
          </a:p>
          <a:p>
            <a:pPr marL="705560" lvl="1" indent="-302383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1653" dirty="0">
                <a:hlinkClick r:id="rId4"/>
              </a:rPr>
              <a:t>http://site.ebrary.com/lib/masaryk/Top?channelName=masaryk&amp;cpage=2&amp;docID=10054087&amp;f00=text&amp;frm=smp.x&amp;hitsPerPage=10&amp;layout=document&amp;p00=learning+theories&amp;sortBy=score&amp;sortOrder=desc</a:t>
            </a:r>
            <a:r>
              <a:rPr lang="cs-CZ" sz="1653" dirty="0"/>
              <a:t> </a:t>
            </a:r>
            <a:endParaRPr lang="en-US" sz="1653" dirty="0"/>
          </a:p>
          <a:p>
            <a:pPr marL="352780" indent="-3527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984" dirty="0"/>
          </a:p>
        </p:txBody>
      </p:sp>
    </p:spTree>
    <p:extLst>
      <p:ext uri="{BB962C8B-B14F-4D97-AF65-F5344CB8AC3E}">
        <p14:creationId xmlns:p14="http://schemas.microsoft.com/office/powerpoint/2010/main" val="9629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596</TotalTime>
  <Words>265</Words>
  <Application>Microsoft Office PowerPoint</Application>
  <PresentationFormat>Vlastní</PresentationFormat>
  <Paragraphs>36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Educational Psychology</vt:lpstr>
      <vt:lpstr>Contact</vt:lpstr>
      <vt:lpstr>Literature</vt:lpstr>
      <vt:lpstr>Lessons and the tasks</vt:lpstr>
      <vt:lpstr>Poster</vt:lpstr>
      <vt:lpstr>Changes in the society and education in the last century</vt:lpstr>
      <vt:lpstr>Literatura (výběr)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57</cp:revision>
  <dcterms:modified xsi:type="dcterms:W3CDTF">2017-10-20T12:07:48Z</dcterms:modified>
</cp:coreProperties>
</file>