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338" r:id="rId4"/>
    <p:sldId id="343" r:id="rId5"/>
    <p:sldId id="354" r:id="rId6"/>
    <p:sldId id="355" r:id="rId7"/>
    <p:sldId id="356" r:id="rId8"/>
    <p:sldId id="353" r:id="rId9"/>
    <p:sldId id="344" r:id="rId10"/>
    <p:sldId id="349" r:id="rId11"/>
    <p:sldId id="345" r:id="rId12"/>
    <p:sldId id="346" r:id="rId13"/>
    <p:sldId id="347" r:id="rId14"/>
    <p:sldId id="348" r:id="rId15"/>
    <p:sldId id="350" r:id="rId16"/>
    <p:sldId id="296" r:id="rId17"/>
    <p:sldId id="35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7193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647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869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820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656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233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803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19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77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286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5759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pic>
        <p:nvPicPr>
          <p:cNvPr id="82" name="Obrázek 81"/>
          <p:cNvPicPr/>
          <p:nvPr/>
        </p:nvPicPr>
        <p:blipFill>
          <a:blip r:embed="rId2" cstate="print"/>
          <a:stretch/>
        </p:blipFill>
        <p:spPr>
          <a:xfrm>
            <a:off x="1673280" y="1775160"/>
            <a:ext cx="5796720" cy="4625280"/>
          </a:xfrm>
          <a:prstGeom prst="rect">
            <a:avLst/>
          </a:prstGeom>
          <a:ln>
            <a:noFill/>
          </a:ln>
        </p:spPr>
      </p:pic>
      <p:pic>
        <p:nvPicPr>
          <p:cNvPr id="83" name="Obrázek 82"/>
          <p:cNvPicPr/>
          <p:nvPr/>
        </p:nvPicPr>
        <p:blipFill>
          <a:blip r:embed="rId2" cstate="print"/>
          <a:stretch/>
        </p:blipFill>
        <p:spPr>
          <a:xfrm>
            <a:off x="1673280" y="1775160"/>
            <a:ext cx="5796720" cy="4625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1499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Kliknutím lze upravit styl.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Šestá úroveň</a:t>
            </a: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Sedmá úroveňKliknutím lze upravit styly předlohy textu.</a:t>
            </a:r>
          </a:p>
          <a:p>
            <a:pPr marL="731520" lvl="1" indent="-273960">
              <a:lnSpc>
                <a:spcPct val="100000"/>
              </a:lnSpc>
              <a:buClr>
                <a:srgbClr val="60B5CC"/>
              </a:buClr>
              <a:buSzPct val="90000"/>
              <a:buFont typeface="Wingdings" charset="2"/>
              <a:buChar char="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Druhá úroveň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996840" lvl="2" indent="-228240">
              <a:lnSpc>
                <a:spcPct val="100000"/>
              </a:lnSpc>
              <a:buClr>
                <a:srgbClr val="E66C7D"/>
              </a:buClr>
              <a:buFont typeface="Arial"/>
              <a:buChar char="▪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Třetí úroveň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216080" lvl="3" indent="-182520">
              <a:lnSpc>
                <a:spcPct val="100000"/>
              </a:lnSpc>
              <a:buClr>
                <a:srgbClr val="6BB76D"/>
              </a:buClr>
              <a:buFont typeface="Arial"/>
              <a:buChar char="▪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Čtvrtá úroveň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426320" lvl="4" indent="-182520">
              <a:lnSpc>
                <a:spcPct val="100000"/>
              </a:lnSpc>
              <a:buClr>
                <a:srgbClr val="E88651"/>
              </a:buClr>
              <a:buFont typeface="Wingdings 3" charset="2"/>
              <a:buChar char="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Pátá úroveň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tIns="45000" rIns="45720" bIns="0" anchor="b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454545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9. 4. 2017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tIns="45000" rIns="45720" bIns="0" anchor="b"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tIns="45000" rIns="90000" bIns="0" anchor="b"/>
          <a:lstStyle/>
          <a:p>
            <a:pPr algn="r">
              <a:lnSpc>
                <a:spcPct val="100000"/>
              </a:lnSpc>
            </a:pPr>
            <a:fld id="{8FBCBEF5-F890-42EA-AFBD-548BFD095C50}" type="slidenum">
              <a:rPr lang="cs-CZ" sz="1200" b="0" strike="noStrike" spc="-1">
                <a:solidFill>
                  <a:srgbClr val="454545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pPr algn="r">
                <a:lnSpc>
                  <a:spcPct val="100000"/>
                </a:lnSpc>
              </a:p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21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psychologie </a:t>
            </a:r>
            <a:r>
              <a:rPr lang="cs-CZ" dirty="0" smtClean="0"/>
              <a:t>2 – Modularita mysli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pic>
        <p:nvPicPr>
          <p:cNvPr id="99" name="Picture 2"/>
          <p:cNvPicPr/>
          <p:nvPr/>
        </p:nvPicPr>
        <p:blipFill>
          <a:blip r:embed="rId2" cstate="print"/>
          <a:stretch/>
        </p:blipFill>
        <p:spPr>
          <a:xfrm>
            <a:off x="1103760" y="1774800"/>
            <a:ext cx="6936480" cy="4625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223555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pic>
        <p:nvPicPr>
          <p:cNvPr id="102" name="Obrázek 5"/>
          <p:cNvPicPr/>
          <p:nvPr/>
        </p:nvPicPr>
        <p:blipFill>
          <a:blip r:embed="rId2" cstate="print"/>
          <a:stretch/>
        </p:blipFill>
        <p:spPr>
          <a:xfrm>
            <a:off x="2771640" y="1408320"/>
            <a:ext cx="3649320" cy="5481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019945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500" b="1" i="0" u="none" strike="noStrike" kern="1200" cap="none" spc="-1" normalizeH="0" baseline="0" noProof="0">
                <a:ln>
                  <a:noFill/>
                </a:ln>
                <a:solidFill>
                  <a:srgbClr val="F0AD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Lidský rozum</a:t>
            </a:r>
            <a:endParaRPr kumimoji="0" lang="cs-CZ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 lvl="0"/>
            <a:r>
              <a:rPr kumimoji="0" lang="cs-CZ" sz="2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Fodor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postuloval také </a:t>
            </a:r>
            <a:r>
              <a:rPr kumimoji="0" lang="cs-CZ" sz="28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domain-general</a:t>
            </a:r>
            <a:r>
              <a:rPr kumimoji="0" lang="cs-CZ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procesy v tzv. </a:t>
            </a:r>
            <a:r>
              <a:rPr kumimoji="0" lang="cs-CZ" sz="2800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centrální jednotce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. Tyto </a:t>
            </a:r>
            <a:r>
              <a:rPr lang="cs-CZ" sz="2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domain-general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procesy 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jsou: pomalé, neautomatické, řízené, většinou </a:t>
            </a:r>
            <a:r>
              <a:rPr kumimoji="0" lang="cs-CZ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vědomé, mohou se vztahovat</a:t>
            </a:r>
            <a:r>
              <a:rPr kumimoji="0" lang="cs-CZ" sz="2800" b="0" i="0" u="none" strike="noStrike" kern="1200" cap="none" spc="-1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relativně k jakékoli oblasti</a:t>
            </a:r>
            <a:r>
              <a:rPr kumimoji="0" lang="cs-CZ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a </a:t>
            </a:r>
            <a:r>
              <a:rPr kumimoji="0" lang="cs-CZ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jsou ovlivněné 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globálními </a:t>
            </a:r>
            <a:r>
              <a:rPr kumimoji="0" lang="cs-CZ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cíli jedince.</a:t>
            </a:r>
            <a:endParaRPr kumimoji="0" lang="cs-CZ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Centrální jednotka dostává data z výstupů jednotlivých modulů ve formátu obecné reprezentace nazývané </a:t>
            </a:r>
            <a:r>
              <a:rPr kumimoji="0" lang="cs-CZ" sz="2800" b="0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jazyk myšlení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.</a:t>
            </a: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Dle </a:t>
            </a:r>
            <a:r>
              <a:rPr kumimoji="0" lang="cs-CZ" sz="2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Fodora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je vše hard-</a:t>
            </a:r>
            <a:r>
              <a:rPr kumimoji="0" lang="cs-CZ" sz="2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wired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a geneticky </a:t>
            </a:r>
            <a:r>
              <a:rPr kumimoji="0" lang="cs-CZ" sz="2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předchystáno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a ke skutečnému vývoji kognitivních modulů během ontogeneze </a:t>
            </a:r>
            <a:r>
              <a:rPr kumimoji="0" lang="cs-CZ" sz="2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vlastně nedochází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602940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500" b="1" i="0" u="none" strike="noStrike" kern="1200" cap="none" spc="-1" normalizeH="0" baseline="0" noProof="0" dirty="0">
                <a:ln>
                  <a:noFill/>
                </a:ln>
                <a:solidFill>
                  <a:srgbClr val="F0AD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Anette </a:t>
            </a:r>
            <a:r>
              <a:rPr kumimoji="0" lang="cs-CZ" sz="4500" b="1" i="0" u="none" strike="noStrike" kern="1200" cap="none" spc="-1" normalizeH="0" baseline="0" noProof="0" dirty="0" err="1">
                <a:ln>
                  <a:noFill/>
                </a:ln>
                <a:solidFill>
                  <a:srgbClr val="F0AD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Karmiloff</a:t>
            </a:r>
            <a:r>
              <a:rPr kumimoji="0" lang="cs-CZ" sz="4500" b="1" i="0" u="none" strike="noStrike" kern="1200" cap="none" spc="-1" normalizeH="0" baseline="0" noProof="0" dirty="0">
                <a:ln>
                  <a:noFill/>
                </a:ln>
                <a:solidFill>
                  <a:srgbClr val="F0AD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-Smith (1992)</a:t>
            </a:r>
            <a:endParaRPr kumimoji="0" lang="cs-CZ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Vedle pouhé vrozenosti jednotlivých modulů je asi lepší uvažovat </a:t>
            </a:r>
            <a:r>
              <a:rPr kumimoji="0" lang="cs-CZ" sz="3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i o </a:t>
            </a:r>
            <a:r>
              <a:rPr kumimoji="0" lang="cs-CZ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jejich epigenetickém vývoji – tzn. že moduly se rozvíjejí i podle okolních podmínek (kdo má hudební sluch a hlas, tak může/nemusí rozvíjet tuto dovednost).  </a:t>
            </a: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Tzn. že jednotlivé moduly mohou být u jedince  vyvinuty rozdílně (lepší sociální vnímání, ale horší hudební sluch atp.). </a:t>
            </a:r>
          </a:p>
          <a:p>
            <a:pPr marL="118800"/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(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Piaget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ovšem postuloval vývoj ve všech kognitivních modulech zaráz: odtud jeho 4 fáze.)</a:t>
            </a: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3355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500" b="1" kern="1200" spc="-1" dirty="0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Kognitivní moduly</a:t>
            </a:r>
            <a:endParaRPr lang="cs-CZ" kern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1772816"/>
            <a:ext cx="8229240" cy="1252440"/>
          </a:xfrm>
        </p:spPr>
        <p:txBody>
          <a:bodyPr anchor="t"/>
          <a:lstStyle/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Otázkou je kolik a jaké moduly lze definovat.</a:t>
            </a: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2600" kern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Už H. </a:t>
            </a:r>
            <a:r>
              <a:rPr lang="cs-CZ" sz="2600" kern="1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Gardner</a:t>
            </a: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(1983; česky 1999: </a:t>
            </a:r>
            <a:r>
              <a:rPr lang="cs-CZ" sz="2600" i="1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Dimenze myšlení</a:t>
            </a: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) odlišil  osm druhů inteligence: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jazykově-verbální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matematicko-logická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zvukově-hudební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tělesně-pohybová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vizuálně-prostorová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vnitřní (</a:t>
            </a:r>
            <a:r>
              <a:rPr lang="cs-CZ" sz="26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intrapersonální, </a:t>
            </a:r>
            <a:r>
              <a:rPr lang="cs-CZ" sz="2600" kern="12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sebereflektivní</a:t>
            </a:r>
            <a:r>
              <a:rPr lang="cs-CZ" sz="26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)</a:t>
            </a:r>
            <a:endParaRPr lang="cs-CZ" sz="2600" kern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sociální (interpersonální)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přírodní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16996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1" dirty="0" smtClean="0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</a:rPr>
              <a:t>Kognitivní moduly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Jaké jiné systémy modulů můžeme myslet?</a:t>
            </a:r>
          </a:p>
          <a:p>
            <a:endParaRPr lang="cs-CZ" dirty="0"/>
          </a:p>
          <a:p>
            <a:r>
              <a:rPr lang="cs-CZ" dirty="0" smtClean="0"/>
              <a:t>Daniel </a:t>
            </a:r>
            <a:r>
              <a:rPr lang="cs-CZ" dirty="0" err="1" smtClean="0"/>
              <a:t>Kahneman</a:t>
            </a:r>
            <a:r>
              <a:rPr lang="cs-CZ" dirty="0" smtClean="0"/>
              <a:t> (2002</a:t>
            </a:r>
            <a:r>
              <a:rPr lang="cs-CZ" dirty="0" smtClean="0"/>
              <a:t>) a </a:t>
            </a:r>
            <a:r>
              <a:rPr lang="cs-CZ" i="1" dirty="0" err="1" smtClean="0"/>
              <a:t>dual</a:t>
            </a:r>
            <a:r>
              <a:rPr lang="cs-CZ" i="1" dirty="0" smtClean="0"/>
              <a:t> </a:t>
            </a:r>
            <a:r>
              <a:rPr lang="cs-CZ" i="1" dirty="0" err="1" smtClean="0"/>
              <a:t>process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dirty="0" smtClean="0"/>
              <a:t>: myšlení člověka užívá automatické </a:t>
            </a:r>
            <a:r>
              <a:rPr lang="cs-CZ" dirty="0" smtClean="0"/>
              <a:t>intuitivní procesy (</a:t>
            </a:r>
            <a:r>
              <a:rPr lang="cs-CZ" i="1" dirty="0" smtClean="0"/>
              <a:t>systém 1</a:t>
            </a:r>
            <a:r>
              <a:rPr lang="cs-CZ" dirty="0" smtClean="0"/>
              <a:t>) a vědomé procesy přemýšlení (</a:t>
            </a:r>
            <a:r>
              <a:rPr lang="cs-CZ" i="1" dirty="0" smtClean="0"/>
              <a:t>systém </a:t>
            </a:r>
            <a:r>
              <a:rPr lang="cs-CZ" i="1" dirty="0" smtClean="0"/>
              <a:t>2</a:t>
            </a:r>
            <a:r>
              <a:rPr lang="cs-CZ" dirty="0" smtClean="0"/>
              <a:t>). </a:t>
            </a:r>
            <a:r>
              <a:rPr lang="cs-CZ" dirty="0" smtClean="0"/>
              <a:t>Systému 1 je třeba dlouhý čas a úsilí ke změnám (pokud vůbec), systém 2 je rychleji ovlivnitelný. Systém 1 je často spojen se silnými emocemi, systé</a:t>
            </a:r>
            <a:r>
              <a:rPr lang="cs-CZ" dirty="0" smtClean="0"/>
              <a:t>m 2 je ovládán pravidly.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AD00">
                    <a:satMod val="150000"/>
                  </a:srgbClr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Diskuze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200" y="1916832"/>
            <a:ext cx="8229240" cy="1252440"/>
          </a:xfrm>
        </p:spPr>
        <p:txBody>
          <a:bodyPr anchor="t"/>
          <a:lstStyle/>
          <a:p>
            <a:endParaRPr lang="cs-CZ" sz="3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54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Imitace – observační učení (Bandura): Jak to, že děti nejsou stále agresivnější, když násilí v médiích přibývá?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500" b="1" i="0" u="none" strike="noStrike" kern="1200" cap="none" spc="-1" normalizeH="0" baseline="0" noProof="0" dirty="0">
                <a:ln>
                  <a:noFill/>
                </a:ln>
                <a:solidFill>
                  <a:srgbClr val="F0AD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Evoluční psychologie 
a </a:t>
            </a:r>
            <a:r>
              <a:rPr kumimoji="0" lang="cs-CZ" sz="45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F0AD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modularita lidské mysli</a:t>
            </a:r>
            <a:endParaRPr kumimoji="0" lang="cs-CZ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1533960"/>
            <a:ext cx="8229240" cy="30934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Modularita mysli je předpokládána většinou soudobých teorií kognice (Schwarzová, 1996,</a:t>
            </a:r>
            <a:r>
              <a:rPr kumimoji="0" lang="cs-CZ" sz="3200" b="0" i="0" u="none" strike="noStrike" kern="1200" cap="none" spc="-1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2009</a:t>
            </a:r>
            <a:r>
              <a:rPr kumimoji="0" lang="cs-CZ" sz="3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)!</a:t>
            </a: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-1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Počátky?:</a:t>
            </a:r>
            <a:endParaRPr kumimoji="0" lang="cs-CZ" sz="3200" b="0" i="0" u="none" strike="noStrike" kern="1200" cap="none" spc="-1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 lvl="0">
              <a:defRPr/>
            </a:pPr>
            <a:r>
              <a:rPr lang="cs-CZ" sz="3200" spc="-1" noProof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F. J. </a:t>
            </a:r>
            <a: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Gall (1758 </a:t>
            </a: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– 1828), zakladatel dnes zamítnuté pseudovědy frenologie, tvrdil, že kognitivní funkce lze ohraničit a lokalizovat v mozku</a:t>
            </a: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. Srov. výzkumy P. </a:t>
            </a:r>
            <a:r>
              <a:rPr lang="cs-CZ" sz="32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Broca</a:t>
            </a: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.</a:t>
            </a:r>
            <a:endParaRPr lang="cs-CZ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 lvl="0">
              <a:defRPr/>
            </a:pPr>
            <a:r>
              <a:rPr kumimoji="0" lang="cs-CZ" sz="3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Viz český seriál </a:t>
            </a:r>
            <a:r>
              <a:rPr kumimoji="0" lang="cs-CZ" sz="3200" b="0" i="1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Křeček v noční košili</a:t>
            </a:r>
            <a:r>
              <a:rPr kumimoji="0" lang="cs-CZ" sz="3200" b="0" i="1" u="none" strike="noStrike" kern="1200" cap="none" spc="-1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kumimoji="0" lang="cs-CZ" sz="3200" b="0" i="0" u="none" strike="noStrike" kern="1200" cap="none" spc="-1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(1987)</a:t>
            </a:r>
            <a:endParaRPr kumimoji="0" lang="cs-CZ" sz="3200" b="0" i="0" u="none" strike="noStrike" kern="1200" cap="none" spc="-1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5111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pc="-1" dirty="0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</a:rPr>
              <a:t>Evoluční psychologie 
a modularita lidské </a:t>
            </a:r>
            <a:r>
              <a:rPr lang="cs-CZ" spc="-1" dirty="0" smtClean="0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</a:rPr>
              <a:t>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 smtClean="0"/>
              <a:t>Důležité dílo napsal H. A. Simon (1962): Přirozené systémy vykazují hierarchickou strukturu – tj. zahrnují řadu subsystémů, které jsou samy o sobě strukturované (dle Schwarzová, 2009, s. 19). </a:t>
            </a:r>
          </a:p>
          <a:p>
            <a:pPr marL="118872" indent="0">
              <a:buNone/>
            </a:pPr>
            <a:r>
              <a:rPr lang="cs-CZ" dirty="0" smtClean="0"/>
              <a:t>Evolučně je výhodnější, aby jedinec vlastnil řadu jednotlivých subsystémů, než vzájemně podmíněný komplex jediného systému: Když se něco pokazí, většina systému funguje dál!</a:t>
            </a:r>
          </a:p>
        </p:txBody>
      </p:sp>
    </p:spTree>
    <p:extLst>
      <p:ext uri="{BB962C8B-B14F-4D97-AF65-F5344CB8AC3E}">
        <p14:creationId xmlns:p14="http://schemas.microsoft.com/office/powerpoint/2010/main" xmlns="" val="198209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err="1" smtClean="0"/>
              <a:t>Marr</a:t>
            </a:r>
            <a:r>
              <a:rPr lang="cs-CZ" dirty="0" smtClean="0"/>
              <a:t> (1976): Pokud není systém navržen modulárním způsobem, měla by malá změna někde dalekosáhlé důsledky jinde. Malé zlepšení by vyvolalo kompenzační změny v mnoha dalších oblastech (dle Schwarzová, 2009, s. 19).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(</a:t>
            </a:r>
            <a:r>
              <a:rPr lang="cs-CZ" dirty="0" smtClean="0"/>
              <a:t>srov. </a:t>
            </a:r>
            <a:r>
              <a:rPr lang="cs-CZ" dirty="0"/>
              <a:t>vývojovou </a:t>
            </a:r>
            <a:r>
              <a:rPr lang="cs-CZ" dirty="0" smtClean="0"/>
              <a:t>teorii </a:t>
            </a:r>
            <a:r>
              <a:rPr lang="cs-CZ" dirty="0"/>
              <a:t>J. </a:t>
            </a:r>
            <a:r>
              <a:rPr lang="cs-CZ" dirty="0" err="1"/>
              <a:t>Piageta</a:t>
            </a:r>
            <a:r>
              <a:rPr lang="cs-CZ" dirty="0"/>
              <a:t>!)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999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Modularita 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 smtClean="0"/>
              <a:t>= předpoklad, že lidská kognice je hierarchický systém, který zahrnuje řadu subsystémů s vlastními zákonitostmi lišící se navzájem ve své struktuře a funkci.</a:t>
            </a:r>
          </a:p>
          <a:p>
            <a:pPr marL="118872" indent="0">
              <a:buNone/>
            </a:pPr>
            <a:r>
              <a:rPr lang="cs-CZ" dirty="0" smtClean="0"/>
              <a:t>Strukturu a funkci jedněch modulů nelze vysvětlit ze struktury a funkce jiných modulů </a:t>
            </a:r>
          </a:p>
          <a:p>
            <a:pPr marL="118872" indent="0">
              <a:buNone/>
            </a:pPr>
            <a:r>
              <a:rPr lang="cs-CZ" dirty="0" smtClean="0"/>
              <a:t>(maximálně lze jako jejich diferenciace). </a:t>
            </a:r>
          </a:p>
          <a:p>
            <a:pPr marL="118872" indent="0">
              <a:buNone/>
            </a:pPr>
            <a:r>
              <a:rPr lang="cs-CZ" dirty="0" smtClean="0"/>
              <a:t>„Efektivita a komplexnost našeho chování se vysvětluje ze vzájemných vztahů modulárních systémů znalostí. V určitých typech chování spolu interagují různé systémy </a:t>
            </a:r>
            <a:r>
              <a:rPr lang="en-US" dirty="0" smtClean="0"/>
              <a:t>[</a:t>
            </a:r>
            <a:r>
              <a:rPr lang="cs-CZ" dirty="0" smtClean="0"/>
              <a:t>=moduly</a:t>
            </a:r>
            <a:r>
              <a:rPr lang="en-US" dirty="0" smtClean="0"/>
              <a:t>]</a:t>
            </a:r>
            <a:r>
              <a:rPr lang="cs-CZ" dirty="0" smtClean="0"/>
              <a:t> (např. při popisu objektů percepční, jazykový a pojmový systém).“ (Schwarzová, 2009, s. 19)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8763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00" lvl="0" indent="0">
              <a:buClrTx/>
              <a:buSzTx/>
              <a:buNone/>
              <a:defRPr/>
            </a:pP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J. </a:t>
            </a:r>
            <a:r>
              <a:rPr lang="cs-CZ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Fodor</a:t>
            </a: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</a:t>
            </a: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1983, 1985) rozpracoval myšlenku </a:t>
            </a:r>
            <a:r>
              <a:rPr lang="cs-CZ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modulů</a:t>
            </a: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– ty vznikly jindy a za jiných okolností, </a:t>
            </a: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vyvíjely se navzájem nezávisle a jsou určeny pro specifickou oblast </a:t>
            </a: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adaptace.</a:t>
            </a:r>
          </a:p>
          <a:p>
            <a:pPr marL="118800" lvl="0" indent="0">
              <a:buClrTx/>
              <a:buSzTx/>
              <a:buNone/>
              <a:defRPr/>
            </a:pP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18800" lvl="0" indent="0">
              <a:buClrTx/>
              <a:buSzTx/>
              <a:buNone/>
              <a:defRPr/>
            </a:pP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Příklad modulů: rozpoznání </a:t>
            </a: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tváří, rozpoznávání hlasu, </a:t>
            </a: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intonace, lovu, péče o dítě… </a:t>
            </a:r>
          </a:p>
          <a:p>
            <a:pPr marL="118800" lvl="0" indent="0">
              <a:buClrTx/>
              <a:buSzTx/>
              <a:buNone/>
              <a:defRPr/>
            </a:pPr>
            <a:endParaRPr lang="cs-CZ" dirty="0"/>
          </a:p>
        </p:txBody>
      </p:sp>
      <p:sp>
        <p:nvSpPr>
          <p:cNvPr id="5" name="TextShap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r>
              <a:rPr lang="cs-CZ" dirty="0"/>
              <a:t>Modularita mysli</a:t>
            </a:r>
          </a:p>
        </p:txBody>
      </p:sp>
    </p:spTree>
    <p:extLst>
      <p:ext uri="{BB962C8B-B14F-4D97-AF65-F5344CB8AC3E}">
        <p14:creationId xmlns:p14="http://schemas.microsoft.com/office/powerpoint/2010/main" xmlns="" val="3332145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lvl="0">
              <a:defRPr/>
            </a:pPr>
            <a:r>
              <a:rPr lang="cs-CZ" sz="4500" b="1">
                <a:solidFill>
                  <a:srgbClr val="F0AD00">
                    <a:satMod val="150000"/>
                  </a:srgbClr>
                </a:solidFill>
                <a:latin typeface="Corbel"/>
                <a:ea typeface="+mj-ea"/>
                <a:cs typeface="+mj-cs"/>
              </a:rPr>
              <a:t>Modularita mysli</a:t>
            </a:r>
            <a:endParaRPr kumimoji="0" lang="cs-CZ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556792"/>
            <a:ext cx="8229240" cy="5112568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Jednotlivé moduly se vyvinuly podobně jako jiné znaky evoluční kompeticí s jinými znaky.</a:t>
            </a:r>
            <a:endParaRPr kumimoji="0" lang="cs-CZ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Moduly jsou: </a:t>
            </a: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hard-</a:t>
            </a:r>
            <a:r>
              <a:rPr kumimoji="0" lang="cs-CZ" sz="24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wired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(jsou </a:t>
            </a:r>
            <a:r>
              <a:rPr kumimoji="0" lang="cs-CZ" sz="24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neuronální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povahy), </a:t>
            </a: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relativně</a:t>
            </a:r>
            <a:r>
              <a:rPr kumimoji="0" lang="cs-CZ" sz="2400" b="0" i="0" u="none" strike="noStrike" kern="1200" cap="none" spc="-1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kumimoji="0" lang="cs-CZ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rychlé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, </a:t>
            </a: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automatické: člověk 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si je nemůže </a:t>
            </a:r>
            <a:r>
              <a:rPr kumimoji="0" lang="cs-CZ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vypnout (viz zrakové klamy), 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zaměřené na </a:t>
            </a:r>
            <a:r>
              <a:rPr kumimoji="0" lang="cs-CZ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relativně úzkou 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výseč vstupů, </a:t>
            </a: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tj. doménově 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specifické (</a:t>
            </a:r>
            <a:r>
              <a:rPr kumimoji="0" lang="cs-CZ" sz="2400" b="1" i="1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domain-specific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),  </a:t>
            </a: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i</a:t>
            </a:r>
            <a:r>
              <a:rPr kumimoji="0" lang="cs-CZ" sz="2400" b="0" i="0" u="none" strike="noStrike" kern="1200" cap="none" spc="-1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mplicitní</a:t>
            </a:r>
            <a:r>
              <a:rPr kumimoji="0" lang="cs-CZ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(tj. nevědomé), </a:t>
            </a: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reprezentačně uzavřené (jsou kognitivně nepřístupné – přístupné jsou až jejich výstupy). </a:t>
            </a:r>
            <a:endParaRPr kumimoji="0" lang="cs-CZ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5552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6"/>
          <p:cNvPicPr/>
          <p:nvPr/>
        </p:nvPicPr>
        <p:blipFill>
          <a:blip r:embed="rId2" cstate="print"/>
          <a:stretch/>
        </p:blipFill>
        <p:spPr>
          <a:xfrm>
            <a:off x="279191" y="2348880"/>
            <a:ext cx="4536504" cy="3096344"/>
          </a:xfrm>
          <a:prstGeom prst="rect">
            <a:avLst/>
          </a:prstGeom>
          <a:ln>
            <a:noFill/>
          </a:ln>
        </p:spPr>
      </p:pic>
      <p:pic>
        <p:nvPicPr>
          <p:cNvPr id="1030" name="Picture 6" descr="Výsledek obrázku pro stroops te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5695" y="2348880"/>
            <a:ext cx="4360985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9613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15078</TotalTime>
  <Words>711</Words>
  <Application>Microsoft Office PowerPoint</Application>
  <PresentationFormat>Předvádění na obrazovce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Modul</vt:lpstr>
      <vt:lpstr>Office Theme</vt:lpstr>
      <vt:lpstr>Sociální psychologie 2 – Modularita mysli </vt:lpstr>
      <vt:lpstr>Dotaz na minulou přednášku</vt:lpstr>
      <vt:lpstr>Snímek 3</vt:lpstr>
      <vt:lpstr>Evoluční psychologie 
a modularita lidské mysli</vt:lpstr>
      <vt:lpstr>Snímek 5</vt:lpstr>
      <vt:lpstr>Modularita mysli</vt:lpstr>
      <vt:lpstr>Modularita mysli</vt:lpstr>
      <vt:lpstr>Snímek 8</vt:lpstr>
      <vt:lpstr>Snímek 9</vt:lpstr>
      <vt:lpstr>Snímek 10</vt:lpstr>
      <vt:lpstr>Snímek 11</vt:lpstr>
      <vt:lpstr>Snímek 12</vt:lpstr>
      <vt:lpstr>Snímek 13</vt:lpstr>
      <vt:lpstr>Kognitivní moduly</vt:lpstr>
      <vt:lpstr>Kognitivní moduly</vt:lpstr>
      <vt:lpstr>Diskuze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Krasa</cp:lastModifiedBy>
  <cp:revision>86</cp:revision>
  <dcterms:created xsi:type="dcterms:W3CDTF">2015-10-20T07:43:33Z</dcterms:created>
  <dcterms:modified xsi:type="dcterms:W3CDTF">2017-10-16T06:19:57Z</dcterms:modified>
</cp:coreProperties>
</file>