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338" r:id="rId4"/>
    <p:sldId id="343" r:id="rId5"/>
    <p:sldId id="354" r:id="rId6"/>
    <p:sldId id="355" r:id="rId7"/>
    <p:sldId id="356" r:id="rId8"/>
    <p:sldId id="353" r:id="rId9"/>
    <p:sldId id="344" r:id="rId10"/>
    <p:sldId id="349" r:id="rId11"/>
    <p:sldId id="345" r:id="rId12"/>
    <p:sldId id="346" r:id="rId13"/>
    <p:sldId id="347" r:id="rId14"/>
    <p:sldId id="348" r:id="rId15"/>
    <p:sldId id="350" r:id="rId16"/>
    <p:sldId id="296" r:id="rId17"/>
    <p:sldId id="35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33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71930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2647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78698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4625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4625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1820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96568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457200" y="155520"/>
            <a:ext cx="8229240" cy="580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62335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419112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4625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88030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4625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674240" y="419112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7192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57200" y="4191120"/>
            <a:ext cx="822924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9775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7200" y="4191120"/>
            <a:ext cx="822924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02862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674240" y="419112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57200" y="419112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57598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pic>
        <p:nvPicPr>
          <p:cNvPr id="82" name="Obrázek 81"/>
          <p:cNvPicPr/>
          <p:nvPr/>
        </p:nvPicPr>
        <p:blipFill>
          <a:blip r:embed="rId2" cstate="print"/>
          <a:stretch/>
        </p:blipFill>
        <p:spPr>
          <a:xfrm>
            <a:off x="1673280" y="1775160"/>
            <a:ext cx="5796720" cy="4625280"/>
          </a:xfrm>
          <a:prstGeom prst="rect">
            <a:avLst/>
          </a:prstGeom>
          <a:ln>
            <a:noFill/>
          </a:ln>
        </p:spPr>
      </p:pic>
      <p:pic>
        <p:nvPicPr>
          <p:cNvPr id="83" name="Obrázek 82"/>
          <p:cNvPicPr/>
          <p:nvPr/>
        </p:nvPicPr>
        <p:blipFill>
          <a:blip r:embed="rId2" cstate="print"/>
          <a:stretch/>
        </p:blipFill>
        <p:spPr>
          <a:xfrm>
            <a:off x="1673280" y="1775160"/>
            <a:ext cx="5796720" cy="46252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714996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477655-785F-4480-948D-E4C995D59F62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477655-785F-4480-948D-E4C995D59F62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0" y="1436040"/>
            <a:ext cx="9143640" cy="4536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" name="CustomShape 2"/>
          <p:cNvSpPr/>
          <p:nvPr/>
        </p:nvSpPr>
        <p:spPr>
          <a:xfrm>
            <a:off x="0" y="0"/>
            <a:ext cx="9143640" cy="143352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PlaceHolder 3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tIns="45000" rIns="45720" bIns="45000" anchor="ctr"/>
          <a:lstStyle/>
          <a:p>
            <a:pPr>
              <a:lnSpc>
                <a:spcPct val="100000"/>
              </a:lnSpc>
            </a:pPr>
            <a:r>
              <a:rPr lang="cs-CZ" sz="4500" b="1" strike="noStrike" spc="-1">
                <a:solidFill>
                  <a:srgbClr val="F0AD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Kliknutím lze upravit styl.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54720" tIns="91440" rIns="90000" bIns="4500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Šestá úroveň</a:t>
            </a: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Sedmá úroveňKliknutím lze upravit styly předlohy textu.</a:t>
            </a:r>
          </a:p>
          <a:p>
            <a:pPr marL="731520" lvl="1" indent="-273960">
              <a:lnSpc>
                <a:spcPct val="100000"/>
              </a:lnSpc>
              <a:buClr>
                <a:srgbClr val="60B5CC"/>
              </a:buClr>
              <a:buSzPct val="90000"/>
              <a:buFont typeface="Wingdings" charset="2"/>
              <a:buChar char=""/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Druhá úroveň</a:t>
            </a: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996840" lvl="2" indent="-228240">
              <a:lnSpc>
                <a:spcPct val="100000"/>
              </a:lnSpc>
              <a:buClr>
                <a:srgbClr val="E66C7D"/>
              </a:buClr>
              <a:buFont typeface="Arial"/>
              <a:buChar char="▪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Třetí úroveň</a:t>
            </a: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1216080" lvl="3" indent="-182520">
              <a:lnSpc>
                <a:spcPct val="100000"/>
              </a:lnSpc>
              <a:buClr>
                <a:srgbClr val="6BB76D"/>
              </a:buClr>
              <a:buFont typeface="Arial"/>
              <a:buChar char="▪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Čtvrtá úroveň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1426320" lvl="4" indent="-182520">
              <a:lnSpc>
                <a:spcPct val="100000"/>
              </a:lnSpc>
              <a:buClr>
                <a:srgbClr val="E88651"/>
              </a:buClr>
              <a:buFont typeface="Wingdings 3" charset="2"/>
              <a:buChar char="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Pátá úroveň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dt"/>
          </p:nvPr>
        </p:nvSpPr>
        <p:spPr>
          <a:xfrm>
            <a:off x="457200" y="6477120"/>
            <a:ext cx="2133360" cy="273960"/>
          </a:xfrm>
          <a:prstGeom prst="rect">
            <a:avLst/>
          </a:prstGeom>
        </p:spPr>
        <p:txBody>
          <a:bodyPr lIns="109800" tIns="45000" rIns="45720" bIns="0" anchor="b"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454545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9. 4. 2017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8" name="PlaceHolder 6"/>
          <p:cNvSpPr>
            <a:spLocks noGrp="1"/>
          </p:cNvSpPr>
          <p:nvPr>
            <p:ph type="ftr"/>
          </p:nvPr>
        </p:nvSpPr>
        <p:spPr>
          <a:xfrm>
            <a:off x="2640600" y="6477120"/>
            <a:ext cx="5507280" cy="273960"/>
          </a:xfrm>
          <a:prstGeom prst="rect">
            <a:avLst/>
          </a:prstGeom>
        </p:spPr>
        <p:txBody>
          <a:bodyPr lIns="45720" tIns="45000" rIns="45720" bIns="0" anchor="b"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9" name="PlaceHolder 7"/>
          <p:cNvSpPr>
            <a:spLocks noGrp="1"/>
          </p:cNvSpPr>
          <p:nvPr>
            <p:ph type="sldNum"/>
          </p:nvPr>
        </p:nvSpPr>
        <p:spPr>
          <a:xfrm>
            <a:off x="8204400" y="6477120"/>
            <a:ext cx="733680" cy="273960"/>
          </a:xfrm>
          <a:prstGeom prst="rect">
            <a:avLst/>
          </a:prstGeom>
        </p:spPr>
        <p:txBody>
          <a:bodyPr lIns="90000" tIns="45000" rIns="90000" bIns="0" anchor="b"/>
          <a:lstStyle/>
          <a:p>
            <a:pPr algn="r">
              <a:lnSpc>
                <a:spcPct val="100000"/>
              </a:lnSpc>
            </a:pPr>
            <a:fld id="{8FBCBEF5-F890-42EA-AFBD-548BFD095C50}" type="slidenum">
              <a:rPr lang="cs-CZ" sz="1200" b="0" strike="noStrike" spc="-1">
                <a:solidFill>
                  <a:srgbClr val="454545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pPr algn="r">
                <a:lnSpc>
                  <a:spcPct val="100000"/>
                </a:lnSpc>
              </a:p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7215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Sociální psychologie </a:t>
            </a:r>
            <a:r>
              <a:rPr lang="cs-CZ" dirty="0" smtClean="0"/>
              <a:t>2 – Modularita mysli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157192"/>
            <a:ext cx="8077200" cy="1499616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-1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pic>
        <p:nvPicPr>
          <p:cNvPr id="99" name="Picture 2"/>
          <p:cNvPicPr/>
          <p:nvPr/>
        </p:nvPicPr>
        <p:blipFill>
          <a:blip r:embed="rId2" cstate="print"/>
          <a:stretch/>
        </p:blipFill>
        <p:spPr>
          <a:xfrm>
            <a:off x="1103760" y="1774800"/>
            <a:ext cx="6936480" cy="46256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82235558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-1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200" b="0" i="0" u="none" strike="noStrike" kern="1200" cap="none" spc="-1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pic>
        <p:nvPicPr>
          <p:cNvPr id="102" name="Obrázek 5"/>
          <p:cNvPicPr/>
          <p:nvPr/>
        </p:nvPicPr>
        <p:blipFill>
          <a:blip r:embed="rId2" cstate="print"/>
          <a:stretch/>
        </p:blipFill>
        <p:spPr>
          <a:xfrm>
            <a:off x="2771640" y="1408320"/>
            <a:ext cx="3649320" cy="54813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00199455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500" b="1" i="0" u="none" strike="noStrike" kern="1200" cap="none" spc="-1" normalizeH="0" baseline="0" noProof="0">
                <a:ln>
                  <a:noFill/>
                </a:ln>
                <a:solidFill>
                  <a:srgbClr val="F0AD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Lidský rozum</a:t>
            </a:r>
            <a:endParaRPr kumimoji="0" lang="cs-CZ" sz="1800" b="0" i="0" u="none" strike="noStrike" kern="1200" cap="none" spc="-1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04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/>
          <a:lstStyle/>
          <a:p>
            <a:pPr marL="118800" lvl="0"/>
            <a:r>
              <a:rPr kumimoji="0" lang="cs-CZ" sz="28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Fodor</a:t>
            </a:r>
            <a:r>
              <a:rPr kumimoji="0" lang="cs-CZ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 postuloval také </a:t>
            </a:r>
            <a:r>
              <a:rPr kumimoji="0" lang="cs-CZ" sz="28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domain-general</a:t>
            </a:r>
            <a:r>
              <a:rPr kumimoji="0" lang="cs-CZ" sz="28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 </a:t>
            </a:r>
            <a:r>
              <a:rPr kumimoji="0" lang="cs-CZ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procesy v tzv. </a:t>
            </a:r>
            <a:r>
              <a:rPr kumimoji="0" lang="cs-CZ" sz="2800" i="1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centrální jednotce</a:t>
            </a:r>
            <a:r>
              <a:rPr kumimoji="0" lang="cs-CZ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. Tyto </a:t>
            </a:r>
            <a:r>
              <a:rPr lang="cs-CZ" sz="28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domain-general</a:t>
            </a: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procesy </a:t>
            </a:r>
            <a:r>
              <a:rPr kumimoji="0" lang="cs-CZ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jsou: pomalé, neautomatické, řízené, většinou </a:t>
            </a:r>
            <a:r>
              <a:rPr kumimoji="0" lang="cs-CZ" sz="28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vědomé, mohou se vztahovat</a:t>
            </a:r>
            <a:r>
              <a:rPr kumimoji="0" lang="cs-CZ" sz="2800" b="0" i="0" u="none" strike="noStrike" kern="1200" cap="none" spc="-1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 relativně k jakékoli oblasti</a:t>
            </a:r>
            <a:r>
              <a:rPr kumimoji="0" lang="cs-CZ" sz="28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 </a:t>
            </a:r>
            <a:r>
              <a:rPr kumimoji="0" lang="cs-CZ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a </a:t>
            </a:r>
            <a:r>
              <a:rPr kumimoji="0" lang="cs-CZ" sz="28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jsou ovlivněné </a:t>
            </a:r>
            <a:r>
              <a:rPr kumimoji="0" lang="cs-CZ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globálními </a:t>
            </a:r>
            <a:r>
              <a:rPr kumimoji="0" lang="cs-CZ" sz="28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cíli jedince.</a:t>
            </a:r>
            <a:endParaRPr kumimoji="0" lang="cs-CZ" sz="2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118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Centrální jednotka dostává data z výstupů jednotlivých modulů ve formátu obecné reprezentace nazývané </a:t>
            </a:r>
            <a:r>
              <a:rPr kumimoji="0" lang="cs-CZ" sz="2800" b="0" i="1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jazyk myšlení</a:t>
            </a:r>
            <a:r>
              <a:rPr kumimoji="0" lang="cs-CZ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.</a:t>
            </a:r>
          </a:p>
          <a:p>
            <a:pPr marL="118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Dle </a:t>
            </a:r>
            <a:r>
              <a:rPr kumimoji="0" lang="cs-CZ" sz="28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Fodora</a:t>
            </a:r>
            <a:r>
              <a:rPr kumimoji="0" lang="cs-CZ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 je vše hard-</a:t>
            </a:r>
            <a:r>
              <a:rPr kumimoji="0" lang="cs-CZ" sz="28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wired</a:t>
            </a:r>
            <a:r>
              <a:rPr kumimoji="0" lang="cs-CZ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 a geneticky </a:t>
            </a:r>
            <a:r>
              <a:rPr kumimoji="0" lang="cs-CZ" sz="28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předchystáno</a:t>
            </a:r>
            <a:r>
              <a:rPr kumimoji="0" lang="cs-CZ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 a ke skutečnému vývoji kognitivních modulů během ontogeneze </a:t>
            </a:r>
            <a:r>
              <a:rPr kumimoji="0" lang="cs-CZ" sz="28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vlastně nedochází</a:t>
            </a:r>
            <a:r>
              <a:rPr kumimoji="0" lang="cs-CZ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76029403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500" b="1" i="0" u="none" strike="noStrike" kern="1200" cap="none" spc="-1" normalizeH="0" baseline="0" noProof="0" dirty="0">
                <a:ln>
                  <a:noFill/>
                </a:ln>
                <a:solidFill>
                  <a:srgbClr val="F0AD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Anette </a:t>
            </a:r>
            <a:r>
              <a:rPr kumimoji="0" lang="cs-CZ" sz="4500" b="1" i="0" u="none" strike="noStrike" kern="1200" cap="none" spc="-1" normalizeH="0" baseline="0" noProof="0" dirty="0" err="1">
                <a:ln>
                  <a:noFill/>
                </a:ln>
                <a:solidFill>
                  <a:srgbClr val="F0AD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Karmiloff</a:t>
            </a:r>
            <a:r>
              <a:rPr kumimoji="0" lang="cs-CZ" sz="4500" b="1" i="0" u="none" strike="noStrike" kern="1200" cap="none" spc="-1" normalizeH="0" baseline="0" noProof="0" dirty="0">
                <a:ln>
                  <a:noFill/>
                </a:ln>
                <a:solidFill>
                  <a:srgbClr val="F0AD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-Smith (1992)</a:t>
            </a:r>
            <a:endParaRPr kumimoji="0" lang="cs-CZ" sz="1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/>
          <a:lstStyle/>
          <a:p>
            <a:pPr marL="118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Vedle pouhé vrozenosti jednotlivých modulů je asi lepší uvažovat </a:t>
            </a:r>
            <a:r>
              <a:rPr kumimoji="0" lang="cs-CZ" sz="32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i o </a:t>
            </a:r>
            <a:r>
              <a:rPr kumimoji="0" lang="cs-CZ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jejich epigenetickém vývoji – tzn. že moduly se rozvíjejí i podle okolních podmínek (kdo má hudební sluch a hlas, tak může/nemusí rozvíjet tuto dovednost).  </a:t>
            </a:r>
          </a:p>
          <a:p>
            <a:pPr marL="118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Tzn. že jednotlivé moduly mohou být u jedince  vyvinuty rozdílně (lepší sociální vnímání, ale horší hudební sluch atp.). </a:t>
            </a:r>
          </a:p>
          <a:p>
            <a:pPr marL="118800"/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(</a:t>
            </a:r>
            <a:r>
              <a:rPr lang="cs-CZ" sz="28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Piaget</a:t>
            </a: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ovšem postuloval vývoj ve všech kognitivních modulech zaráz: odtud jeho 4 fáze.)</a:t>
            </a:r>
          </a:p>
          <a:p>
            <a:pPr marL="118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733556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500" b="1" kern="1200" spc="-1" dirty="0">
                <a:solidFill>
                  <a:srgbClr val="F0AD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Kognitivní moduly</a:t>
            </a:r>
            <a:endParaRPr lang="cs-CZ" kern="1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457200" y="1772816"/>
            <a:ext cx="8229240" cy="1252440"/>
          </a:xfrm>
        </p:spPr>
        <p:txBody>
          <a:bodyPr anchor="t"/>
          <a:lstStyle/>
          <a:p>
            <a:pPr marL="118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600" kern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Otázkou je kolik a jaké moduly lze definovat.</a:t>
            </a:r>
          </a:p>
          <a:p>
            <a:pPr marL="118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2600" kern="1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118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600" kern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Už H. </a:t>
            </a:r>
            <a:r>
              <a:rPr lang="cs-CZ" sz="2600" kern="12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Gardner</a:t>
            </a:r>
            <a:r>
              <a:rPr lang="cs-CZ" sz="2600" kern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(1983; česky 1999: </a:t>
            </a:r>
            <a:r>
              <a:rPr lang="cs-CZ" sz="2600" i="1" kern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Dimenze myšlení</a:t>
            </a:r>
            <a:r>
              <a:rPr lang="cs-CZ" sz="2600" kern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) odlišil  osm druhů inteligence:</a:t>
            </a:r>
          </a:p>
          <a:p>
            <a:pPr marL="6331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cs-CZ" sz="2600" kern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jazykově-verbální</a:t>
            </a:r>
          </a:p>
          <a:p>
            <a:pPr marL="6331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cs-CZ" sz="2600" kern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matematicko-logická</a:t>
            </a:r>
          </a:p>
          <a:p>
            <a:pPr marL="6331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cs-CZ" sz="2600" kern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zvukově-hudební</a:t>
            </a:r>
          </a:p>
          <a:p>
            <a:pPr marL="6331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cs-CZ" sz="2600" kern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tělesně-pohybová</a:t>
            </a:r>
          </a:p>
          <a:p>
            <a:pPr marL="6331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cs-CZ" sz="2600" kern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vizuálně-prostorová</a:t>
            </a:r>
          </a:p>
          <a:p>
            <a:pPr marL="6331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cs-CZ" sz="2600" kern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vnitřní (</a:t>
            </a:r>
            <a:r>
              <a:rPr lang="cs-CZ" sz="2600" kern="1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intrapersonální, </a:t>
            </a:r>
            <a:r>
              <a:rPr lang="cs-CZ" sz="2600" kern="12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sebereflektivní</a:t>
            </a:r>
            <a:r>
              <a:rPr lang="cs-CZ" sz="2600" kern="1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)</a:t>
            </a:r>
            <a:endParaRPr lang="cs-CZ" sz="2600" kern="1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6331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cs-CZ" sz="2600" kern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sociální (interpersonální)</a:t>
            </a:r>
          </a:p>
          <a:p>
            <a:pPr marL="6331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cs-CZ" sz="2600" kern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přírodní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16996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-1" dirty="0" smtClean="0">
                <a:solidFill>
                  <a:srgbClr val="F0AD00"/>
                </a:solidFill>
                <a:uFill>
                  <a:solidFill>
                    <a:srgbClr val="FFFFFF"/>
                  </a:solidFill>
                </a:uFill>
              </a:rPr>
              <a:t>Kognitivní moduly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Jaké jiné systémy modulů můžeme myslet?</a:t>
            </a:r>
          </a:p>
          <a:p>
            <a:endParaRPr lang="cs-CZ" dirty="0"/>
          </a:p>
          <a:p>
            <a:r>
              <a:rPr lang="cs-CZ" dirty="0" smtClean="0"/>
              <a:t>Daniel </a:t>
            </a:r>
            <a:r>
              <a:rPr lang="cs-CZ" dirty="0" err="1" smtClean="0"/>
              <a:t>Kahneman</a:t>
            </a:r>
            <a:r>
              <a:rPr lang="cs-CZ" dirty="0" smtClean="0"/>
              <a:t> (2002</a:t>
            </a:r>
            <a:r>
              <a:rPr lang="cs-CZ" dirty="0" smtClean="0"/>
              <a:t>) a </a:t>
            </a:r>
            <a:r>
              <a:rPr lang="cs-CZ" i="1" dirty="0" err="1" smtClean="0"/>
              <a:t>dual</a:t>
            </a:r>
            <a:r>
              <a:rPr lang="cs-CZ" i="1" dirty="0" smtClean="0"/>
              <a:t> </a:t>
            </a:r>
            <a:r>
              <a:rPr lang="cs-CZ" i="1" dirty="0" err="1" smtClean="0"/>
              <a:t>process</a:t>
            </a:r>
            <a:r>
              <a:rPr lang="cs-CZ" i="1" dirty="0" smtClean="0"/>
              <a:t> </a:t>
            </a:r>
            <a:r>
              <a:rPr lang="cs-CZ" i="1" dirty="0" err="1" smtClean="0"/>
              <a:t>theory</a:t>
            </a:r>
            <a:r>
              <a:rPr lang="cs-CZ" dirty="0" smtClean="0"/>
              <a:t>: myšlení člověka užívá automatické </a:t>
            </a:r>
            <a:r>
              <a:rPr lang="cs-CZ" dirty="0" smtClean="0"/>
              <a:t>intuitivní procesy (</a:t>
            </a:r>
            <a:r>
              <a:rPr lang="cs-CZ" i="1" dirty="0" smtClean="0"/>
              <a:t>systém 1</a:t>
            </a:r>
            <a:r>
              <a:rPr lang="cs-CZ" dirty="0" smtClean="0"/>
              <a:t>) a vědomé procesy přemýšlení (</a:t>
            </a:r>
            <a:r>
              <a:rPr lang="cs-CZ" i="1" dirty="0" smtClean="0"/>
              <a:t>systém </a:t>
            </a:r>
            <a:r>
              <a:rPr lang="cs-CZ" i="1" dirty="0" smtClean="0"/>
              <a:t>2</a:t>
            </a:r>
            <a:r>
              <a:rPr lang="cs-CZ" dirty="0" smtClean="0"/>
              <a:t>). </a:t>
            </a:r>
            <a:r>
              <a:rPr lang="cs-CZ" dirty="0" smtClean="0"/>
              <a:t>Systému 1 je třeba dlouhý čas a úsilí ke změnám (pokud vůbec), systém 2 je rychleji ovlivnitelný. Systém 1 je často spojen se silnými emocemi, systé</a:t>
            </a:r>
            <a:r>
              <a:rPr lang="cs-CZ" dirty="0" smtClean="0"/>
              <a:t>m 2 je ovládán pravidly.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z="4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0AD00">
                    <a:satMod val="150000"/>
                  </a:srgbClr>
                </a:solidFill>
                <a:effectLst/>
                <a:uLnTx/>
                <a:uFillTx/>
                <a:latin typeface="Corbel"/>
                <a:ea typeface="+mj-ea"/>
                <a:cs typeface="+mj-cs"/>
              </a:rPr>
              <a:t>Diskuze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457200" y="1916832"/>
            <a:ext cx="8229240" cy="1252440"/>
          </a:xfrm>
        </p:spPr>
        <p:txBody>
          <a:bodyPr anchor="t"/>
          <a:lstStyle/>
          <a:p>
            <a:endParaRPr lang="cs-CZ" sz="32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4545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 na minulou přednášku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Imitace – observační učení (Bandura): Jak to, že děti nejsou stále agresivnější, když násilí v médiích přibývá?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500" b="1" i="0" u="none" strike="noStrike" kern="1200" cap="none" spc="-1" normalizeH="0" baseline="0" noProof="0" dirty="0">
                <a:ln>
                  <a:noFill/>
                </a:ln>
                <a:solidFill>
                  <a:srgbClr val="F0AD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Evoluční psychologie 
a </a:t>
            </a:r>
            <a:r>
              <a:rPr kumimoji="0" lang="cs-CZ" sz="4500" b="1" i="0" u="none" strike="noStrike" kern="1200" cap="none" spc="-1" normalizeH="0" baseline="0" noProof="0" dirty="0" smtClean="0">
                <a:ln>
                  <a:noFill/>
                </a:ln>
                <a:solidFill>
                  <a:srgbClr val="F0AD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modularita lidské mysli</a:t>
            </a:r>
            <a:endParaRPr kumimoji="0" lang="cs-CZ" sz="1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457200" y="1533960"/>
            <a:ext cx="8229240" cy="30934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/>
          <a:lstStyle/>
          <a:p>
            <a:pPr marL="118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Modularita mysli je předpokládána většinou soudobých teorií kognice (Schwarzová, 1996,</a:t>
            </a:r>
            <a:r>
              <a:rPr kumimoji="0" lang="cs-CZ" sz="3200" b="0" i="0" u="none" strike="noStrike" kern="1200" cap="none" spc="-1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 2009</a:t>
            </a:r>
            <a:r>
              <a:rPr kumimoji="0" lang="cs-CZ" sz="32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)!</a:t>
            </a:r>
          </a:p>
          <a:p>
            <a:pPr marL="118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200" b="0" i="0" u="none" strike="noStrike" kern="1200" cap="none" spc="-1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118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Počátky?:</a:t>
            </a:r>
            <a:endParaRPr kumimoji="0" lang="cs-CZ" sz="3200" b="0" i="0" u="none" strike="noStrike" kern="1200" cap="none" spc="-1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118800" lvl="0">
              <a:defRPr/>
            </a:pPr>
            <a:r>
              <a:rPr lang="cs-CZ" sz="3200" spc="-1" noProof="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F. J. </a:t>
            </a:r>
            <a:r>
              <a:rPr lang="cs-CZ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Gall (1758 </a:t>
            </a:r>
            <a:r>
              <a:rPr lang="cs-CZ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– 1828), zakladatel dnes zamítnuté pseudovědy frenologie, tvrdil, že kognitivní funkce lze ohraničit a lokalizovat v mozku</a:t>
            </a:r>
            <a:r>
              <a:rPr lang="cs-CZ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. Srov. výzkumy P. </a:t>
            </a:r>
            <a:r>
              <a:rPr lang="cs-CZ" sz="32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Broca</a:t>
            </a:r>
            <a:r>
              <a:rPr lang="cs-CZ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.</a:t>
            </a:r>
            <a:endParaRPr lang="cs-CZ" sz="32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118800" lvl="0">
              <a:defRPr/>
            </a:pPr>
            <a:r>
              <a:rPr kumimoji="0" lang="cs-CZ" sz="32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Viz český seriál </a:t>
            </a:r>
            <a:r>
              <a:rPr kumimoji="0" lang="cs-CZ" sz="3200" b="0" i="1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Křeček v noční košili</a:t>
            </a:r>
            <a:r>
              <a:rPr kumimoji="0" lang="cs-CZ" sz="3200" b="0" i="1" u="none" strike="noStrike" kern="1200" cap="none" spc="-1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 </a:t>
            </a:r>
            <a:r>
              <a:rPr kumimoji="0" lang="cs-CZ" sz="3200" b="0" i="0" u="none" strike="noStrike" kern="1200" cap="none" spc="-1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(1987)</a:t>
            </a:r>
            <a:endParaRPr kumimoji="0" lang="cs-CZ" sz="3200" b="0" i="0" u="none" strike="noStrike" kern="1200" cap="none" spc="-1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451112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pc="-1" dirty="0">
                <a:solidFill>
                  <a:srgbClr val="F0AD00"/>
                </a:solidFill>
                <a:uFill>
                  <a:solidFill>
                    <a:srgbClr val="FFFFFF"/>
                  </a:solidFill>
                </a:uFill>
              </a:rPr>
              <a:t>Evoluční psychologie 
a modularita lidské </a:t>
            </a:r>
            <a:r>
              <a:rPr lang="cs-CZ" spc="-1" dirty="0" smtClean="0">
                <a:solidFill>
                  <a:srgbClr val="F0AD00"/>
                </a:solidFill>
                <a:uFill>
                  <a:solidFill>
                    <a:srgbClr val="FFFFFF"/>
                  </a:solidFill>
                </a:uFill>
              </a:rPr>
              <a:t>mysli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cs-CZ" dirty="0" smtClean="0"/>
              <a:t>Důležité dílo napsal H. A. Simon (1962): Přirozené systémy vykazují hierarchickou strukturu – tj. zahrnují řadu subsystémů, které jsou samy o sobě strukturované (dle Schwarzová, 2009, s. 19). </a:t>
            </a:r>
          </a:p>
          <a:p>
            <a:pPr marL="118872" indent="0">
              <a:buNone/>
            </a:pPr>
            <a:r>
              <a:rPr lang="cs-CZ" dirty="0" smtClean="0"/>
              <a:t>Evolučně je výhodnější, aby jedinec vlastnil řadu jednotlivých subsystémů, než vzájemně podmíněný komplex jediného systému: Když se něco pokazí, většina systému funguje dál!</a:t>
            </a:r>
          </a:p>
        </p:txBody>
      </p:sp>
    </p:spTree>
    <p:extLst>
      <p:ext uri="{BB962C8B-B14F-4D97-AF65-F5344CB8AC3E}">
        <p14:creationId xmlns:p14="http://schemas.microsoft.com/office/powerpoint/2010/main" xmlns="" val="1982093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err="1" smtClean="0"/>
              <a:t>Marr</a:t>
            </a:r>
            <a:r>
              <a:rPr lang="cs-CZ" dirty="0" smtClean="0"/>
              <a:t> (1976): Pokud není systém navržen modulárním způsobem, měla by malá změna někde dalekosáhlé důsledky jinde. Malé zlepšení by vyvolalo kompenzační změny v mnoha dalších oblastech (dle Schwarzová, 2009, s. 19).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(</a:t>
            </a:r>
            <a:r>
              <a:rPr lang="cs-CZ" dirty="0" smtClean="0"/>
              <a:t>srov. </a:t>
            </a:r>
            <a:r>
              <a:rPr lang="cs-CZ" dirty="0"/>
              <a:t>vývojovou </a:t>
            </a:r>
            <a:r>
              <a:rPr lang="cs-CZ" dirty="0" smtClean="0"/>
              <a:t>teorii </a:t>
            </a:r>
            <a:r>
              <a:rPr lang="cs-CZ" dirty="0"/>
              <a:t>J. </a:t>
            </a:r>
            <a:r>
              <a:rPr lang="cs-CZ" dirty="0" err="1"/>
              <a:t>Piageta</a:t>
            </a:r>
            <a:r>
              <a:rPr lang="cs-CZ" dirty="0"/>
              <a:t>!)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59991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Modularita mysli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18872" indent="0">
              <a:buNone/>
            </a:pPr>
            <a:r>
              <a:rPr lang="cs-CZ" dirty="0" smtClean="0"/>
              <a:t>= předpoklad, že lidská kognice je hierarchický systém, který zahrnuje řadu subsystémů s vlastními zákonitostmi lišící se navzájem ve své struktuře a funkci.</a:t>
            </a:r>
          </a:p>
          <a:p>
            <a:pPr marL="118872" indent="0">
              <a:buNone/>
            </a:pPr>
            <a:r>
              <a:rPr lang="cs-CZ" dirty="0" smtClean="0"/>
              <a:t>Strukturu a funkci jedněch modulů nelze vysvětlit ze struktury a funkce jiných modulů </a:t>
            </a:r>
          </a:p>
          <a:p>
            <a:pPr marL="118872" indent="0">
              <a:buNone/>
            </a:pPr>
            <a:r>
              <a:rPr lang="cs-CZ" dirty="0" smtClean="0"/>
              <a:t>(maximálně lze jako jejich diferenciace). </a:t>
            </a:r>
          </a:p>
          <a:p>
            <a:pPr marL="118872" indent="0">
              <a:buNone/>
            </a:pPr>
            <a:r>
              <a:rPr lang="cs-CZ" dirty="0" smtClean="0"/>
              <a:t>„Efektivita a komplexnost našeho chování se vysvětluje ze vzájemných vztahů modulárních systémů znalostí. V určitých typech chování spolu interagují různé systémy </a:t>
            </a:r>
            <a:r>
              <a:rPr lang="en-US" dirty="0" smtClean="0"/>
              <a:t>[</a:t>
            </a:r>
            <a:r>
              <a:rPr lang="cs-CZ" dirty="0" smtClean="0"/>
              <a:t>=moduly</a:t>
            </a:r>
            <a:r>
              <a:rPr lang="en-US" dirty="0" smtClean="0"/>
              <a:t>]</a:t>
            </a:r>
            <a:r>
              <a:rPr lang="cs-CZ" dirty="0" smtClean="0"/>
              <a:t> (např. při popisu objektů percepční, jazykový a pojmový systém).“ (Schwarzová, 2009, s. 19)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87638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00" lvl="0" indent="0">
              <a:buClrTx/>
              <a:buSzTx/>
              <a:buNone/>
              <a:defRPr/>
            </a:pPr>
            <a:r>
              <a:rPr lang="cs-CZ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J. </a:t>
            </a:r>
            <a:r>
              <a:rPr lang="cs-CZ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Fodor</a:t>
            </a:r>
            <a:r>
              <a:rPr lang="cs-CZ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(</a:t>
            </a:r>
            <a:r>
              <a:rPr lang="cs-CZ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1983, 1985) rozpracoval myšlenku </a:t>
            </a:r>
            <a:r>
              <a:rPr lang="cs-CZ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modulů</a:t>
            </a:r>
            <a:r>
              <a:rPr lang="cs-CZ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cs-CZ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– ty vznikly jindy a za jiných okolností, </a:t>
            </a:r>
            <a:r>
              <a:rPr lang="cs-CZ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vyvíjely se navzájem nezávisle a jsou určeny pro specifickou oblast </a:t>
            </a:r>
            <a:r>
              <a:rPr lang="cs-CZ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adaptace.</a:t>
            </a:r>
          </a:p>
          <a:p>
            <a:pPr marL="118800" lvl="0" indent="0">
              <a:buClrTx/>
              <a:buSzTx/>
              <a:buNone/>
              <a:defRPr/>
            </a:pPr>
            <a:endParaRPr lang="cs-CZ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18800" lvl="0" indent="0">
              <a:buClrTx/>
              <a:buSzTx/>
              <a:buNone/>
              <a:defRPr/>
            </a:pPr>
            <a:r>
              <a:rPr lang="cs-CZ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Příklad modulů: rozpoznání </a:t>
            </a:r>
            <a:r>
              <a:rPr lang="cs-CZ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tváří, rozpoznávání hlasu, </a:t>
            </a:r>
            <a:r>
              <a:rPr lang="cs-CZ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intonace, lovu, péče o dítě… </a:t>
            </a:r>
          </a:p>
          <a:p>
            <a:pPr marL="118800" lvl="0" indent="0">
              <a:buClrTx/>
              <a:buSzTx/>
              <a:buNone/>
              <a:defRPr/>
            </a:pPr>
            <a:endParaRPr lang="cs-CZ" dirty="0"/>
          </a:p>
        </p:txBody>
      </p:sp>
      <p:sp>
        <p:nvSpPr>
          <p:cNvPr id="5" name="TextShap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tIns="45000" rIns="45720" bIns="45000" anchor="ctr"/>
          <a:lstStyle/>
          <a:p>
            <a:r>
              <a:rPr lang="cs-CZ" dirty="0"/>
              <a:t>Modularita mysli</a:t>
            </a:r>
          </a:p>
        </p:txBody>
      </p:sp>
    </p:spTree>
    <p:extLst>
      <p:ext uri="{BB962C8B-B14F-4D97-AF65-F5344CB8AC3E}">
        <p14:creationId xmlns:p14="http://schemas.microsoft.com/office/powerpoint/2010/main" xmlns="" val="3332145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/>
          <a:lstStyle/>
          <a:p>
            <a:pPr lvl="0">
              <a:defRPr/>
            </a:pPr>
            <a:r>
              <a:rPr lang="cs-CZ" sz="4500" b="1">
                <a:solidFill>
                  <a:srgbClr val="F0AD00">
                    <a:satMod val="150000"/>
                  </a:srgbClr>
                </a:solidFill>
                <a:latin typeface="Corbel"/>
                <a:ea typeface="+mj-ea"/>
                <a:cs typeface="+mj-cs"/>
              </a:rPr>
              <a:t>Modularita mysli</a:t>
            </a:r>
            <a:endParaRPr kumimoji="0" lang="cs-CZ" sz="1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457200" y="1556792"/>
            <a:ext cx="8229240" cy="5112568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/>
          <a:lstStyle/>
          <a:p>
            <a:pPr marL="118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Jednotlivé moduly se vyvinuly podobně jako jiné znaky evoluční kompeticí s jinými znaky.</a:t>
            </a:r>
            <a:endParaRPr kumimoji="0" lang="cs-CZ" sz="3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118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118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Moduly jsou: </a:t>
            </a:r>
          </a:p>
          <a:p>
            <a:pPr marL="4617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hard-</a:t>
            </a:r>
            <a:r>
              <a:rPr kumimoji="0" lang="cs-CZ" sz="24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wired</a:t>
            </a: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 (jsou </a:t>
            </a:r>
            <a:r>
              <a:rPr kumimoji="0" lang="cs-CZ" sz="24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neuronální</a:t>
            </a: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 povahy), </a:t>
            </a:r>
          </a:p>
          <a:p>
            <a:pPr marL="4617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relativně</a:t>
            </a:r>
            <a:r>
              <a:rPr kumimoji="0" lang="cs-CZ" sz="2400" b="0" i="0" u="none" strike="noStrike" kern="1200" cap="none" spc="-1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 </a:t>
            </a:r>
            <a:r>
              <a:rPr kumimoji="0" lang="cs-CZ" sz="24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rychlé</a:t>
            </a: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, </a:t>
            </a:r>
          </a:p>
          <a:p>
            <a:pPr marL="4617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automatické: člověk </a:t>
            </a: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si je nemůže </a:t>
            </a:r>
            <a:r>
              <a:rPr kumimoji="0" lang="cs-CZ" sz="24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vypnout (viz zrakové klamy), 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4617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zaměřené na </a:t>
            </a:r>
            <a:r>
              <a:rPr kumimoji="0" lang="cs-CZ" sz="24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relativně úzkou </a:t>
            </a: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výseč vstupů, </a:t>
            </a:r>
          </a:p>
          <a:p>
            <a:pPr marL="4617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tj. doménově </a:t>
            </a: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specifické (</a:t>
            </a:r>
            <a:r>
              <a:rPr kumimoji="0" lang="cs-CZ" sz="2400" b="1" i="1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domain-specific</a:t>
            </a: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),  </a:t>
            </a:r>
          </a:p>
          <a:p>
            <a:pPr marL="4617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i</a:t>
            </a:r>
            <a:r>
              <a:rPr kumimoji="0" lang="cs-CZ" sz="2400" b="0" i="0" u="none" strike="noStrike" kern="1200" cap="none" spc="-1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mplicitní</a:t>
            </a:r>
            <a:r>
              <a:rPr kumimoji="0" lang="cs-CZ" sz="24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 </a:t>
            </a: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(tj. nevědomé), </a:t>
            </a:r>
          </a:p>
          <a:p>
            <a:pPr marL="4617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reprezentačně uzavřené (jsou kognitivně nepřístupné – přístupné jsou až jejich výstupy). </a:t>
            </a:r>
            <a:endParaRPr kumimoji="0" lang="cs-CZ" sz="3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355527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6"/>
          <p:cNvPicPr/>
          <p:nvPr/>
        </p:nvPicPr>
        <p:blipFill>
          <a:blip r:embed="rId2" cstate="print"/>
          <a:stretch/>
        </p:blipFill>
        <p:spPr>
          <a:xfrm>
            <a:off x="279191" y="2348880"/>
            <a:ext cx="4536504" cy="3096344"/>
          </a:xfrm>
          <a:prstGeom prst="rect">
            <a:avLst/>
          </a:prstGeom>
          <a:ln>
            <a:noFill/>
          </a:ln>
        </p:spPr>
      </p:pic>
      <p:pic>
        <p:nvPicPr>
          <p:cNvPr id="1030" name="Picture 6" descr="Výsledek obrázku pro stroops tes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15695" y="2348880"/>
            <a:ext cx="4360985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496132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15078</TotalTime>
  <Words>711</Words>
  <Application>Microsoft Office PowerPoint</Application>
  <PresentationFormat>Předvádění na obrazovce (4:3)</PresentationFormat>
  <Paragraphs>60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18" baseType="lpstr">
      <vt:lpstr>Modul</vt:lpstr>
      <vt:lpstr>Office Theme</vt:lpstr>
      <vt:lpstr>Sociální psychologie 2 – Modularita mysli </vt:lpstr>
      <vt:lpstr>Dotaz na minulou přednášku</vt:lpstr>
      <vt:lpstr>Snímek 3</vt:lpstr>
      <vt:lpstr>Evoluční psychologie 
a modularita lidské mysli</vt:lpstr>
      <vt:lpstr>Snímek 5</vt:lpstr>
      <vt:lpstr>Modularita mysli</vt:lpstr>
      <vt:lpstr>Modularita mysli</vt:lpstr>
      <vt:lpstr>Snímek 8</vt:lpstr>
      <vt:lpstr>Snímek 9</vt:lpstr>
      <vt:lpstr>Snímek 10</vt:lpstr>
      <vt:lpstr>Snímek 11</vt:lpstr>
      <vt:lpstr>Snímek 12</vt:lpstr>
      <vt:lpstr>Snímek 13</vt:lpstr>
      <vt:lpstr>Kognitivní moduly</vt:lpstr>
      <vt:lpstr>Kognitivní moduly</vt:lpstr>
      <vt:lpstr>Diskuze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1</dc:title>
  <dc:creator>Krasa</dc:creator>
  <cp:lastModifiedBy>Krasa</cp:lastModifiedBy>
  <cp:revision>86</cp:revision>
  <dcterms:created xsi:type="dcterms:W3CDTF">2015-10-20T07:43:33Z</dcterms:created>
  <dcterms:modified xsi:type="dcterms:W3CDTF">2017-10-16T06:19:57Z</dcterms:modified>
</cp:coreProperties>
</file>