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57" r:id="rId4"/>
    <p:sldId id="260" r:id="rId5"/>
    <p:sldId id="268" r:id="rId6"/>
    <p:sldId id="259" r:id="rId7"/>
    <p:sldId id="261" r:id="rId8"/>
    <p:sldId id="262" r:id="rId9"/>
    <p:sldId id="263" r:id="rId10"/>
    <p:sldId id="267" r:id="rId11"/>
    <p:sldId id="264" r:id="rId12"/>
    <p:sldId id="269" r:id="rId13"/>
    <p:sldId id="265" r:id="rId14"/>
    <p:sldId id="287" r:id="rId15"/>
    <p:sldId id="288" r:id="rId16"/>
    <p:sldId id="289" r:id="rId17"/>
    <p:sldId id="291" r:id="rId18"/>
    <p:sldId id="294" r:id="rId19"/>
    <p:sldId id="292" r:id="rId20"/>
    <p:sldId id="293" r:id="rId21"/>
    <p:sldId id="271" r:id="rId22"/>
    <p:sldId id="285" r:id="rId23"/>
    <p:sldId id="286" r:id="rId24"/>
    <p:sldId id="277" r:id="rId25"/>
    <p:sldId id="276" r:id="rId26"/>
    <p:sldId id="27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3C50-2692-4120-A7BA-2A2FF54F335B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B602-12C7-472D-B694-F40658923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fpf.net/" TargetMode="External"/><Relationship Id="rId13" Type="http://schemas.openxmlformats.org/officeDocument/2006/relationships/hyperlink" Target="http://www.naturfagsenteret.no/esera/" TargetMode="External"/><Relationship Id="rId3" Type="http://schemas.openxmlformats.org/officeDocument/2006/relationships/hyperlink" Target="http://www.earli.org/" TargetMode="External"/><Relationship Id="rId7" Type="http://schemas.openxmlformats.org/officeDocument/2006/relationships/hyperlink" Target="http://www.oefeb.at/" TargetMode="External"/><Relationship Id="rId12" Type="http://schemas.openxmlformats.org/officeDocument/2006/relationships/hyperlink" Target="http://www.isatt.org/" TargetMode="External"/><Relationship Id="rId2" Type="http://schemas.openxmlformats.org/officeDocument/2006/relationships/hyperlink" Target="http://www.cap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.ou.nl/vor/1_overdevor/_index.htm" TargetMode="External"/><Relationship Id="rId11" Type="http://schemas.openxmlformats.org/officeDocument/2006/relationships/hyperlink" Target="http://www.wcces.net/" TargetMode="External"/><Relationship Id="rId5" Type="http://schemas.openxmlformats.org/officeDocument/2006/relationships/hyperlink" Target="http://dgfe.pleurone.de/" TargetMode="External"/><Relationship Id="rId10" Type="http://schemas.openxmlformats.org/officeDocument/2006/relationships/hyperlink" Target="http://www.sgbf.ch/" TargetMode="External"/><Relationship Id="rId4" Type="http://schemas.openxmlformats.org/officeDocument/2006/relationships/hyperlink" Target="http://www.bera.ac.uk/" TargetMode="External"/><Relationship Id="rId9" Type="http://schemas.openxmlformats.org/officeDocument/2006/relationships/hyperlink" Target="http://www.syrs.org/s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larlyoa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aac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558218" cy="178595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Úvod </a:t>
            </a:r>
            <a:b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do kvantitativního pedagogického výzkumu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3239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Kateřina Vlčková</a:t>
            </a:r>
          </a:p>
          <a:p>
            <a:r>
              <a:rPr lang="cs-CZ" sz="2000" dirty="0" smtClean="0"/>
              <a:t>Katedra pedagogiky/ Institut výzkumu školního vzdělávání</a:t>
            </a:r>
          </a:p>
          <a:p>
            <a:r>
              <a:rPr lang="cs-CZ" sz="2000" dirty="0" err="1" smtClean="0"/>
              <a:t>PdF</a:t>
            </a:r>
            <a:r>
              <a:rPr lang="cs-CZ" sz="2000" dirty="0" smtClean="0"/>
              <a:t> MU 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-1588" y="-1588"/>
            <a:ext cx="7564438" cy="1963738"/>
            <a:chOff x="-1" y="-1"/>
            <a:chExt cx="4765" cy="1237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4764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1230" name="Group 206"/>
            <p:cNvGrpSpPr>
              <a:grpSpLocks/>
            </p:cNvGrpSpPr>
            <p:nvPr/>
          </p:nvGrpSpPr>
          <p:grpSpPr bwMode="auto">
            <a:xfrm>
              <a:off x="-1" y="-1"/>
              <a:ext cx="4765" cy="1237"/>
              <a:chOff x="-1" y="-1"/>
              <a:chExt cx="4765" cy="1237"/>
            </a:xfrm>
          </p:grpSpPr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-1" y="-1"/>
                <a:ext cx="4765" cy="12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027" y="126"/>
                <a:ext cx="30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</a:cxnLst>
                <a:rect l="0" t="0" r="r" b="b"/>
                <a:pathLst>
                  <a:path w="59" h="34">
                    <a:moveTo>
                      <a:pt x="53" y="17"/>
                    </a:moveTo>
                    <a:cubicBezTo>
                      <a:pt x="53" y="8"/>
                      <a:pt x="59" y="0"/>
                      <a:pt x="5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921" y="126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7"/>
                      <a:pt x="58" y="17"/>
                    </a:cubicBezTo>
                    <a:cubicBezTo>
                      <a:pt x="58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815" y="126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7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708" y="126"/>
                <a:ext cx="30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9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7"/>
                      <a:pt x="59" y="17"/>
                    </a:cubicBezTo>
                    <a:cubicBezTo>
                      <a:pt x="59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602" y="126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496" y="126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7"/>
                      <a:pt x="58" y="17"/>
                    </a:cubicBezTo>
                    <a:cubicBezTo>
                      <a:pt x="58" y="8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602" y="232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496" y="232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7"/>
                      <a:pt x="58" y="17"/>
                    </a:cubicBezTo>
                    <a:cubicBezTo>
                      <a:pt x="58" y="8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9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708" y="232"/>
                <a:ext cx="30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9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7"/>
                      <a:pt x="59" y="17"/>
                    </a:cubicBezTo>
                    <a:cubicBezTo>
                      <a:pt x="59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9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815" y="232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7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921" y="232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7"/>
                      <a:pt x="58" y="17"/>
                    </a:cubicBezTo>
                    <a:cubicBezTo>
                      <a:pt x="58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9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1027" y="232"/>
                <a:ext cx="30" cy="1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  <a:cxn ang="0">
                    <a:pos x="59" y="0"/>
                  </a:cxn>
                </a:cxnLst>
                <a:rect l="0" t="0" r="r" b="b"/>
                <a:pathLst>
                  <a:path w="59" h="34">
                    <a:moveTo>
                      <a:pt x="5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ubicBezTo>
                      <a:pt x="53" y="8"/>
                      <a:pt x="59" y="0"/>
                      <a:pt x="59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1086" y="173"/>
                <a:ext cx="17" cy="2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</a:cxnLst>
                <a:rect l="0" t="0" r="r" b="b"/>
                <a:pathLst>
                  <a:path w="34" h="58">
                    <a:moveTo>
                      <a:pt x="17" y="5"/>
                    </a:moveTo>
                    <a:cubicBezTo>
                      <a:pt x="8" y="5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7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980" y="173"/>
                <a:ext cx="17" cy="29"/>
              </a:xfrm>
              <a:custGeom>
                <a:avLst/>
                <a:gdLst/>
                <a:ahLst/>
                <a:cxnLst>
                  <a:cxn ang="0">
                    <a:pos x="17" y="52"/>
                  </a:cxn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</a:cxnLst>
                <a:rect l="0" t="0" r="r" b="b"/>
                <a:pathLst>
                  <a:path w="34" h="58">
                    <a:moveTo>
                      <a:pt x="17" y="52"/>
                    </a:moveTo>
                    <a:cubicBezTo>
                      <a:pt x="26" y="52"/>
                      <a:pt x="34" y="58"/>
                      <a:pt x="34" y="58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874" y="173"/>
                <a:ext cx="17" cy="2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</a:cxnLst>
                <a:rect l="0" t="0" r="r" b="b"/>
                <a:pathLst>
                  <a:path w="34" h="58">
                    <a:moveTo>
                      <a:pt x="17" y="5"/>
                    </a:moveTo>
                    <a:cubicBezTo>
                      <a:pt x="8" y="5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7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767" y="173"/>
                <a:ext cx="17" cy="29"/>
              </a:xfrm>
              <a:custGeom>
                <a:avLst/>
                <a:gdLst/>
                <a:ahLst/>
                <a:cxnLst>
                  <a:cxn ang="0">
                    <a:pos x="17" y="52"/>
                  </a:cxn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</a:cxnLst>
                <a:rect l="0" t="0" r="r" b="b"/>
                <a:pathLst>
                  <a:path w="34" h="58">
                    <a:moveTo>
                      <a:pt x="17" y="52"/>
                    </a:moveTo>
                    <a:cubicBezTo>
                      <a:pt x="26" y="52"/>
                      <a:pt x="34" y="58"/>
                      <a:pt x="34" y="58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661" y="173"/>
                <a:ext cx="17" cy="2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</a:cxnLst>
                <a:rect l="0" t="0" r="r" b="b"/>
                <a:pathLst>
                  <a:path w="34" h="58">
                    <a:moveTo>
                      <a:pt x="17" y="5"/>
                    </a:moveTo>
                    <a:cubicBezTo>
                      <a:pt x="8" y="5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555" y="173"/>
                <a:ext cx="17" cy="29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6" y="52"/>
                  </a:cxn>
                </a:cxnLst>
                <a:rect l="0" t="0" r="r" b="b"/>
                <a:pathLst>
                  <a:path w="34" h="58">
                    <a:moveTo>
                      <a:pt x="16" y="52"/>
                    </a:moveTo>
                    <a:cubicBezTo>
                      <a:pt x="25" y="52"/>
                      <a:pt x="34" y="58"/>
                      <a:pt x="34" y="58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6" y="52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448" y="173"/>
                <a:ext cx="17" cy="29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8" y="5"/>
                  </a:cxn>
                </a:cxnLst>
                <a:rect l="0" t="0" r="r" b="b"/>
                <a:pathLst>
                  <a:path w="34" h="58">
                    <a:moveTo>
                      <a:pt x="18" y="5"/>
                    </a:moveTo>
                    <a:cubicBezTo>
                      <a:pt x="9" y="5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7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8" y="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1086" y="279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980" y="279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874" y="279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767" y="279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7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661" y="279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555" y="279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6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7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5" y="6"/>
                      <a:pt x="16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48" y="279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8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9" y="52"/>
                      <a:pt x="18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1027" y="338"/>
                <a:ext cx="30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</a:cxnLst>
                <a:rect l="0" t="0" r="r" b="b"/>
                <a:pathLst>
                  <a:path w="59" h="34">
                    <a:moveTo>
                      <a:pt x="53" y="17"/>
                    </a:moveTo>
                    <a:cubicBezTo>
                      <a:pt x="53" y="8"/>
                      <a:pt x="59" y="0"/>
                      <a:pt x="5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921" y="338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6"/>
                      <a:pt x="58" y="17"/>
                    </a:cubicBezTo>
                    <a:cubicBezTo>
                      <a:pt x="58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815" y="338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6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708" y="338"/>
                <a:ext cx="30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9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6"/>
                      <a:pt x="59" y="17"/>
                    </a:cubicBezTo>
                    <a:cubicBezTo>
                      <a:pt x="59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602" y="338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496" y="338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6"/>
                      <a:pt x="58" y="17"/>
                    </a:cubicBezTo>
                    <a:cubicBezTo>
                      <a:pt x="58" y="8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602" y="444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496" y="444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7"/>
                      <a:pt x="58" y="17"/>
                    </a:cubicBezTo>
                    <a:cubicBezTo>
                      <a:pt x="58" y="8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708" y="444"/>
                <a:ext cx="30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9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7"/>
                      <a:pt x="59" y="17"/>
                    </a:cubicBezTo>
                    <a:cubicBezTo>
                      <a:pt x="59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815" y="444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7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921" y="444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7"/>
                      <a:pt x="58" y="17"/>
                    </a:cubicBezTo>
                    <a:cubicBezTo>
                      <a:pt x="58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1027" y="444"/>
                <a:ext cx="30" cy="1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  <a:cxn ang="0">
                    <a:pos x="59" y="0"/>
                  </a:cxn>
                </a:cxnLst>
                <a:rect l="0" t="0" r="r" b="b"/>
                <a:pathLst>
                  <a:path w="59" h="34">
                    <a:moveTo>
                      <a:pt x="5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ubicBezTo>
                      <a:pt x="53" y="8"/>
                      <a:pt x="59" y="0"/>
                      <a:pt x="59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1086" y="385"/>
                <a:ext cx="17" cy="2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</a:cxnLst>
                <a:rect l="0" t="0" r="r" b="b"/>
                <a:pathLst>
                  <a:path w="34" h="58">
                    <a:moveTo>
                      <a:pt x="17" y="5"/>
                    </a:moveTo>
                    <a:cubicBezTo>
                      <a:pt x="8" y="5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7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980" y="385"/>
                <a:ext cx="17" cy="29"/>
              </a:xfrm>
              <a:custGeom>
                <a:avLst/>
                <a:gdLst/>
                <a:ahLst/>
                <a:cxnLst>
                  <a:cxn ang="0">
                    <a:pos x="17" y="52"/>
                  </a:cxn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</a:cxnLst>
                <a:rect l="0" t="0" r="r" b="b"/>
                <a:pathLst>
                  <a:path w="34" h="58">
                    <a:moveTo>
                      <a:pt x="17" y="52"/>
                    </a:moveTo>
                    <a:cubicBezTo>
                      <a:pt x="26" y="52"/>
                      <a:pt x="34" y="58"/>
                      <a:pt x="34" y="58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874" y="385"/>
                <a:ext cx="17" cy="2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</a:cxnLst>
                <a:rect l="0" t="0" r="r" b="b"/>
                <a:pathLst>
                  <a:path w="34" h="58">
                    <a:moveTo>
                      <a:pt x="17" y="5"/>
                    </a:moveTo>
                    <a:cubicBezTo>
                      <a:pt x="8" y="5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7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767" y="385"/>
                <a:ext cx="17" cy="29"/>
              </a:xfrm>
              <a:custGeom>
                <a:avLst/>
                <a:gdLst/>
                <a:ahLst/>
                <a:cxnLst>
                  <a:cxn ang="0">
                    <a:pos x="17" y="52"/>
                  </a:cxn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</a:cxnLst>
                <a:rect l="0" t="0" r="r" b="b"/>
                <a:pathLst>
                  <a:path w="34" h="58">
                    <a:moveTo>
                      <a:pt x="17" y="52"/>
                    </a:moveTo>
                    <a:cubicBezTo>
                      <a:pt x="26" y="52"/>
                      <a:pt x="34" y="58"/>
                      <a:pt x="34" y="58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661" y="385"/>
                <a:ext cx="17" cy="2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</a:cxnLst>
                <a:rect l="0" t="0" r="r" b="b"/>
                <a:pathLst>
                  <a:path w="34" h="58">
                    <a:moveTo>
                      <a:pt x="17" y="5"/>
                    </a:moveTo>
                    <a:cubicBezTo>
                      <a:pt x="8" y="5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555" y="385"/>
                <a:ext cx="17" cy="29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6" y="52"/>
                  </a:cxn>
                </a:cxnLst>
                <a:rect l="0" t="0" r="r" b="b"/>
                <a:pathLst>
                  <a:path w="34" h="58">
                    <a:moveTo>
                      <a:pt x="16" y="52"/>
                    </a:moveTo>
                    <a:cubicBezTo>
                      <a:pt x="25" y="52"/>
                      <a:pt x="34" y="58"/>
                      <a:pt x="34" y="58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6" y="52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448" y="385"/>
                <a:ext cx="17" cy="29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8" y="5"/>
                  </a:cxn>
                </a:cxnLst>
                <a:rect l="0" t="0" r="r" b="b"/>
                <a:pathLst>
                  <a:path w="34" h="58">
                    <a:moveTo>
                      <a:pt x="18" y="5"/>
                    </a:moveTo>
                    <a:cubicBezTo>
                      <a:pt x="9" y="5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7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8" y="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1086" y="491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980" y="491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ubicBezTo>
                      <a:pt x="8" y="5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874" y="491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767" y="491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7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ubicBezTo>
                      <a:pt x="8" y="5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661" y="491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555" y="491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6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7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5" y="5"/>
                      <a:pt x="16" y="5"/>
                    </a:cubicBezTo>
                    <a:cubicBezTo>
                      <a:pt x="8" y="5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448" y="491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8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9" y="52"/>
                      <a:pt x="18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1027" y="550"/>
                <a:ext cx="30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</a:cxnLst>
                <a:rect l="0" t="0" r="r" b="b"/>
                <a:pathLst>
                  <a:path w="59" h="34">
                    <a:moveTo>
                      <a:pt x="53" y="17"/>
                    </a:moveTo>
                    <a:cubicBezTo>
                      <a:pt x="53" y="8"/>
                      <a:pt x="59" y="0"/>
                      <a:pt x="5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921" y="550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6"/>
                      <a:pt x="58" y="17"/>
                    </a:cubicBezTo>
                    <a:cubicBezTo>
                      <a:pt x="58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815" y="550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6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708" y="550"/>
                <a:ext cx="30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9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6"/>
                      <a:pt x="59" y="17"/>
                    </a:cubicBezTo>
                    <a:cubicBezTo>
                      <a:pt x="59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602" y="550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496" y="550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6"/>
                      <a:pt x="58" y="17"/>
                    </a:cubicBezTo>
                    <a:cubicBezTo>
                      <a:pt x="58" y="8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602" y="656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496" y="656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7"/>
                      <a:pt x="58" y="17"/>
                    </a:cubicBezTo>
                    <a:cubicBezTo>
                      <a:pt x="58" y="8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708" y="656"/>
                <a:ext cx="30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9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7"/>
                      <a:pt x="59" y="17"/>
                    </a:cubicBezTo>
                    <a:cubicBezTo>
                      <a:pt x="59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815" y="656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7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921" y="656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7"/>
                      <a:pt x="58" y="17"/>
                    </a:cubicBezTo>
                    <a:cubicBezTo>
                      <a:pt x="58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1027" y="656"/>
                <a:ext cx="30" cy="1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  <a:cxn ang="0">
                    <a:pos x="59" y="0"/>
                  </a:cxn>
                </a:cxnLst>
                <a:rect l="0" t="0" r="r" b="b"/>
                <a:pathLst>
                  <a:path w="59" h="34">
                    <a:moveTo>
                      <a:pt x="5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ubicBezTo>
                      <a:pt x="53" y="8"/>
                      <a:pt x="59" y="0"/>
                      <a:pt x="59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1086" y="597"/>
                <a:ext cx="17" cy="29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9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7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980" y="597"/>
                <a:ext cx="17" cy="29"/>
              </a:xfrm>
              <a:custGeom>
                <a:avLst/>
                <a:gdLst/>
                <a:ahLst/>
                <a:cxnLst>
                  <a:cxn ang="0">
                    <a:pos x="17" y="53"/>
                  </a:cxn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</a:cxnLst>
                <a:rect l="0" t="0" r="r" b="b"/>
                <a:pathLst>
                  <a:path w="34" h="59">
                    <a:moveTo>
                      <a:pt x="17" y="53"/>
                    </a:moveTo>
                    <a:cubicBezTo>
                      <a:pt x="26" y="53"/>
                      <a:pt x="34" y="59"/>
                      <a:pt x="34" y="5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874" y="597"/>
                <a:ext cx="17" cy="29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9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7" y="59"/>
                      <a:pt x="17" y="59"/>
                    </a:cubicBezTo>
                    <a:cubicBezTo>
                      <a:pt x="26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767" y="597"/>
                <a:ext cx="17" cy="29"/>
              </a:xfrm>
              <a:custGeom>
                <a:avLst/>
                <a:gdLst/>
                <a:ahLst/>
                <a:cxnLst>
                  <a:cxn ang="0">
                    <a:pos x="17" y="53"/>
                  </a:cxn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</a:cxnLst>
                <a:rect l="0" t="0" r="r" b="b"/>
                <a:pathLst>
                  <a:path w="34" h="59">
                    <a:moveTo>
                      <a:pt x="17" y="53"/>
                    </a:moveTo>
                    <a:cubicBezTo>
                      <a:pt x="26" y="53"/>
                      <a:pt x="34" y="59"/>
                      <a:pt x="34" y="5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661" y="597"/>
                <a:ext cx="17" cy="29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9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6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555" y="597"/>
                <a:ext cx="17" cy="29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6" y="53"/>
                  </a:cxn>
                </a:cxnLst>
                <a:rect l="0" t="0" r="r" b="b"/>
                <a:pathLst>
                  <a:path w="34" h="59">
                    <a:moveTo>
                      <a:pt x="16" y="53"/>
                    </a:moveTo>
                    <a:cubicBezTo>
                      <a:pt x="25" y="53"/>
                      <a:pt x="34" y="59"/>
                      <a:pt x="34" y="5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6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448" y="597"/>
                <a:ext cx="17" cy="29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8" y="6"/>
                  </a:cxn>
                </a:cxnLst>
                <a:rect l="0" t="0" r="r" b="b"/>
                <a:pathLst>
                  <a:path w="34" h="59">
                    <a:moveTo>
                      <a:pt x="18" y="6"/>
                    </a:moveTo>
                    <a:cubicBezTo>
                      <a:pt x="9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7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8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1086" y="703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980" y="703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ubicBezTo>
                      <a:pt x="8" y="5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874" y="703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767" y="703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7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8" y="58"/>
                      <a:pt x="17" y="58"/>
                    </a:cubicBezTo>
                    <a:cubicBezTo>
                      <a:pt x="27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5"/>
                      <a:pt x="17" y="5"/>
                    </a:cubicBezTo>
                    <a:cubicBezTo>
                      <a:pt x="8" y="5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661" y="703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7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6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2"/>
                      <a:pt x="17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555" y="703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17" y="58"/>
                  </a:cxn>
                  <a:cxn ang="0">
                    <a:pos x="34" y="43"/>
                  </a:cxn>
                  <a:cxn ang="0">
                    <a:pos x="34" y="0"/>
                  </a:cxn>
                  <a:cxn ang="0">
                    <a:pos x="16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8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51"/>
                      <a:pt x="7" y="58"/>
                      <a:pt x="17" y="58"/>
                    </a:cubicBezTo>
                    <a:cubicBezTo>
                      <a:pt x="26" y="58"/>
                      <a:pt x="34" y="51"/>
                      <a:pt x="34" y="4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5" y="5"/>
                      <a:pt x="16" y="5"/>
                    </a:cubicBezTo>
                    <a:cubicBezTo>
                      <a:pt x="8" y="5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448" y="703"/>
                <a:ext cx="17" cy="29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4" y="14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0" y="58"/>
                  </a:cxn>
                  <a:cxn ang="0">
                    <a:pos x="18" y="52"/>
                  </a:cxn>
                  <a:cxn ang="0">
                    <a:pos x="34" y="58"/>
                  </a:cxn>
                </a:cxnLst>
                <a:rect l="0" t="0" r="r" b="b"/>
                <a:pathLst>
                  <a:path w="34" h="58">
                    <a:moveTo>
                      <a:pt x="34" y="58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9" y="52"/>
                      <a:pt x="18" y="52"/>
                    </a:cubicBezTo>
                    <a:cubicBezTo>
                      <a:pt x="26" y="52"/>
                      <a:pt x="34" y="58"/>
                      <a:pt x="34" y="58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1027" y="762"/>
                <a:ext cx="30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</a:cxnLst>
                <a:rect l="0" t="0" r="r" b="b"/>
                <a:pathLst>
                  <a:path w="59" h="34">
                    <a:moveTo>
                      <a:pt x="53" y="17"/>
                    </a:moveTo>
                    <a:cubicBezTo>
                      <a:pt x="53" y="8"/>
                      <a:pt x="59" y="0"/>
                      <a:pt x="5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921" y="762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6"/>
                      <a:pt x="58" y="17"/>
                    </a:cubicBezTo>
                    <a:cubicBezTo>
                      <a:pt x="58" y="7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815" y="762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7"/>
                    </a:cubicBezTo>
                    <a:cubicBezTo>
                      <a:pt x="0" y="26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708" y="762"/>
                <a:ext cx="30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9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6"/>
                      <a:pt x="59" y="17"/>
                    </a:cubicBezTo>
                    <a:cubicBezTo>
                      <a:pt x="59" y="7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602" y="762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496" y="762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6"/>
                      <a:pt x="58" y="17"/>
                    </a:cubicBezTo>
                    <a:cubicBezTo>
                      <a:pt x="58" y="7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602" y="868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496" y="868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6"/>
                      <a:pt x="58" y="17"/>
                    </a:cubicBezTo>
                    <a:cubicBezTo>
                      <a:pt x="58" y="8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708" y="868"/>
                <a:ext cx="30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9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6"/>
                      <a:pt x="59" y="17"/>
                    </a:cubicBezTo>
                    <a:cubicBezTo>
                      <a:pt x="59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815" y="868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6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921" y="868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6"/>
                      <a:pt x="58" y="17"/>
                    </a:cubicBezTo>
                    <a:cubicBezTo>
                      <a:pt x="58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1027" y="868"/>
                <a:ext cx="30" cy="1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  <a:cxn ang="0">
                    <a:pos x="59" y="0"/>
                  </a:cxn>
                </a:cxnLst>
                <a:rect l="0" t="0" r="r" b="b"/>
                <a:pathLst>
                  <a:path w="59" h="34">
                    <a:moveTo>
                      <a:pt x="5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ubicBezTo>
                      <a:pt x="53" y="8"/>
                      <a:pt x="59" y="0"/>
                      <a:pt x="59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1086" y="809"/>
                <a:ext cx="17" cy="29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9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7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980" y="809"/>
                <a:ext cx="17" cy="29"/>
              </a:xfrm>
              <a:custGeom>
                <a:avLst/>
                <a:gdLst/>
                <a:ahLst/>
                <a:cxnLst>
                  <a:cxn ang="0">
                    <a:pos x="17" y="53"/>
                  </a:cxn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</a:cxnLst>
                <a:rect l="0" t="0" r="r" b="b"/>
                <a:pathLst>
                  <a:path w="34" h="59">
                    <a:moveTo>
                      <a:pt x="17" y="53"/>
                    </a:moveTo>
                    <a:cubicBezTo>
                      <a:pt x="26" y="53"/>
                      <a:pt x="34" y="59"/>
                      <a:pt x="34" y="5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874" y="809"/>
                <a:ext cx="17" cy="29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9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7" y="59"/>
                      <a:pt x="17" y="59"/>
                    </a:cubicBezTo>
                    <a:cubicBezTo>
                      <a:pt x="26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767" y="809"/>
                <a:ext cx="17" cy="29"/>
              </a:xfrm>
              <a:custGeom>
                <a:avLst/>
                <a:gdLst/>
                <a:ahLst/>
                <a:cxnLst>
                  <a:cxn ang="0">
                    <a:pos x="17" y="53"/>
                  </a:cxn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</a:cxnLst>
                <a:rect l="0" t="0" r="r" b="b"/>
                <a:pathLst>
                  <a:path w="34" h="59">
                    <a:moveTo>
                      <a:pt x="17" y="53"/>
                    </a:moveTo>
                    <a:cubicBezTo>
                      <a:pt x="26" y="53"/>
                      <a:pt x="34" y="59"/>
                      <a:pt x="34" y="5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661" y="809"/>
                <a:ext cx="17" cy="29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9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6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555" y="809"/>
                <a:ext cx="17" cy="29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6" y="53"/>
                  </a:cxn>
                </a:cxnLst>
                <a:rect l="0" t="0" r="r" b="b"/>
                <a:pathLst>
                  <a:path w="34" h="59">
                    <a:moveTo>
                      <a:pt x="16" y="53"/>
                    </a:moveTo>
                    <a:cubicBezTo>
                      <a:pt x="25" y="53"/>
                      <a:pt x="34" y="59"/>
                      <a:pt x="34" y="5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6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448" y="809"/>
                <a:ext cx="17" cy="29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8" y="6"/>
                  </a:cxn>
                </a:cxnLst>
                <a:rect l="0" t="0" r="r" b="b"/>
                <a:pathLst>
                  <a:path w="34" h="59">
                    <a:moveTo>
                      <a:pt x="18" y="6"/>
                    </a:moveTo>
                    <a:cubicBezTo>
                      <a:pt x="9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7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8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1086" y="915"/>
                <a:ext cx="17" cy="29"/>
              </a:xfrm>
              <a:custGeom>
                <a:avLst/>
                <a:gdLst/>
                <a:ahLst/>
                <a:cxnLst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  <a:cxn ang="0">
                    <a:pos x="34" y="59"/>
                  </a:cxn>
                </a:cxnLst>
                <a:rect l="0" t="0" r="r" b="b"/>
                <a:pathLst>
                  <a:path w="34" h="59">
                    <a:moveTo>
                      <a:pt x="34" y="59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ubicBezTo>
                      <a:pt x="26" y="53"/>
                      <a:pt x="34" y="59"/>
                      <a:pt x="34" y="5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980" y="915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6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874" y="915"/>
                <a:ext cx="17" cy="29"/>
              </a:xfrm>
              <a:custGeom>
                <a:avLst/>
                <a:gdLst/>
                <a:ahLst/>
                <a:cxnLst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  <a:cxn ang="0">
                    <a:pos x="34" y="59"/>
                  </a:cxn>
                </a:cxnLst>
                <a:rect l="0" t="0" r="r" b="b"/>
                <a:pathLst>
                  <a:path w="34" h="59">
                    <a:moveTo>
                      <a:pt x="34" y="59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ubicBezTo>
                      <a:pt x="26" y="53"/>
                      <a:pt x="34" y="59"/>
                      <a:pt x="34" y="5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767" y="915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7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auto">
              <a:xfrm>
                <a:off x="661" y="915"/>
                <a:ext cx="17" cy="29"/>
              </a:xfrm>
              <a:custGeom>
                <a:avLst/>
                <a:gdLst/>
                <a:ahLst/>
                <a:cxnLst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  <a:cxn ang="0">
                    <a:pos x="34" y="59"/>
                  </a:cxn>
                </a:cxnLst>
                <a:rect l="0" t="0" r="r" b="b"/>
                <a:pathLst>
                  <a:path w="34" h="59">
                    <a:moveTo>
                      <a:pt x="34" y="59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ubicBezTo>
                      <a:pt x="26" y="53"/>
                      <a:pt x="34" y="59"/>
                      <a:pt x="34" y="5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555" y="915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6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7" y="59"/>
                      <a:pt x="17" y="59"/>
                    </a:cubicBezTo>
                    <a:cubicBezTo>
                      <a:pt x="26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5" y="6"/>
                      <a:pt x="16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448" y="915"/>
                <a:ext cx="17" cy="29"/>
              </a:xfrm>
              <a:custGeom>
                <a:avLst/>
                <a:gdLst/>
                <a:ahLst/>
                <a:cxnLst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8" y="53"/>
                  </a:cxn>
                  <a:cxn ang="0">
                    <a:pos x="34" y="59"/>
                  </a:cxn>
                </a:cxnLst>
                <a:rect l="0" t="0" r="r" b="b"/>
                <a:pathLst>
                  <a:path w="34" h="59">
                    <a:moveTo>
                      <a:pt x="34" y="59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9" y="53"/>
                      <a:pt x="18" y="53"/>
                    </a:cubicBezTo>
                    <a:cubicBezTo>
                      <a:pt x="26" y="53"/>
                      <a:pt x="34" y="59"/>
                      <a:pt x="34" y="5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5" name="Freeform 111"/>
              <p:cNvSpPr>
                <a:spLocks/>
              </p:cNvSpPr>
              <p:nvPr/>
            </p:nvSpPr>
            <p:spPr bwMode="auto">
              <a:xfrm>
                <a:off x="1027" y="974"/>
                <a:ext cx="30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</a:cxnLst>
                <a:rect l="0" t="0" r="r" b="b"/>
                <a:pathLst>
                  <a:path w="59" h="34">
                    <a:moveTo>
                      <a:pt x="53" y="17"/>
                    </a:moveTo>
                    <a:cubicBezTo>
                      <a:pt x="53" y="8"/>
                      <a:pt x="59" y="0"/>
                      <a:pt x="5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6" name="Freeform 112"/>
              <p:cNvSpPr>
                <a:spLocks/>
              </p:cNvSpPr>
              <p:nvPr/>
            </p:nvSpPr>
            <p:spPr bwMode="auto">
              <a:xfrm>
                <a:off x="921" y="974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6"/>
                      <a:pt x="58" y="17"/>
                    </a:cubicBezTo>
                    <a:cubicBezTo>
                      <a:pt x="58" y="7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815" y="974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7"/>
                    </a:cubicBezTo>
                    <a:cubicBezTo>
                      <a:pt x="0" y="26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708" y="974"/>
                <a:ext cx="30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9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6"/>
                      <a:pt x="59" y="17"/>
                    </a:cubicBezTo>
                    <a:cubicBezTo>
                      <a:pt x="59" y="7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602" y="974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0" name="Freeform 116"/>
              <p:cNvSpPr>
                <a:spLocks/>
              </p:cNvSpPr>
              <p:nvPr/>
            </p:nvSpPr>
            <p:spPr bwMode="auto">
              <a:xfrm>
                <a:off x="496" y="974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6"/>
                      <a:pt x="0" y="34"/>
                      <a:pt x="0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6"/>
                      <a:pt x="58" y="17"/>
                    </a:cubicBezTo>
                    <a:cubicBezTo>
                      <a:pt x="58" y="7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602" y="1080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496" y="1080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6"/>
                      <a:pt x="58" y="17"/>
                    </a:cubicBezTo>
                    <a:cubicBezTo>
                      <a:pt x="58" y="8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708" y="1080"/>
                <a:ext cx="30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9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6"/>
                      <a:pt x="59" y="17"/>
                    </a:cubicBezTo>
                    <a:cubicBezTo>
                      <a:pt x="59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815" y="1080"/>
                <a:ext cx="29" cy="1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  <a:cxn ang="0">
                    <a:pos x="58" y="0"/>
                  </a:cxn>
                </a:cxnLst>
                <a:rect l="0" t="0" r="r" b="b"/>
                <a:pathLst>
                  <a:path w="58" h="34">
                    <a:moveTo>
                      <a:pt x="5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6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ubicBezTo>
                      <a:pt x="52" y="8"/>
                      <a:pt x="58" y="0"/>
                      <a:pt x="58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5" name="Freeform 121"/>
              <p:cNvSpPr>
                <a:spLocks/>
              </p:cNvSpPr>
              <p:nvPr/>
            </p:nvSpPr>
            <p:spPr bwMode="auto">
              <a:xfrm>
                <a:off x="921" y="1080"/>
                <a:ext cx="29" cy="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34"/>
                  </a:cxn>
                </a:cxnLst>
                <a:rect l="0" t="0" r="r" b="b"/>
                <a:pathLst>
                  <a:path w="58" h="34">
                    <a:moveTo>
                      <a:pt x="0" y="34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6"/>
                      <a:pt x="58" y="17"/>
                    </a:cubicBezTo>
                    <a:cubicBezTo>
                      <a:pt x="58" y="8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ubicBezTo>
                      <a:pt x="6" y="26"/>
                      <a:pt x="0" y="34"/>
                      <a:pt x="0" y="34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1027" y="1080"/>
                <a:ext cx="30" cy="1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  <a:cxn ang="0">
                    <a:pos x="59" y="0"/>
                  </a:cxn>
                </a:cxnLst>
                <a:rect l="0" t="0" r="r" b="b"/>
                <a:pathLst>
                  <a:path w="59" h="34">
                    <a:moveTo>
                      <a:pt x="5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ubicBezTo>
                      <a:pt x="53" y="8"/>
                      <a:pt x="59" y="0"/>
                      <a:pt x="59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1086" y="1021"/>
                <a:ext cx="17" cy="28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8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8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8"/>
                      <a:pt x="17" y="58"/>
                    </a:cubicBezTo>
                    <a:cubicBezTo>
                      <a:pt x="27" y="58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auto">
              <a:xfrm>
                <a:off x="980" y="1021"/>
                <a:ext cx="17" cy="28"/>
              </a:xfrm>
              <a:custGeom>
                <a:avLst/>
                <a:gdLst/>
                <a:ahLst/>
                <a:cxnLst>
                  <a:cxn ang="0">
                    <a:pos x="17" y="53"/>
                  </a:cxn>
                  <a:cxn ang="0">
                    <a:pos x="34" y="58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8"/>
                  </a:cxn>
                  <a:cxn ang="0">
                    <a:pos x="17" y="53"/>
                  </a:cxn>
                </a:cxnLst>
                <a:rect l="0" t="0" r="r" b="b"/>
                <a:pathLst>
                  <a:path w="34" h="58">
                    <a:moveTo>
                      <a:pt x="17" y="53"/>
                    </a:moveTo>
                    <a:cubicBezTo>
                      <a:pt x="26" y="53"/>
                      <a:pt x="34" y="58"/>
                      <a:pt x="34" y="58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3"/>
                      <a:pt x="17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auto">
              <a:xfrm>
                <a:off x="874" y="1021"/>
                <a:ext cx="17" cy="28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8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8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7" y="58"/>
                      <a:pt x="17" y="58"/>
                    </a:cubicBezTo>
                    <a:cubicBezTo>
                      <a:pt x="26" y="58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0" name="Freeform 126"/>
              <p:cNvSpPr>
                <a:spLocks/>
              </p:cNvSpPr>
              <p:nvPr/>
            </p:nvSpPr>
            <p:spPr bwMode="auto">
              <a:xfrm>
                <a:off x="767" y="1021"/>
                <a:ext cx="17" cy="28"/>
              </a:xfrm>
              <a:custGeom>
                <a:avLst/>
                <a:gdLst/>
                <a:ahLst/>
                <a:cxnLst>
                  <a:cxn ang="0">
                    <a:pos x="17" y="53"/>
                  </a:cxn>
                  <a:cxn ang="0">
                    <a:pos x="34" y="58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8"/>
                  </a:cxn>
                  <a:cxn ang="0">
                    <a:pos x="17" y="53"/>
                  </a:cxn>
                </a:cxnLst>
                <a:rect l="0" t="0" r="r" b="b"/>
                <a:pathLst>
                  <a:path w="34" h="58">
                    <a:moveTo>
                      <a:pt x="17" y="53"/>
                    </a:moveTo>
                    <a:cubicBezTo>
                      <a:pt x="26" y="53"/>
                      <a:pt x="34" y="58"/>
                      <a:pt x="34" y="58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3"/>
                      <a:pt x="17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661" y="1021"/>
                <a:ext cx="17" cy="28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8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</a:cxnLst>
                <a:rect l="0" t="0" r="r" b="b"/>
                <a:pathLst>
                  <a:path w="34" h="58">
                    <a:moveTo>
                      <a:pt x="17" y="6"/>
                    </a:moveTo>
                    <a:cubicBezTo>
                      <a:pt x="8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8"/>
                      <a:pt x="17" y="58"/>
                    </a:cubicBezTo>
                    <a:cubicBezTo>
                      <a:pt x="26" y="58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555" y="1021"/>
                <a:ext cx="17" cy="28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34" y="58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8"/>
                  </a:cxn>
                  <a:cxn ang="0">
                    <a:pos x="16" y="53"/>
                  </a:cxn>
                </a:cxnLst>
                <a:rect l="0" t="0" r="r" b="b"/>
                <a:pathLst>
                  <a:path w="34" h="58">
                    <a:moveTo>
                      <a:pt x="16" y="53"/>
                    </a:moveTo>
                    <a:cubicBezTo>
                      <a:pt x="25" y="53"/>
                      <a:pt x="34" y="58"/>
                      <a:pt x="34" y="58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8" y="53"/>
                      <a:pt x="16" y="5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3" name="Freeform 129"/>
              <p:cNvSpPr>
                <a:spLocks/>
              </p:cNvSpPr>
              <p:nvPr/>
            </p:nvSpPr>
            <p:spPr bwMode="auto">
              <a:xfrm>
                <a:off x="448" y="1021"/>
                <a:ext cx="17" cy="28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7" y="58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8" y="6"/>
                  </a:cxn>
                </a:cxnLst>
                <a:rect l="0" t="0" r="r" b="b"/>
                <a:pathLst>
                  <a:path w="34" h="58">
                    <a:moveTo>
                      <a:pt x="18" y="6"/>
                    </a:moveTo>
                    <a:cubicBezTo>
                      <a:pt x="9" y="6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8"/>
                      <a:pt x="17" y="58"/>
                    </a:cubicBezTo>
                    <a:cubicBezTo>
                      <a:pt x="27" y="58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8" y="6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4" name="Freeform 130"/>
              <p:cNvSpPr>
                <a:spLocks/>
              </p:cNvSpPr>
              <p:nvPr/>
            </p:nvSpPr>
            <p:spPr bwMode="auto">
              <a:xfrm>
                <a:off x="1086" y="1127"/>
                <a:ext cx="17" cy="29"/>
              </a:xfrm>
              <a:custGeom>
                <a:avLst/>
                <a:gdLst/>
                <a:ahLst/>
                <a:cxnLst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  <a:cxn ang="0">
                    <a:pos x="34" y="59"/>
                  </a:cxn>
                </a:cxnLst>
                <a:rect l="0" t="0" r="r" b="b"/>
                <a:pathLst>
                  <a:path w="34" h="59">
                    <a:moveTo>
                      <a:pt x="34" y="59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ubicBezTo>
                      <a:pt x="26" y="53"/>
                      <a:pt x="34" y="59"/>
                      <a:pt x="34" y="5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5" name="Freeform 131"/>
              <p:cNvSpPr>
                <a:spLocks/>
              </p:cNvSpPr>
              <p:nvPr/>
            </p:nvSpPr>
            <p:spPr bwMode="auto">
              <a:xfrm>
                <a:off x="980" y="1127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6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874" y="1127"/>
                <a:ext cx="17" cy="29"/>
              </a:xfrm>
              <a:custGeom>
                <a:avLst/>
                <a:gdLst/>
                <a:ahLst/>
                <a:cxnLst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  <a:cxn ang="0">
                    <a:pos x="34" y="59"/>
                  </a:cxn>
                </a:cxnLst>
                <a:rect l="0" t="0" r="r" b="b"/>
                <a:pathLst>
                  <a:path w="34" h="59">
                    <a:moveTo>
                      <a:pt x="34" y="59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ubicBezTo>
                      <a:pt x="26" y="53"/>
                      <a:pt x="34" y="59"/>
                      <a:pt x="34" y="5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767" y="1127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7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8" y="59"/>
                      <a:pt x="17" y="59"/>
                    </a:cubicBezTo>
                    <a:cubicBezTo>
                      <a:pt x="27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6" y="6"/>
                      <a:pt x="17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661" y="1127"/>
                <a:ext cx="17" cy="29"/>
              </a:xfrm>
              <a:custGeom>
                <a:avLst/>
                <a:gdLst/>
                <a:ahLst/>
                <a:cxnLst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7" y="53"/>
                  </a:cxn>
                  <a:cxn ang="0">
                    <a:pos x="34" y="59"/>
                  </a:cxn>
                </a:cxnLst>
                <a:rect l="0" t="0" r="r" b="b"/>
                <a:pathLst>
                  <a:path w="34" h="59">
                    <a:moveTo>
                      <a:pt x="34" y="59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6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8" y="53"/>
                      <a:pt x="17" y="53"/>
                    </a:cubicBezTo>
                    <a:cubicBezTo>
                      <a:pt x="26" y="53"/>
                      <a:pt x="34" y="59"/>
                      <a:pt x="34" y="5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555" y="1127"/>
                <a:ext cx="17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4"/>
                  </a:cxn>
                  <a:cxn ang="0">
                    <a:pos x="17" y="59"/>
                  </a:cxn>
                  <a:cxn ang="0">
                    <a:pos x="34" y="44"/>
                  </a:cxn>
                  <a:cxn ang="0">
                    <a:pos x="34" y="0"/>
                  </a:cxn>
                  <a:cxn ang="0">
                    <a:pos x="16" y="6"/>
                  </a:cxn>
                  <a:cxn ang="0">
                    <a:pos x="0" y="0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52"/>
                      <a:pt x="7" y="59"/>
                      <a:pt x="17" y="59"/>
                    </a:cubicBezTo>
                    <a:cubicBezTo>
                      <a:pt x="26" y="59"/>
                      <a:pt x="34" y="52"/>
                      <a:pt x="34" y="4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5" y="6"/>
                      <a:pt x="16" y="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448" y="1127"/>
                <a:ext cx="17" cy="29"/>
              </a:xfrm>
              <a:custGeom>
                <a:avLst/>
                <a:gdLst/>
                <a:ahLst/>
                <a:cxnLst>
                  <a:cxn ang="0">
                    <a:pos x="34" y="59"/>
                  </a:cxn>
                  <a:cxn ang="0">
                    <a:pos x="34" y="15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18" y="53"/>
                  </a:cxn>
                  <a:cxn ang="0">
                    <a:pos x="34" y="59"/>
                  </a:cxn>
                </a:cxnLst>
                <a:rect l="0" t="0" r="r" b="b"/>
                <a:pathLst>
                  <a:path w="34" h="59">
                    <a:moveTo>
                      <a:pt x="34" y="59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9" y="53"/>
                      <a:pt x="18" y="53"/>
                    </a:cubicBezTo>
                    <a:cubicBezTo>
                      <a:pt x="26" y="53"/>
                      <a:pt x="34" y="59"/>
                      <a:pt x="34" y="59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1027" y="1186"/>
                <a:ext cx="30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59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9" y="34"/>
                  </a:cxn>
                  <a:cxn ang="0">
                    <a:pos x="53" y="17"/>
                  </a:cxn>
                </a:cxnLst>
                <a:rect l="0" t="0" r="r" b="b"/>
                <a:pathLst>
                  <a:path w="59" h="34">
                    <a:moveTo>
                      <a:pt x="53" y="17"/>
                    </a:moveTo>
                    <a:cubicBezTo>
                      <a:pt x="53" y="8"/>
                      <a:pt x="59" y="0"/>
                      <a:pt x="5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4"/>
                      <a:pt x="53" y="26"/>
                      <a:pt x="53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921" y="1186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8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5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8" y="26"/>
                      <a:pt x="58" y="17"/>
                    </a:cubicBezTo>
                    <a:cubicBezTo>
                      <a:pt x="58" y="7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815" y="1186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4" y="0"/>
                  </a:cxn>
                  <a:cxn ang="0">
                    <a:pos x="0" y="17"/>
                  </a:cxn>
                  <a:cxn ang="0">
                    <a:pos x="14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7"/>
                    </a:cubicBezTo>
                    <a:cubicBezTo>
                      <a:pt x="0" y="26"/>
                      <a:pt x="6" y="34"/>
                      <a:pt x="14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708" y="1186"/>
                <a:ext cx="30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4" y="34"/>
                  </a:cxn>
                  <a:cxn ang="0">
                    <a:pos x="59" y="17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9" h="34">
                    <a:moveTo>
                      <a:pt x="6" y="17"/>
                    </a:moveTo>
                    <a:cubicBezTo>
                      <a:pt x="6" y="25"/>
                      <a:pt x="0" y="34"/>
                      <a:pt x="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52" y="34"/>
                      <a:pt x="59" y="26"/>
                      <a:pt x="59" y="17"/>
                    </a:cubicBezTo>
                    <a:cubicBezTo>
                      <a:pt x="59" y="7"/>
                      <a:pt x="52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602" y="1186"/>
                <a:ext cx="29" cy="17"/>
              </a:xfrm>
              <a:custGeom>
                <a:avLst/>
                <a:gdLst/>
                <a:ahLst/>
                <a:cxnLst>
                  <a:cxn ang="0">
                    <a:pos x="52" y="17"/>
                  </a:cxn>
                  <a:cxn ang="0">
                    <a:pos x="58" y="0"/>
                  </a:cxn>
                  <a:cxn ang="0">
                    <a:pos x="15" y="0"/>
                  </a:cxn>
                  <a:cxn ang="0">
                    <a:pos x="0" y="17"/>
                  </a:cxn>
                  <a:cxn ang="0">
                    <a:pos x="15" y="34"/>
                  </a:cxn>
                  <a:cxn ang="0">
                    <a:pos x="58" y="34"/>
                  </a:cxn>
                  <a:cxn ang="0">
                    <a:pos x="52" y="17"/>
                  </a:cxn>
                </a:cxnLst>
                <a:rect l="0" t="0" r="r" b="b"/>
                <a:pathLst>
                  <a:path w="58" h="34">
                    <a:moveTo>
                      <a:pt x="52" y="17"/>
                    </a:moveTo>
                    <a:cubicBezTo>
                      <a:pt x="52" y="8"/>
                      <a:pt x="58" y="0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4"/>
                      <a:pt x="15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2" y="26"/>
                      <a:pt x="52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496" y="1186"/>
                <a:ext cx="29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34"/>
                  </a:cxn>
                  <a:cxn ang="0">
                    <a:pos x="43" y="34"/>
                  </a:cxn>
                  <a:cxn ang="0">
                    <a:pos x="58" y="1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6" y="17"/>
                  </a:cxn>
                </a:cxnLst>
                <a:rect l="0" t="0" r="r" b="b"/>
                <a:pathLst>
                  <a:path w="58" h="34">
                    <a:moveTo>
                      <a:pt x="6" y="17"/>
                    </a:moveTo>
                    <a:cubicBezTo>
                      <a:pt x="6" y="25"/>
                      <a:pt x="0" y="34"/>
                      <a:pt x="0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1" y="34"/>
                      <a:pt x="58" y="26"/>
                      <a:pt x="58" y="17"/>
                    </a:cubicBezTo>
                    <a:cubicBezTo>
                      <a:pt x="58" y="7"/>
                      <a:pt x="51" y="0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8"/>
                      <a:pt x="6" y="17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7" name="Oval 143"/>
              <p:cNvSpPr>
                <a:spLocks noChangeArrowheads="1"/>
              </p:cNvSpPr>
              <p:nvPr/>
            </p:nvSpPr>
            <p:spPr bwMode="auto">
              <a:xfrm>
                <a:off x="444" y="122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8" name="Line 144"/>
              <p:cNvSpPr>
                <a:spLocks noChangeShapeType="1"/>
              </p:cNvSpPr>
              <p:nvPr/>
            </p:nvSpPr>
            <p:spPr bwMode="auto">
              <a:xfrm flipH="1">
                <a:off x="445" y="14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/>
            </p:nvSpPr>
            <p:spPr bwMode="auto">
              <a:xfrm flipV="1">
                <a:off x="462" y="12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0" name="Oval 146"/>
              <p:cNvSpPr>
                <a:spLocks noChangeArrowheads="1"/>
              </p:cNvSpPr>
              <p:nvPr/>
            </p:nvSpPr>
            <p:spPr bwMode="auto">
              <a:xfrm>
                <a:off x="551" y="12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1" name="Line 147"/>
              <p:cNvSpPr>
                <a:spLocks noChangeShapeType="1"/>
              </p:cNvSpPr>
              <p:nvPr/>
            </p:nvSpPr>
            <p:spPr bwMode="auto">
              <a:xfrm flipH="1">
                <a:off x="552" y="143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 flipH="1">
                <a:off x="568" y="12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3" name="Oval 149"/>
              <p:cNvSpPr>
                <a:spLocks noChangeArrowheads="1"/>
              </p:cNvSpPr>
              <p:nvPr/>
            </p:nvSpPr>
            <p:spPr bwMode="auto">
              <a:xfrm>
                <a:off x="657" y="122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 flipH="1">
                <a:off x="658" y="14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/>
            </p:nvSpPr>
            <p:spPr bwMode="auto">
              <a:xfrm flipV="1">
                <a:off x="674" y="122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6" name="Oval 152"/>
              <p:cNvSpPr>
                <a:spLocks noChangeArrowheads="1"/>
              </p:cNvSpPr>
              <p:nvPr/>
            </p:nvSpPr>
            <p:spPr bwMode="auto">
              <a:xfrm>
                <a:off x="764" y="12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/>
            </p:nvSpPr>
            <p:spPr bwMode="auto">
              <a:xfrm flipH="1">
                <a:off x="764" y="14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8" name="Line 154"/>
              <p:cNvSpPr>
                <a:spLocks noChangeShapeType="1"/>
              </p:cNvSpPr>
              <p:nvPr/>
            </p:nvSpPr>
            <p:spPr bwMode="auto">
              <a:xfrm flipH="1">
                <a:off x="781" y="12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9" name="Oval 155"/>
              <p:cNvSpPr>
                <a:spLocks noChangeArrowheads="1"/>
              </p:cNvSpPr>
              <p:nvPr/>
            </p:nvSpPr>
            <p:spPr bwMode="auto">
              <a:xfrm>
                <a:off x="870" y="12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/>
            </p:nvSpPr>
            <p:spPr bwMode="auto">
              <a:xfrm flipH="1">
                <a:off x="871" y="143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1" name="Line 157"/>
              <p:cNvSpPr>
                <a:spLocks noChangeShapeType="1"/>
              </p:cNvSpPr>
              <p:nvPr/>
            </p:nvSpPr>
            <p:spPr bwMode="auto">
              <a:xfrm flipV="1">
                <a:off x="887" y="12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2" name="Oval 158"/>
              <p:cNvSpPr>
                <a:spLocks noChangeArrowheads="1"/>
              </p:cNvSpPr>
              <p:nvPr/>
            </p:nvSpPr>
            <p:spPr bwMode="auto">
              <a:xfrm>
                <a:off x="977" y="12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3" name="Line 159"/>
              <p:cNvSpPr>
                <a:spLocks noChangeShapeType="1"/>
              </p:cNvSpPr>
              <p:nvPr/>
            </p:nvSpPr>
            <p:spPr bwMode="auto">
              <a:xfrm flipV="1">
                <a:off x="977" y="14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/>
            </p:nvSpPr>
            <p:spPr bwMode="auto">
              <a:xfrm flipH="1">
                <a:off x="994" y="12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5" name="Oval 161"/>
              <p:cNvSpPr>
                <a:spLocks noChangeArrowheads="1"/>
              </p:cNvSpPr>
              <p:nvPr/>
            </p:nvSpPr>
            <p:spPr bwMode="auto">
              <a:xfrm>
                <a:off x="1083" y="12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6" name="Line 162"/>
              <p:cNvSpPr>
                <a:spLocks noChangeShapeType="1"/>
              </p:cNvSpPr>
              <p:nvPr/>
            </p:nvSpPr>
            <p:spPr bwMode="auto">
              <a:xfrm flipV="1">
                <a:off x="1083" y="14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7" name="Line 163"/>
              <p:cNvSpPr>
                <a:spLocks noChangeShapeType="1"/>
              </p:cNvSpPr>
              <p:nvPr/>
            </p:nvSpPr>
            <p:spPr bwMode="auto">
              <a:xfrm flipH="1">
                <a:off x="1100" y="12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8" name="Oval 164"/>
              <p:cNvSpPr>
                <a:spLocks noChangeArrowheads="1"/>
              </p:cNvSpPr>
              <p:nvPr/>
            </p:nvSpPr>
            <p:spPr bwMode="auto">
              <a:xfrm>
                <a:off x="498" y="17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9" name="Line 165"/>
              <p:cNvSpPr>
                <a:spLocks noChangeShapeType="1"/>
              </p:cNvSpPr>
              <p:nvPr/>
            </p:nvSpPr>
            <p:spPr bwMode="auto">
              <a:xfrm flipV="1">
                <a:off x="499" y="196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/>
            </p:nvSpPr>
            <p:spPr bwMode="auto">
              <a:xfrm flipH="1">
                <a:off x="515" y="17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1" name="Oval 167"/>
              <p:cNvSpPr>
                <a:spLocks noChangeArrowheads="1"/>
              </p:cNvSpPr>
              <p:nvPr/>
            </p:nvSpPr>
            <p:spPr bwMode="auto">
              <a:xfrm>
                <a:off x="604" y="17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/>
            </p:nvSpPr>
            <p:spPr bwMode="auto">
              <a:xfrm flipV="1">
                <a:off x="605" y="196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3" name="Line 169"/>
              <p:cNvSpPr>
                <a:spLocks noChangeShapeType="1"/>
              </p:cNvSpPr>
              <p:nvPr/>
            </p:nvSpPr>
            <p:spPr bwMode="auto">
              <a:xfrm flipV="1">
                <a:off x="622" y="17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4" name="Oval 170"/>
              <p:cNvSpPr>
                <a:spLocks noChangeArrowheads="1"/>
              </p:cNvSpPr>
              <p:nvPr/>
            </p:nvSpPr>
            <p:spPr bwMode="auto">
              <a:xfrm>
                <a:off x="711" y="17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5" name="Line 171"/>
              <p:cNvSpPr>
                <a:spLocks noChangeShapeType="1"/>
              </p:cNvSpPr>
              <p:nvPr/>
            </p:nvSpPr>
            <p:spPr bwMode="auto">
              <a:xfrm flipH="1">
                <a:off x="712" y="196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/>
            </p:nvSpPr>
            <p:spPr bwMode="auto">
              <a:xfrm flipH="1">
                <a:off x="728" y="17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7" name="Oval 173"/>
              <p:cNvSpPr>
                <a:spLocks noChangeArrowheads="1"/>
              </p:cNvSpPr>
              <p:nvPr/>
            </p:nvSpPr>
            <p:spPr bwMode="auto">
              <a:xfrm>
                <a:off x="817" y="17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/>
            </p:nvSpPr>
            <p:spPr bwMode="auto">
              <a:xfrm flipH="1">
                <a:off x="818" y="196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/>
            </p:nvSpPr>
            <p:spPr bwMode="auto">
              <a:xfrm flipV="1">
                <a:off x="834" y="17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0" name="Oval 176"/>
              <p:cNvSpPr>
                <a:spLocks noChangeArrowheads="1"/>
              </p:cNvSpPr>
              <p:nvPr/>
            </p:nvSpPr>
            <p:spPr bwMode="auto">
              <a:xfrm>
                <a:off x="924" y="17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1" name="Line 177"/>
              <p:cNvSpPr>
                <a:spLocks noChangeShapeType="1"/>
              </p:cNvSpPr>
              <p:nvPr/>
            </p:nvSpPr>
            <p:spPr bwMode="auto">
              <a:xfrm flipH="1">
                <a:off x="924" y="196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/>
            </p:nvSpPr>
            <p:spPr bwMode="auto">
              <a:xfrm flipH="1">
                <a:off x="941" y="17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3" name="Oval 179"/>
              <p:cNvSpPr>
                <a:spLocks noChangeArrowheads="1"/>
              </p:cNvSpPr>
              <p:nvPr/>
            </p:nvSpPr>
            <p:spPr bwMode="auto">
              <a:xfrm>
                <a:off x="1030" y="17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/>
            </p:nvSpPr>
            <p:spPr bwMode="auto">
              <a:xfrm flipH="1">
                <a:off x="1030" y="196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5" name="Line 181"/>
              <p:cNvSpPr>
                <a:spLocks noChangeShapeType="1"/>
              </p:cNvSpPr>
              <p:nvPr/>
            </p:nvSpPr>
            <p:spPr bwMode="auto">
              <a:xfrm flipH="1">
                <a:off x="1047" y="17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6" name="Oval 182"/>
              <p:cNvSpPr>
                <a:spLocks noChangeArrowheads="1"/>
              </p:cNvSpPr>
              <p:nvPr/>
            </p:nvSpPr>
            <p:spPr bwMode="auto">
              <a:xfrm>
                <a:off x="444" y="228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7" name="Line 183"/>
              <p:cNvSpPr>
                <a:spLocks noChangeShapeType="1"/>
              </p:cNvSpPr>
              <p:nvPr/>
            </p:nvSpPr>
            <p:spPr bwMode="auto">
              <a:xfrm flipH="1">
                <a:off x="445" y="24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8" name="Line 184"/>
              <p:cNvSpPr>
                <a:spLocks noChangeShapeType="1"/>
              </p:cNvSpPr>
              <p:nvPr/>
            </p:nvSpPr>
            <p:spPr bwMode="auto">
              <a:xfrm flipV="1">
                <a:off x="462" y="22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9" name="Oval 185"/>
              <p:cNvSpPr>
                <a:spLocks noChangeArrowheads="1"/>
              </p:cNvSpPr>
              <p:nvPr/>
            </p:nvSpPr>
            <p:spPr bwMode="auto">
              <a:xfrm>
                <a:off x="551" y="22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/>
            </p:nvSpPr>
            <p:spPr bwMode="auto">
              <a:xfrm flipH="1">
                <a:off x="552" y="249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1" name="Line 187"/>
              <p:cNvSpPr>
                <a:spLocks noChangeShapeType="1"/>
              </p:cNvSpPr>
              <p:nvPr/>
            </p:nvSpPr>
            <p:spPr bwMode="auto">
              <a:xfrm flipH="1">
                <a:off x="568" y="22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2" name="Oval 188"/>
              <p:cNvSpPr>
                <a:spLocks noChangeArrowheads="1"/>
              </p:cNvSpPr>
              <p:nvPr/>
            </p:nvSpPr>
            <p:spPr bwMode="auto">
              <a:xfrm>
                <a:off x="657" y="228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3" name="Line 189"/>
              <p:cNvSpPr>
                <a:spLocks noChangeShapeType="1"/>
              </p:cNvSpPr>
              <p:nvPr/>
            </p:nvSpPr>
            <p:spPr bwMode="auto">
              <a:xfrm flipH="1">
                <a:off x="658" y="24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/>
            </p:nvSpPr>
            <p:spPr bwMode="auto">
              <a:xfrm flipV="1">
                <a:off x="674" y="228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5" name="Oval 191"/>
              <p:cNvSpPr>
                <a:spLocks noChangeArrowheads="1"/>
              </p:cNvSpPr>
              <p:nvPr/>
            </p:nvSpPr>
            <p:spPr bwMode="auto">
              <a:xfrm>
                <a:off x="764" y="22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/>
            </p:nvSpPr>
            <p:spPr bwMode="auto">
              <a:xfrm flipV="1">
                <a:off x="764" y="24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/>
            </p:nvSpPr>
            <p:spPr bwMode="auto">
              <a:xfrm flipH="1">
                <a:off x="781" y="22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8" name="Oval 194"/>
              <p:cNvSpPr>
                <a:spLocks noChangeArrowheads="1"/>
              </p:cNvSpPr>
              <p:nvPr/>
            </p:nvSpPr>
            <p:spPr bwMode="auto">
              <a:xfrm>
                <a:off x="870" y="22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9" name="Line 195"/>
              <p:cNvSpPr>
                <a:spLocks noChangeShapeType="1"/>
              </p:cNvSpPr>
              <p:nvPr/>
            </p:nvSpPr>
            <p:spPr bwMode="auto">
              <a:xfrm flipV="1">
                <a:off x="871" y="249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 flipV="1">
                <a:off x="887" y="22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1" name="Oval 197"/>
              <p:cNvSpPr>
                <a:spLocks noChangeArrowheads="1"/>
              </p:cNvSpPr>
              <p:nvPr/>
            </p:nvSpPr>
            <p:spPr bwMode="auto">
              <a:xfrm>
                <a:off x="977" y="22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 flipH="1">
                <a:off x="977" y="24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/>
            </p:nvSpPr>
            <p:spPr bwMode="auto">
              <a:xfrm flipH="1">
                <a:off x="994" y="22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4" name="Oval 200"/>
              <p:cNvSpPr>
                <a:spLocks noChangeArrowheads="1"/>
              </p:cNvSpPr>
              <p:nvPr/>
            </p:nvSpPr>
            <p:spPr bwMode="auto">
              <a:xfrm>
                <a:off x="1083" y="22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5" name="Line 201"/>
              <p:cNvSpPr>
                <a:spLocks noChangeShapeType="1"/>
              </p:cNvSpPr>
              <p:nvPr/>
            </p:nvSpPr>
            <p:spPr bwMode="auto">
              <a:xfrm flipH="1">
                <a:off x="1083" y="24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6" name="Line 202"/>
              <p:cNvSpPr>
                <a:spLocks noChangeShapeType="1"/>
              </p:cNvSpPr>
              <p:nvPr/>
            </p:nvSpPr>
            <p:spPr bwMode="auto">
              <a:xfrm flipH="1">
                <a:off x="1100" y="22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7" name="Oval 203"/>
              <p:cNvSpPr>
                <a:spLocks noChangeArrowheads="1"/>
              </p:cNvSpPr>
              <p:nvPr/>
            </p:nvSpPr>
            <p:spPr bwMode="auto">
              <a:xfrm>
                <a:off x="498" y="28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/>
            </p:nvSpPr>
            <p:spPr bwMode="auto">
              <a:xfrm flipH="1">
                <a:off x="499" y="302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9" name="Line 205"/>
              <p:cNvSpPr>
                <a:spLocks noChangeShapeType="1"/>
              </p:cNvSpPr>
              <p:nvPr/>
            </p:nvSpPr>
            <p:spPr bwMode="auto">
              <a:xfrm flipV="1">
                <a:off x="515" y="28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431" name="Group 407"/>
            <p:cNvGrpSpPr>
              <a:grpSpLocks/>
            </p:cNvGrpSpPr>
            <p:nvPr/>
          </p:nvGrpSpPr>
          <p:grpSpPr bwMode="auto">
            <a:xfrm>
              <a:off x="444" y="281"/>
              <a:ext cx="663" cy="554"/>
              <a:chOff x="444" y="281"/>
              <a:chExt cx="663" cy="554"/>
            </a:xfrm>
          </p:grpSpPr>
          <p:sp>
            <p:nvSpPr>
              <p:cNvPr id="1231" name="Oval 207"/>
              <p:cNvSpPr>
                <a:spLocks noChangeArrowheads="1"/>
              </p:cNvSpPr>
              <p:nvPr/>
            </p:nvSpPr>
            <p:spPr bwMode="auto">
              <a:xfrm>
                <a:off x="604" y="28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2" name="Line 208"/>
              <p:cNvSpPr>
                <a:spLocks noChangeShapeType="1"/>
              </p:cNvSpPr>
              <p:nvPr/>
            </p:nvSpPr>
            <p:spPr bwMode="auto">
              <a:xfrm flipV="1">
                <a:off x="605" y="302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/>
            </p:nvSpPr>
            <p:spPr bwMode="auto">
              <a:xfrm flipH="1">
                <a:off x="622" y="28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4" name="Oval 210"/>
              <p:cNvSpPr>
                <a:spLocks noChangeArrowheads="1"/>
              </p:cNvSpPr>
              <p:nvPr/>
            </p:nvSpPr>
            <p:spPr bwMode="auto">
              <a:xfrm>
                <a:off x="711" y="28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5" name="Line 211"/>
              <p:cNvSpPr>
                <a:spLocks noChangeShapeType="1"/>
              </p:cNvSpPr>
              <p:nvPr/>
            </p:nvSpPr>
            <p:spPr bwMode="auto">
              <a:xfrm flipV="1">
                <a:off x="712" y="302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6" name="Line 212"/>
              <p:cNvSpPr>
                <a:spLocks noChangeShapeType="1"/>
              </p:cNvSpPr>
              <p:nvPr/>
            </p:nvSpPr>
            <p:spPr bwMode="auto">
              <a:xfrm flipH="1">
                <a:off x="728" y="28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7" name="Oval 213"/>
              <p:cNvSpPr>
                <a:spLocks noChangeArrowheads="1"/>
              </p:cNvSpPr>
              <p:nvPr/>
            </p:nvSpPr>
            <p:spPr bwMode="auto">
              <a:xfrm>
                <a:off x="817" y="28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8" name="Line 214"/>
              <p:cNvSpPr>
                <a:spLocks noChangeShapeType="1"/>
              </p:cNvSpPr>
              <p:nvPr/>
            </p:nvSpPr>
            <p:spPr bwMode="auto">
              <a:xfrm flipV="1">
                <a:off x="818" y="302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9" name="Line 215"/>
              <p:cNvSpPr>
                <a:spLocks noChangeShapeType="1"/>
              </p:cNvSpPr>
              <p:nvPr/>
            </p:nvSpPr>
            <p:spPr bwMode="auto">
              <a:xfrm flipH="1">
                <a:off x="834" y="28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0" name="Oval 216"/>
              <p:cNvSpPr>
                <a:spLocks noChangeArrowheads="1"/>
              </p:cNvSpPr>
              <p:nvPr/>
            </p:nvSpPr>
            <p:spPr bwMode="auto">
              <a:xfrm>
                <a:off x="924" y="28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/>
            </p:nvSpPr>
            <p:spPr bwMode="auto">
              <a:xfrm flipH="1">
                <a:off x="924" y="302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2" name="Line 218"/>
              <p:cNvSpPr>
                <a:spLocks noChangeShapeType="1"/>
              </p:cNvSpPr>
              <p:nvPr/>
            </p:nvSpPr>
            <p:spPr bwMode="auto">
              <a:xfrm flipV="1">
                <a:off x="941" y="28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3" name="Oval 219"/>
              <p:cNvSpPr>
                <a:spLocks noChangeArrowheads="1"/>
              </p:cNvSpPr>
              <p:nvPr/>
            </p:nvSpPr>
            <p:spPr bwMode="auto">
              <a:xfrm>
                <a:off x="1030" y="28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4" name="Line 220"/>
              <p:cNvSpPr>
                <a:spLocks noChangeShapeType="1"/>
              </p:cNvSpPr>
              <p:nvPr/>
            </p:nvSpPr>
            <p:spPr bwMode="auto">
              <a:xfrm flipH="1">
                <a:off x="1030" y="302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5" name="Line 221"/>
              <p:cNvSpPr>
                <a:spLocks noChangeShapeType="1"/>
              </p:cNvSpPr>
              <p:nvPr/>
            </p:nvSpPr>
            <p:spPr bwMode="auto">
              <a:xfrm flipV="1">
                <a:off x="1047" y="28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6" name="Oval 222"/>
              <p:cNvSpPr>
                <a:spLocks noChangeArrowheads="1"/>
              </p:cNvSpPr>
              <p:nvPr/>
            </p:nvSpPr>
            <p:spPr bwMode="auto">
              <a:xfrm>
                <a:off x="444" y="334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7" name="Line 223"/>
              <p:cNvSpPr>
                <a:spLocks noChangeShapeType="1"/>
              </p:cNvSpPr>
              <p:nvPr/>
            </p:nvSpPr>
            <p:spPr bwMode="auto">
              <a:xfrm flipH="1">
                <a:off x="445" y="355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8" name="Line 224"/>
              <p:cNvSpPr>
                <a:spLocks noChangeShapeType="1"/>
              </p:cNvSpPr>
              <p:nvPr/>
            </p:nvSpPr>
            <p:spPr bwMode="auto">
              <a:xfrm flipH="1">
                <a:off x="462" y="33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9" name="Oval 225"/>
              <p:cNvSpPr>
                <a:spLocks noChangeArrowheads="1"/>
              </p:cNvSpPr>
              <p:nvPr/>
            </p:nvSpPr>
            <p:spPr bwMode="auto">
              <a:xfrm>
                <a:off x="551" y="33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0" name="Line 226"/>
              <p:cNvSpPr>
                <a:spLocks noChangeShapeType="1"/>
              </p:cNvSpPr>
              <p:nvPr/>
            </p:nvSpPr>
            <p:spPr bwMode="auto">
              <a:xfrm flipH="1">
                <a:off x="552" y="355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1" name="Line 227"/>
              <p:cNvSpPr>
                <a:spLocks noChangeShapeType="1"/>
              </p:cNvSpPr>
              <p:nvPr/>
            </p:nvSpPr>
            <p:spPr bwMode="auto">
              <a:xfrm flipV="1">
                <a:off x="568" y="33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2" name="Oval 228"/>
              <p:cNvSpPr>
                <a:spLocks noChangeArrowheads="1"/>
              </p:cNvSpPr>
              <p:nvPr/>
            </p:nvSpPr>
            <p:spPr bwMode="auto">
              <a:xfrm>
                <a:off x="657" y="334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3" name="Line 229"/>
              <p:cNvSpPr>
                <a:spLocks noChangeShapeType="1"/>
              </p:cNvSpPr>
              <p:nvPr/>
            </p:nvSpPr>
            <p:spPr bwMode="auto">
              <a:xfrm flipH="1">
                <a:off x="658" y="355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4" name="Line 230"/>
              <p:cNvSpPr>
                <a:spLocks noChangeShapeType="1"/>
              </p:cNvSpPr>
              <p:nvPr/>
            </p:nvSpPr>
            <p:spPr bwMode="auto">
              <a:xfrm flipH="1">
                <a:off x="674" y="334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5" name="Oval 231"/>
              <p:cNvSpPr>
                <a:spLocks noChangeArrowheads="1"/>
              </p:cNvSpPr>
              <p:nvPr/>
            </p:nvSpPr>
            <p:spPr bwMode="auto">
              <a:xfrm>
                <a:off x="764" y="33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6" name="Line 232"/>
              <p:cNvSpPr>
                <a:spLocks noChangeShapeType="1"/>
              </p:cNvSpPr>
              <p:nvPr/>
            </p:nvSpPr>
            <p:spPr bwMode="auto">
              <a:xfrm flipH="1">
                <a:off x="764" y="355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7" name="Line 233"/>
              <p:cNvSpPr>
                <a:spLocks noChangeShapeType="1"/>
              </p:cNvSpPr>
              <p:nvPr/>
            </p:nvSpPr>
            <p:spPr bwMode="auto">
              <a:xfrm flipV="1">
                <a:off x="781" y="33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8" name="Oval 234"/>
              <p:cNvSpPr>
                <a:spLocks noChangeArrowheads="1"/>
              </p:cNvSpPr>
              <p:nvPr/>
            </p:nvSpPr>
            <p:spPr bwMode="auto">
              <a:xfrm>
                <a:off x="870" y="33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9" name="Line 235"/>
              <p:cNvSpPr>
                <a:spLocks noChangeShapeType="1"/>
              </p:cNvSpPr>
              <p:nvPr/>
            </p:nvSpPr>
            <p:spPr bwMode="auto">
              <a:xfrm flipH="1">
                <a:off x="871" y="355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0" name="Line 236"/>
              <p:cNvSpPr>
                <a:spLocks noChangeShapeType="1"/>
              </p:cNvSpPr>
              <p:nvPr/>
            </p:nvSpPr>
            <p:spPr bwMode="auto">
              <a:xfrm flipH="1">
                <a:off x="887" y="33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1" name="Oval 237"/>
              <p:cNvSpPr>
                <a:spLocks noChangeArrowheads="1"/>
              </p:cNvSpPr>
              <p:nvPr/>
            </p:nvSpPr>
            <p:spPr bwMode="auto">
              <a:xfrm>
                <a:off x="977" y="33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2" name="Line 238"/>
              <p:cNvSpPr>
                <a:spLocks noChangeShapeType="1"/>
              </p:cNvSpPr>
              <p:nvPr/>
            </p:nvSpPr>
            <p:spPr bwMode="auto">
              <a:xfrm flipV="1">
                <a:off x="977" y="355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3" name="Line 239"/>
              <p:cNvSpPr>
                <a:spLocks noChangeShapeType="1"/>
              </p:cNvSpPr>
              <p:nvPr/>
            </p:nvSpPr>
            <p:spPr bwMode="auto">
              <a:xfrm flipV="1">
                <a:off x="994" y="33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4" name="Oval 240"/>
              <p:cNvSpPr>
                <a:spLocks noChangeArrowheads="1"/>
              </p:cNvSpPr>
              <p:nvPr/>
            </p:nvSpPr>
            <p:spPr bwMode="auto">
              <a:xfrm>
                <a:off x="1083" y="33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5" name="Line 241"/>
              <p:cNvSpPr>
                <a:spLocks noChangeShapeType="1"/>
              </p:cNvSpPr>
              <p:nvPr/>
            </p:nvSpPr>
            <p:spPr bwMode="auto">
              <a:xfrm flipV="1">
                <a:off x="1083" y="355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6" name="Line 242"/>
              <p:cNvSpPr>
                <a:spLocks noChangeShapeType="1"/>
              </p:cNvSpPr>
              <p:nvPr/>
            </p:nvSpPr>
            <p:spPr bwMode="auto">
              <a:xfrm flipV="1">
                <a:off x="1100" y="33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7" name="Oval 243"/>
              <p:cNvSpPr>
                <a:spLocks noChangeArrowheads="1"/>
              </p:cNvSpPr>
              <p:nvPr/>
            </p:nvSpPr>
            <p:spPr bwMode="auto">
              <a:xfrm>
                <a:off x="498" y="38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8" name="Line 244"/>
              <p:cNvSpPr>
                <a:spLocks noChangeShapeType="1"/>
              </p:cNvSpPr>
              <p:nvPr/>
            </p:nvSpPr>
            <p:spPr bwMode="auto">
              <a:xfrm flipV="1">
                <a:off x="499" y="408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9" name="Line 245"/>
              <p:cNvSpPr>
                <a:spLocks noChangeShapeType="1"/>
              </p:cNvSpPr>
              <p:nvPr/>
            </p:nvSpPr>
            <p:spPr bwMode="auto">
              <a:xfrm flipV="1">
                <a:off x="515" y="38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0" name="Oval 246"/>
              <p:cNvSpPr>
                <a:spLocks noChangeArrowheads="1"/>
              </p:cNvSpPr>
              <p:nvPr/>
            </p:nvSpPr>
            <p:spPr bwMode="auto">
              <a:xfrm>
                <a:off x="604" y="38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1" name="Line 247"/>
              <p:cNvSpPr>
                <a:spLocks noChangeShapeType="1"/>
              </p:cNvSpPr>
              <p:nvPr/>
            </p:nvSpPr>
            <p:spPr bwMode="auto">
              <a:xfrm flipH="1">
                <a:off x="605" y="408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2" name="Line 248"/>
              <p:cNvSpPr>
                <a:spLocks noChangeShapeType="1"/>
              </p:cNvSpPr>
              <p:nvPr/>
            </p:nvSpPr>
            <p:spPr bwMode="auto">
              <a:xfrm flipH="1">
                <a:off x="622" y="38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3" name="Oval 249"/>
              <p:cNvSpPr>
                <a:spLocks noChangeArrowheads="1"/>
              </p:cNvSpPr>
              <p:nvPr/>
            </p:nvSpPr>
            <p:spPr bwMode="auto">
              <a:xfrm>
                <a:off x="711" y="38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4" name="Line 250"/>
              <p:cNvSpPr>
                <a:spLocks noChangeShapeType="1"/>
              </p:cNvSpPr>
              <p:nvPr/>
            </p:nvSpPr>
            <p:spPr bwMode="auto">
              <a:xfrm flipH="1">
                <a:off x="712" y="408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5" name="Line 251"/>
              <p:cNvSpPr>
                <a:spLocks noChangeShapeType="1"/>
              </p:cNvSpPr>
              <p:nvPr/>
            </p:nvSpPr>
            <p:spPr bwMode="auto">
              <a:xfrm flipV="1">
                <a:off x="728" y="38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6" name="Oval 252"/>
              <p:cNvSpPr>
                <a:spLocks noChangeArrowheads="1"/>
              </p:cNvSpPr>
              <p:nvPr/>
            </p:nvSpPr>
            <p:spPr bwMode="auto">
              <a:xfrm>
                <a:off x="817" y="38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7" name="Line 253"/>
              <p:cNvSpPr>
                <a:spLocks noChangeShapeType="1"/>
              </p:cNvSpPr>
              <p:nvPr/>
            </p:nvSpPr>
            <p:spPr bwMode="auto">
              <a:xfrm flipH="1">
                <a:off x="818" y="408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8" name="Line 254"/>
              <p:cNvSpPr>
                <a:spLocks noChangeShapeType="1"/>
              </p:cNvSpPr>
              <p:nvPr/>
            </p:nvSpPr>
            <p:spPr bwMode="auto">
              <a:xfrm flipH="1">
                <a:off x="834" y="38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9" name="Oval 255"/>
              <p:cNvSpPr>
                <a:spLocks noChangeArrowheads="1"/>
              </p:cNvSpPr>
              <p:nvPr/>
            </p:nvSpPr>
            <p:spPr bwMode="auto">
              <a:xfrm>
                <a:off x="924" y="38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0" name="Line 256"/>
              <p:cNvSpPr>
                <a:spLocks noChangeShapeType="1"/>
              </p:cNvSpPr>
              <p:nvPr/>
            </p:nvSpPr>
            <p:spPr bwMode="auto">
              <a:xfrm flipH="1">
                <a:off x="924" y="408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1" name="Line 257"/>
              <p:cNvSpPr>
                <a:spLocks noChangeShapeType="1"/>
              </p:cNvSpPr>
              <p:nvPr/>
            </p:nvSpPr>
            <p:spPr bwMode="auto">
              <a:xfrm flipV="1">
                <a:off x="941" y="38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2" name="Oval 258"/>
              <p:cNvSpPr>
                <a:spLocks noChangeArrowheads="1"/>
              </p:cNvSpPr>
              <p:nvPr/>
            </p:nvSpPr>
            <p:spPr bwMode="auto">
              <a:xfrm>
                <a:off x="1030" y="38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3" name="Line 259"/>
              <p:cNvSpPr>
                <a:spLocks noChangeShapeType="1"/>
              </p:cNvSpPr>
              <p:nvPr/>
            </p:nvSpPr>
            <p:spPr bwMode="auto">
              <a:xfrm flipH="1">
                <a:off x="1030" y="408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4" name="Line 260"/>
              <p:cNvSpPr>
                <a:spLocks noChangeShapeType="1"/>
              </p:cNvSpPr>
              <p:nvPr/>
            </p:nvSpPr>
            <p:spPr bwMode="auto">
              <a:xfrm flipV="1">
                <a:off x="1047" y="38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5" name="Oval 261"/>
              <p:cNvSpPr>
                <a:spLocks noChangeArrowheads="1"/>
              </p:cNvSpPr>
              <p:nvPr/>
            </p:nvSpPr>
            <p:spPr bwMode="auto">
              <a:xfrm>
                <a:off x="444" y="440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6" name="Line 262"/>
              <p:cNvSpPr>
                <a:spLocks noChangeShapeType="1"/>
              </p:cNvSpPr>
              <p:nvPr/>
            </p:nvSpPr>
            <p:spPr bwMode="auto">
              <a:xfrm flipH="1">
                <a:off x="445" y="46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7" name="Line 263"/>
              <p:cNvSpPr>
                <a:spLocks noChangeShapeType="1"/>
              </p:cNvSpPr>
              <p:nvPr/>
            </p:nvSpPr>
            <p:spPr bwMode="auto">
              <a:xfrm flipH="1">
                <a:off x="462" y="44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8" name="Oval 264"/>
              <p:cNvSpPr>
                <a:spLocks noChangeArrowheads="1"/>
              </p:cNvSpPr>
              <p:nvPr/>
            </p:nvSpPr>
            <p:spPr bwMode="auto">
              <a:xfrm>
                <a:off x="551" y="44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9" name="Line 265"/>
              <p:cNvSpPr>
                <a:spLocks noChangeShapeType="1"/>
              </p:cNvSpPr>
              <p:nvPr/>
            </p:nvSpPr>
            <p:spPr bwMode="auto">
              <a:xfrm flipH="1">
                <a:off x="552" y="461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0" name="Line 266"/>
              <p:cNvSpPr>
                <a:spLocks noChangeShapeType="1"/>
              </p:cNvSpPr>
              <p:nvPr/>
            </p:nvSpPr>
            <p:spPr bwMode="auto">
              <a:xfrm flipV="1">
                <a:off x="568" y="44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1" name="Oval 267"/>
              <p:cNvSpPr>
                <a:spLocks noChangeArrowheads="1"/>
              </p:cNvSpPr>
              <p:nvPr/>
            </p:nvSpPr>
            <p:spPr bwMode="auto">
              <a:xfrm>
                <a:off x="657" y="440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2" name="Line 268"/>
              <p:cNvSpPr>
                <a:spLocks noChangeShapeType="1"/>
              </p:cNvSpPr>
              <p:nvPr/>
            </p:nvSpPr>
            <p:spPr bwMode="auto">
              <a:xfrm flipH="1">
                <a:off x="658" y="46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3" name="Line 269"/>
              <p:cNvSpPr>
                <a:spLocks noChangeShapeType="1"/>
              </p:cNvSpPr>
              <p:nvPr/>
            </p:nvSpPr>
            <p:spPr bwMode="auto">
              <a:xfrm flipH="1">
                <a:off x="674" y="440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4" name="Oval 270"/>
              <p:cNvSpPr>
                <a:spLocks noChangeArrowheads="1"/>
              </p:cNvSpPr>
              <p:nvPr/>
            </p:nvSpPr>
            <p:spPr bwMode="auto">
              <a:xfrm>
                <a:off x="764" y="44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5" name="Line 271"/>
              <p:cNvSpPr>
                <a:spLocks noChangeShapeType="1"/>
              </p:cNvSpPr>
              <p:nvPr/>
            </p:nvSpPr>
            <p:spPr bwMode="auto">
              <a:xfrm flipV="1">
                <a:off x="764" y="46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6" name="Line 272"/>
              <p:cNvSpPr>
                <a:spLocks noChangeShapeType="1"/>
              </p:cNvSpPr>
              <p:nvPr/>
            </p:nvSpPr>
            <p:spPr bwMode="auto">
              <a:xfrm flipV="1">
                <a:off x="781" y="44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7" name="Oval 273"/>
              <p:cNvSpPr>
                <a:spLocks noChangeArrowheads="1"/>
              </p:cNvSpPr>
              <p:nvPr/>
            </p:nvSpPr>
            <p:spPr bwMode="auto">
              <a:xfrm>
                <a:off x="870" y="44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8" name="Line 274"/>
              <p:cNvSpPr>
                <a:spLocks noChangeShapeType="1"/>
              </p:cNvSpPr>
              <p:nvPr/>
            </p:nvSpPr>
            <p:spPr bwMode="auto">
              <a:xfrm flipV="1">
                <a:off x="871" y="461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9" name="Line 275"/>
              <p:cNvSpPr>
                <a:spLocks noChangeShapeType="1"/>
              </p:cNvSpPr>
              <p:nvPr/>
            </p:nvSpPr>
            <p:spPr bwMode="auto">
              <a:xfrm flipH="1">
                <a:off x="887" y="44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0" name="Oval 276"/>
              <p:cNvSpPr>
                <a:spLocks noChangeArrowheads="1"/>
              </p:cNvSpPr>
              <p:nvPr/>
            </p:nvSpPr>
            <p:spPr bwMode="auto">
              <a:xfrm>
                <a:off x="977" y="44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1" name="Line 277"/>
              <p:cNvSpPr>
                <a:spLocks noChangeShapeType="1"/>
              </p:cNvSpPr>
              <p:nvPr/>
            </p:nvSpPr>
            <p:spPr bwMode="auto">
              <a:xfrm flipV="1">
                <a:off x="977" y="46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2" name="Line 278"/>
              <p:cNvSpPr>
                <a:spLocks noChangeShapeType="1"/>
              </p:cNvSpPr>
              <p:nvPr/>
            </p:nvSpPr>
            <p:spPr bwMode="auto">
              <a:xfrm flipV="1">
                <a:off x="994" y="44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3" name="Oval 279"/>
              <p:cNvSpPr>
                <a:spLocks noChangeArrowheads="1"/>
              </p:cNvSpPr>
              <p:nvPr/>
            </p:nvSpPr>
            <p:spPr bwMode="auto">
              <a:xfrm>
                <a:off x="1083" y="44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4" name="Line 280"/>
              <p:cNvSpPr>
                <a:spLocks noChangeShapeType="1"/>
              </p:cNvSpPr>
              <p:nvPr/>
            </p:nvSpPr>
            <p:spPr bwMode="auto">
              <a:xfrm flipV="1">
                <a:off x="1083" y="46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5" name="Line 281"/>
              <p:cNvSpPr>
                <a:spLocks noChangeShapeType="1"/>
              </p:cNvSpPr>
              <p:nvPr/>
            </p:nvSpPr>
            <p:spPr bwMode="auto">
              <a:xfrm flipV="1">
                <a:off x="1100" y="44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6" name="Oval 282"/>
              <p:cNvSpPr>
                <a:spLocks noChangeArrowheads="1"/>
              </p:cNvSpPr>
              <p:nvPr/>
            </p:nvSpPr>
            <p:spPr bwMode="auto">
              <a:xfrm>
                <a:off x="498" y="49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7" name="Line 283"/>
              <p:cNvSpPr>
                <a:spLocks noChangeShapeType="1"/>
              </p:cNvSpPr>
              <p:nvPr/>
            </p:nvSpPr>
            <p:spPr bwMode="auto">
              <a:xfrm flipH="1">
                <a:off x="499" y="514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8" name="Line 284"/>
              <p:cNvSpPr>
                <a:spLocks noChangeShapeType="1"/>
              </p:cNvSpPr>
              <p:nvPr/>
            </p:nvSpPr>
            <p:spPr bwMode="auto">
              <a:xfrm flipH="1">
                <a:off x="515" y="49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9" name="Oval 285"/>
              <p:cNvSpPr>
                <a:spLocks noChangeArrowheads="1"/>
              </p:cNvSpPr>
              <p:nvPr/>
            </p:nvSpPr>
            <p:spPr bwMode="auto">
              <a:xfrm>
                <a:off x="604" y="49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0" name="Line 286"/>
              <p:cNvSpPr>
                <a:spLocks noChangeShapeType="1"/>
              </p:cNvSpPr>
              <p:nvPr/>
            </p:nvSpPr>
            <p:spPr bwMode="auto">
              <a:xfrm flipV="1">
                <a:off x="605" y="514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1" name="Line 287"/>
              <p:cNvSpPr>
                <a:spLocks noChangeShapeType="1"/>
              </p:cNvSpPr>
              <p:nvPr/>
            </p:nvSpPr>
            <p:spPr bwMode="auto">
              <a:xfrm flipV="1">
                <a:off x="622" y="49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2" name="Oval 288"/>
              <p:cNvSpPr>
                <a:spLocks noChangeArrowheads="1"/>
              </p:cNvSpPr>
              <p:nvPr/>
            </p:nvSpPr>
            <p:spPr bwMode="auto">
              <a:xfrm>
                <a:off x="711" y="49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3" name="Line 289"/>
              <p:cNvSpPr>
                <a:spLocks noChangeShapeType="1"/>
              </p:cNvSpPr>
              <p:nvPr/>
            </p:nvSpPr>
            <p:spPr bwMode="auto">
              <a:xfrm flipV="1">
                <a:off x="712" y="514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4" name="Line 290"/>
              <p:cNvSpPr>
                <a:spLocks noChangeShapeType="1"/>
              </p:cNvSpPr>
              <p:nvPr/>
            </p:nvSpPr>
            <p:spPr bwMode="auto">
              <a:xfrm flipV="1">
                <a:off x="728" y="49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5" name="Oval 291"/>
              <p:cNvSpPr>
                <a:spLocks noChangeArrowheads="1"/>
              </p:cNvSpPr>
              <p:nvPr/>
            </p:nvSpPr>
            <p:spPr bwMode="auto">
              <a:xfrm>
                <a:off x="817" y="49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6" name="Line 292"/>
              <p:cNvSpPr>
                <a:spLocks noChangeShapeType="1"/>
              </p:cNvSpPr>
              <p:nvPr/>
            </p:nvSpPr>
            <p:spPr bwMode="auto">
              <a:xfrm flipV="1">
                <a:off x="818" y="514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7" name="Line 293"/>
              <p:cNvSpPr>
                <a:spLocks noChangeShapeType="1"/>
              </p:cNvSpPr>
              <p:nvPr/>
            </p:nvSpPr>
            <p:spPr bwMode="auto">
              <a:xfrm flipV="1">
                <a:off x="834" y="49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8" name="Oval 294"/>
              <p:cNvSpPr>
                <a:spLocks noChangeArrowheads="1"/>
              </p:cNvSpPr>
              <p:nvPr/>
            </p:nvSpPr>
            <p:spPr bwMode="auto">
              <a:xfrm>
                <a:off x="924" y="49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9" name="Line 295"/>
              <p:cNvSpPr>
                <a:spLocks noChangeShapeType="1"/>
              </p:cNvSpPr>
              <p:nvPr/>
            </p:nvSpPr>
            <p:spPr bwMode="auto">
              <a:xfrm flipV="1">
                <a:off x="924" y="514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0" name="Line 296"/>
              <p:cNvSpPr>
                <a:spLocks noChangeShapeType="1"/>
              </p:cNvSpPr>
              <p:nvPr/>
            </p:nvSpPr>
            <p:spPr bwMode="auto">
              <a:xfrm flipH="1">
                <a:off x="941" y="49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1" name="Oval 297"/>
              <p:cNvSpPr>
                <a:spLocks noChangeArrowheads="1"/>
              </p:cNvSpPr>
              <p:nvPr/>
            </p:nvSpPr>
            <p:spPr bwMode="auto">
              <a:xfrm>
                <a:off x="1030" y="49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2" name="Line 298"/>
              <p:cNvSpPr>
                <a:spLocks noChangeShapeType="1"/>
              </p:cNvSpPr>
              <p:nvPr/>
            </p:nvSpPr>
            <p:spPr bwMode="auto">
              <a:xfrm flipV="1">
                <a:off x="1030" y="514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3" name="Line 299"/>
              <p:cNvSpPr>
                <a:spLocks noChangeShapeType="1"/>
              </p:cNvSpPr>
              <p:nvPr/>
            </p:nvSpPr>
            <p:spPr bwMode="auto">
              <a:xfrm flipH="1">
                <a:off x="1047" y="49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4" name="Oval 300"/>
              <p:cNvSpPr>
                <a:spLocks noChangeArrowheads="1"/>
              </p:cNvSpPr>
              <p:nvPr/>
            </p:nvSpPr>
            <p:spPr bwMode="auto">
              <a:xfrm>
                <a:off x="444" y="546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5" name="Line 301"/>
              <p:cNvSpPr>
                <a:spLocks noChangeShapeType="1"/>
              </p:cNvSpPr>
              <p:nvPr/>
            </p:nvSpPr>
            <p:spPr bwMode="auto">
              <a:xfrm flipV="1">
                <a:off x="445" y="567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6" name="Line 302"/>
              <p:cNvSpPr>
                <a:spLocks noChangeShapeType="1"/>
              </p:cNvSpPr>
              <p:nvPr/>
            </p:nvSpPr>
            <p:spPr bwMode="auto">
              <a:xfrm flipV="1">
                <a:off x="462" y="54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7" name="Oval 303"/>
              <p:cNvSpPr>
                <a:spLocks noChangeArrowheads="1"/>
              </p:cNvSpPr>
              <p:nvPr/>
            </p:nvSpPr>
            <p:spPr bwMode="auto">
              <a:xfrm>
                <a:off x="551" y="54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8" name="Line 304"/>
              <p:cNvSpPr>
                <a:spLocks noChangeShapeType="1"/>
              </p:cNvSpPr>
              <p:nvPr/>
            </p:nvSpPr>
            <p:spPr bwMode="auto">
              <a:xfrm flipV="1">
                <a:off x="552" y="567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9" name="Line 305"/>
              <p:cNvSpPr>
                <a:spLocks noChangeShapeType="1"/>
              </p:cNvSpPr>
              <p:nvPr/>
            </p:nvSpPr>
            <p:spPr bwMode="auto">
              <a:xfrm flipH="1">
                <a:off x="568" y="54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0" name="Oval 306"/>
              <p:cNvSpPr>
                <a:spLocks noChangeArrowheads="1"/>
              </p:cNvSpPr>
              <p:nvPr/>
            </p:nvSpPr>
            <p:spPr bwMode="auto">
              <a:xfrm>
                <a:off x="657" y="546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1" name="Line 307"/>
              <p:cNvSpPr>
                <a:spLocks noChangeShapeType="1"/>
              </p:cNvSpPr>
              <p:nvPr/>
            </p:nvSpPr>
            <p:spPr bwMode="auto">
              <a:xfrm flipV="1">
                <a:off x="658" y="567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2" name="Line 308"/>
              <p:cNvSpPr>
                <a:spLocks noChangeShapeType="1"/>
              </p:cNvSpPr>
              <p:nvPr/>
            </p:nvSpPr>
            <p:spPr bwMode="auto">
              <a:xfrm flipV="1">
                <a:off x="674" y="546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3" name="Oval 309"/>
              <p:cNvSpPr>
                <a:spLocks noChangeArrowheads="1"/>
              </p:cNvSpPr>
              <p:nvPr/>
            </p:nvSpPr>
            <p:spPr bwMode="auto">
              <a:xfrm>
                <a:off x="764" y="54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4" name="Line 310"/>
              <p:cNvSpPr>
                <a:spLocks noChangeShapeType="1"/>
              </p:cNvSpPr>
              <p:nvPr/>
            </p:nvSpPr>
            <p:spPr bwMode="auto">
              <a:xfrm flipH="1">
                <a:off x="764" y="567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5" name="Line 311"/>
              <p:cNvSpPr>
                <a:spLocks noChangeShapeType="1"/>
              </p:cNvSpPr>
              <p:nvPr/>
            </p:nvSpPr>
            <p:spPr bwMode="auto">
              <a:xfrm flipV="1">
                <a:off x="781" y="54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6" name="Oval 312"/>
              <p:cNvSpPr>
                <a:spLocks noChangeArrowheads="1"/>
              </p:cNvSpPr>
              <p:nvPr/>
            </p:nvSpPr>
            <p:spPr bwMode="auto">
              <a:xfrm>
                <a:off x="870" y="54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7" name="Line 313"/>
              <p:cNvSpPr>
                <a:spLocks noChangeShapeType="1"/>
              </p:cNvSpPr>
              <p:nvPr/>
            </p:nvSpPr>
            <p:spPr bwMode="auto">
              <a:xfrm flipH="1">
                <a:off x="871" y="567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8" name="Line 314"/>
              <p:cNvSpPr>
                <a:spLocks noChangeShapeType="1"/>
              </p:cNvSpPr>
              <p:nvPr/>
            </p:nvSpPr>
            <p:spPr bwMode="auto">
              <a:xfrm flipV="1">
                <a:off x="887" y="54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9" name="Oval 315"/>
              <p:cNvSpPr>
                <a:spLocks noChangeArrowheads="1"/>
              </p:cNvSpPr>
              <p:nvPr/>
            </p:nvSpPr>
            <p:spPr bwMode="auto">
              <a:xfrm>
                <a:off x="977" y="54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0" name="Line 316"/>
              <p:cNvSpPr>
                <a:spLocks noChangeShapeType="1"/>
              </p:cNvSpPr>
              <p:nvPr/>
            </p:nvSpPr>
            <p:spPr bwMode="auto">
              <a:xfrm flipV="1">
                <a:off x="977" y="567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1" name="Line 317"/>
              <p:cNvSpPr>
                <a:spLocks noChangeShapeType="1"/>
              </p:cNvSpPr>
              <p:nvPr/>
            </p:nvSpPr>
            <p:spPr bwMode="auto">
              <a:xfrm flipH="1">
                <a:off x="994" y="54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2" name="Oval 318"/>
              <p:cNvSpPr>
                <a:spLocks noChangeArrowheads="1"/>
              </p:cNvSpPr>
              <p:nvPr/>
            </p:nvSpPr>
            <p:spPr bwMode="auto">
              <a:xfrm>
                <a:off x="1083" y="54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3" name="Line 319"/>
              <p:cNvSpPr>
                <a:spLocks noChangeShapeType="1"/>
              </p:cNvSpPr>
              <p:nvPr/>
            </p:nvSpPr>
            <p:spPr bwMode="auto">
              <a:xfrm flipV="1">
                <a:off x="1083" y="567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4" name="Line 320"/>
              <p:cNvSpPr>
                <a:spLocks noChangeShapeType="1"/>
              </p:cNvSpPr>
              <p:nvPr/>
            </p:nvSpPr>
            <p:spPr bwMode="auto">
              <a:xfrm flipH="1">
                <a:off x="1100" y="54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5" name="Oval 321"/>
              <p:cNvSpPr>
                <a:spLocks noChangeArrowheads="1"/>
              </p:cNvSpPr>
              <p:nvPr/>
            </p:nvSpPr>
            <p:spPr bwMode="auto">
              <a:xfrm>
                <a:off x="498" y="59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6" name="Line 322"/>
              <p:cNvSpPr>
                <a:spLocks noChangeShapeType="1"/>
              </p:cNvSpPr>
              <p:nvPr/>
            </p:nvSpPr>
            <p:spPr bwMode="auto">
              <a:xfrm flipV="1">
                <a:off x="499" y="620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7" name="Line 323"/>
              <p:cNvSpPr>
                <a:spLocks noChangeShapeType="1"/>
              </p:cNvSpPr>
              <p:nvPr/>
            </p:nvSpPr>
            <p:spPr bwMode="auto">
              <a:xfrm flipH="1">
                <a:off x="515" y="59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8" name="Oval 324"/>
              <p:cNvSpPr>
                <a:spLocks noChangeArrowheads="1"/>
              </p:cNvSpPr>
              <p:nvPr/>
            </p:nvSpPr>
            <p:spPr bwMode="auto">
              <a:xfrm>
                <a:off x="604" y="59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9" name="Line 325"/>
              <p:cNvSpPr>
                <a:spLocks noChangeShapeType="1"/>
              </p:cNvSpPr>
              <p:nvPr/>
            </p:nvSpPr>
            <p:spPr bwMode="auto">
              <a:xfrm flipV="1">
                <a:off x="605" y="620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0" name="Line 326"/>
              <p:cNvSpPr>
                <a:spLocks noChangeShapeType="1"/>
              </p:cNvSpPr>
              <p:nvPr/>
            </p:nvSpPr>
            <p:spPr bwMode="auto">
              <a:xfrm flipV="1">
                <a:off x="622" y="59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1" name="Oval 327"/>
              <p:cNvSpPr>
                <a:spLocks noChangeArrowheads="1"/>
              </p:cNvSpPr>
              <p:nvPr/>
            </p:nvSpPr>
            <p:spPr bwMode="auto">
              <a:xfrm>
                <a:off x="711" y="59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2" name="Line 328"/>
              <p:cNvSpPr>
                <a:spLocks noChangeShapeType="1"/>
              </p:cNvSpPr>
              <p:nvPr/>
            </p:nvSpPr>
            <p:spPr bwMode="auto">
              <a:xfrm flipV="1">
                <a:off x="712" y="620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3" name="Line 329"/>
              <p:cNvSpPr>
                <a:spLocks noChangeShapeType="1"/>
              </p:cNvSpPr>
              <p:nvPr/>
            </p:nvSpPr>
            <p:spPr bwMode="auto">
              <a:xfrm flipV="1">
                <a:off x="728" y="59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4" name="Oval 330"/>
              <p:cNvSpPr>
                <a:spLocks noChangeArrowheads="1"/>
              </p:cNvSpPr>
              <p:nvPr/>
            </p:nvSpPr>
            <p:spPr bwMode="auto">
              <a:xfrm>
                <a:off x="817" y="59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5" name="Line 331"/>
              <p:cNvSpPr>
                <a:spLocks noChangeShapeType="1"/>
              </p:cNvSpPr>
              <p:nvPr/>
            </p:nvSpPr>
            <p:spPr bwMode="auto">
              <a:xfrm flipV="1">
                <a:off x="818" y="620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6" name="Line 332"/>
              <p:cNvSpPr>
                <a:spLocks noChangeShapeType="1"/>
              </p:cNvSpPr>
              <p:nvPr/>
            </p:nvSpPr>
            <p:spPr bwMode="auto">
              <a:xfrm flipV="1">
                <a:off x="834" y="59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7" name="Oval 333"/>
              <p:cNvSpPr>
                <a:spLocks noChangeArrowheads="1"/>
              </p:cNvSpPr>
              <p:nvPr/>
            </p:nvSpPr>
            <p:spPr bwMode="auto">
              <a:xfrm>
                <a:off x="924" y="59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8" name="Line 334"/>
              <p:cNvSpPr>
                <a:spLocks noChangeShapeType="1"/>
              </p:cNvSpPr>
              <p:nvPr/>
            </p:nvSpPr>
            <p:spPr bwMode="auto">
              <a:xfrm flipH="1">
                <a:off x="924" y="620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9" name="Line 335"/>
              <p:cNvSpPr>
                <a:spLocks noChangeShapeType="1"/>
              </p:cNvSpPr>
              <p:nvPr/>
            </p:nvSpPr>
            <p:spPr bwMode="auto">
              <a:xfrm flipH="1">
                <a:off x="941" y="59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0" name="Oval 336"/>
              <p:cNvSpPr>
                <a:spLocks noChangeArrowheads="1"/>
              </p:cNvSpPr>
              <p:nvPr/>
            </p:nvSpPr>
            <p:spPr bwMode="auto">
              <a:xfrm>
                <a:off x="1030" y="59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1" name="Line 337"/>
              <p:cNvSpPr>
                <a:spLocks noChangeShapeType="1"/>
              </p:cNvSpPr>
              <p:nvPr/>
            </p:nvSpPr>
            <p:spPr bwMode="auto">
              <a:xfrm flipH="1">
                <a:off x="1030" y="620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2" name="Line 338"/>
              <p:cNvSpPr>
                <a:spLocks noChangeShapeType="1"/>
              </p:cNvSpPr>
              <p:nvPr/>
            </p:nvSpPr>
            <p:spPr bwMode="auto">
              <a:xfrm flipH="1">
                <a:off x="1047" y="59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3" name="Oval 339"/>
              <p:cNvSpPr>
                <a:spLocks noChangeArrowheads="1"/>
              </p:cNvSpPr>
              <p:nvPr/>
            </p:nvSpPr>
            <p:spPr bwMode="auto">
              <a:xfrm>
                <a:off x="444" y="652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4" name="Line 340"/>
              <p:cNvSpPr>
                <a:spLocks noChangeShapeType="1"/>
              </p:cNvSpPr>
              <p:nvPr/>
            </p:nvSpPr>
            <p:spPr bwMode="auto">
              <a:xfrm flipH="1">
                <a:off x="445" y="673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5" name="Line 341"/>
              <p:cNvSpPr>
                <a:spLocks noChangeShapeType="1"/>
              </p:cNvSpPr>
              <p:nvPr/>
            </p:nvSpPr>
            <p:spPr bwMode="auto">
              <a:xfrm flipV="1">
                <a:off x="462" y="65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6" name="Oval 342"/>
              <p:cNvSpPr>
                <a:spLocks noChangeArrowheads="1"/>
              </p:cNvSpPr>
              <p:nvPr/>
            </p:nvSpPr>
            <p:spPr bwMode="auto">
              <a:xfrm>
                <a:off x="551" y="65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7" name="Line 343"/>
              <p:cNvSpPr>
                <a:spLocks noChangeShapeType="1"/>
              </p:cNvSpPr>
              <p:nvPr/>
            </p:nvSpPr>
            <p:spPr bwMode="auto">
              <a:xfrm flipH="1">
                <a:off x="552" y="673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8" name="Line 344"/>
              <p:cNvSpPr>
                <a:spLocks noChangeShapeType="1"/>
              </p:cNvSpPr>
              <p:nvPr/>
            </p:nvSpPr>
            <p:spPr bwMode="auto">
              <a:xfrm flipH="1">
                <a:off x="568" y="65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9" name="Oval 345"/>
              <p:cNvSpPr>
                <a:spLocks noChangeArrowheads="1"/>
              </p:cNvSpPr>
              <p:nvPr/>
            </p:nvSpPr>
            <p:spPr bwMode="auto">
              <a:xfrm>
                <a:off x="657" y="652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0" name="Line 346"/>
              <p:cNvSpPr>
                <a:spLocks noChangeShapeType="1"/>
              </p:cNvSpPr>
              <p:nvPr/>
            </p:nvSpPr>
            <p:spPr bwMode="auto">
              <a:xfrm flipH="1">
                <a:off x="658" y="673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1" name="Line 347"/>
              <p:cNvSpPr>
                <a:spLocks noChangeShapeType="1"/>
              </p:cNvSpPr>
              <p:nvPr/>
            </p:nvSpPr>
            <p:spPr bwMode="auto">
              <a:xfrm flipV="1">
                <a:off x="674" y="652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2" name="Oval 348"/>
              <p:cNvSpPr>
                <a:spLocks noChangeArrowheads="1"/>
              </p:cNvSpPr>
              <p:nvPr/>
            </p:nvSpPr>
            <p:spPr bwMode="auto">
              <a:xfrm>
                <a:off x="764" y="65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3" name="Line 349"/>
              <p:cNvSpPr>
                <a:spLocks noChangeShapeType="1"/>
              </p:cNvSpPr>
              <p:nvPr/>
            </p:nvSpPr>
            <p:spPr bwMode="auto">
              <a:xfrm flipV="1">
                <a:off x="764" y="673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4" name="Line 350"/>
              <p:cNvSpPr>
                <a:spLocks noChangeShapeType="1"/>
              </p:cNvSpPr>
              <p:nvPr/>
            </p:nvSpPr>
            <p:spPr bwMode="auto">
              <a:xfrm flipH="1">
                <a:off x="781" y="65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5" name="Oval 351"/>
              <p:cNvSpPr>
                <a:spLocks noChangeArrowheads="1"/>
              </p:cNvSpPr>
              <p:nvPr/>
            </p:nvSpPr>
            <p:spPr bwMode="auto">
              <a:xfrm>
                <a:off x="870" y="65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6" name="Line 352"/>
              <p:cNvSpPr>
                <a:spLocks noChangeShapeType="1"/>
              </p:cNvSpPr>
              <p:nvPr/>
            </p:nvSpPr>
            <p:spPr bwMode="auto">
              <a:xfrm flipV="1">
                <a:off x="871" y="673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7" name="Line 353"/>
              <p:cNvSpPr>
                <a:spLocks noChangeShapeType="1"/>
              </p:cNvSpPr>
              <p:nvPr/>
            </p:nvSpPr>
            <p:spPr bwMode="auto">
              <a:xfrm flipV="1">
                <a:off x="887" y="65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8" name="Oval 354"/>
              <p:cNvSpPr>
                <a:spLocks noChangeArrowheads="1"/>
              </p:cNvSpPr>
              <p:nvPr/>
            </p:nvSpPr>
            <p:spPr bwMode="auto">
              <a:xfrm>
                <a:off x="977" y="65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9" name="Line 355"/>
              <p:cNvSpPr>
                <a:spLocks noChangeShapeType="1"/>
              </p:cNvSpPr>
              <p:nvPr/>
            </p:nvSpPr>
            <p:spPr bwMode="auto">
              <a:xfrm flipV="1">
                <a:off x="977" y="673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0" name="Line 356"/>
              <p:cNvSpPr>
                <a:spLocks noChangeShapeType="1"/>
              </p:cNvSpPr>
              <p:nvPr/>
            </p:nvSpPr>
            <p:spPr bwMode="auto">
              <a:xfrm flipH="1">
                <a:off x="994" y="65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1" name="Oval 357"/>
              <p:cNvSpPr>
                <a:spLocks noChangeArrowheads="1"/>
              </p:cNvSpPr>
              <p:nvPr/>
            </p:nvSpPr>
            <p:spPr bwMode="auto">
              <a:xfrm>
                <a:off x="1083" y="65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2" name="Line 358"/>
              <p:cNvSpPr>
                <a:spLocks noChangeShapeType="1"/>
              </p:cNvSpPr>
              <p:nvPr/>
            </p:nvSpPr>
            <p:spPr bwMode="auto">
              <a:xfrm flipV="1">
                <a:off x="1083" y="673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3" name="Line 359"/>
              <p:cNvSpPr>
                <a:spLocks noChangeShapeType="1"/>
              </p:cNvSpPr>
              <p:nvPr/>
            </p:nvSpPr>
            <p:spPr bwMode="auto">
              <a:xfrm flipH="1">
                <a:off x="1100" y="65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4" name="Oval 360"/>
              <p:cNvSpPr>
                <a:spLocks noChangeArrowheads="1"/>
              </p:cNvSpPr>
              <p:nvPr/>
            </p:nvSpPr>
            <p:spPr bwMode="auto">
              <a:xfrm>
                <a:off x="498" y="70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5" name="Line 361"/>
              <p:cNvSpPr>
                <a:spLocks noChangeShapeType="1"/>
              </p:cNvSpPr>
              <p:nvPr/>
            </p:nvSpPr>
            <p:spPr bwMode="auto">
              <a:xfrm flipV="1">
                <a:off x="499" y="726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6" name="Line 362"/>
              <p:cNvSpPr>
                <a:spLocks noChangeShapeType="1"/>
              </p:cNvSpPr>
              <p:nvPr/>
            </p:nvSpPr>
            <p:spPr bwMode="auto">
              <a:xfrm flipV="1">
                <a:off x="515" y="70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7" name="Oval 363"/>
              <p:cNvSpPr>
                <a:spLocks noChangeArrowheads="1"/>
              </p:cNvSpPr>
              <p:nvPr/>
            </p:nvSpPr>
            <p:spPr bwMode="auto">
              <a:xfrm>
                <a:off x="604" y="70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8" name="Line 364"/>
              <p:cNvSpPr>
                <a:spLocks noChangeShapeType="1"/>
              </p:cNvSpPr>
              <p:nvPr/>
            </p:nvSpPr>
            <p:spPr bwMode="auto">
              <a:xfrm flipH="1">
                <a:off x="605" y="726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9" name="Line 365"/>
              <p:cNvSpPr>
                <a:spLocks noChangeShapeType="1"/>
              </p:cNvSpPr>
              <p:nvPr/>
            </p:nvSpPr>
            <p:spPr bwMode="auto">
              <a:xfrm flipH="1">
                <a:off x="622" y="70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0" name="Oval 366"/>
              <p:cNvSpPr>
                <a:spLocks noChangeArrowheads="1"/>
              </p:cNvSpPr>
              <p:nvPr/>
            </p:nvSpPr>
            <p:spPr bwMode="auto">
              <a:xfrm>
                <a:off x="711" y="70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1" name="Line 367"/>
              <p:cNvSpPr>
                <a:spLocks noChangeShapeType="1"/>
              </p:cNvSpPr>
              <p:nvPr/>
            </p:nvSpPr>
            <p:spPr bwMode="auto">
              <a:xfrm flipV="1">
                <a:off x="712" y="726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2" name="Line 368"/>
              <p:cNvSpPr>
                <a:spLocks noChangeShapeType="1"/>
              </p:cNvSpPr>
              <p:nvPr/>
            </p:nvSpPr>
            <p:spPr bwMode="auto">
              <a:xfrm flipV="1">
                <a:off x="728" y="70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3" name="Oval 369"/>
              <p:cNvSpPr>
                <a:spLocks noChangeArrowheads="1"/>
              </p:cNvSpPr>
              <p:nvPr/>
            </p:nvSpPr>
            <p:spPr bwMode="auto">
              <a:xfrm>
                <a:off x="817" y="70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4" name="Line 370"/>
              <p:cNvSpPr>
                <a:spLocks noChangeShapeType="1"/>
              </p:cNvSpPr>
              <p:nvPr/>
            </p:nvSpPr>
            <p:spPr bwMode="auto">
              <a:xfrm flipV="1">
                <a:off x="818" y="726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5" name="Line 371"/>
              <p:cNvSpPr>
                <a:spLocks noChangeShapeType="1"/>
              </p:cNvSpPr>
              <p:nvPr/>
            </p:nvSpPr>
            <p:spPr bwMode="auto">
              <a:xfrm flipH="1">
                <a:off x="834" y="70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6" name="Oval 372"/>
              <p:cNvSpPr>
                <a:spLocks noChangeArrowheads="1"/>
              </p:cNvSpPr>
              <p:nvPr/>
            </p:nvSpPr>
            <p:spPr bwMode="auto">
              <a:xfrm>
                <a:off x="924" y="70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7" name="Line 373"/>
              <p:cNvSpPr>
                <a:spLocks noChangeShapeType="1"/>
              </p:cNvSpPr>
              <p:nvPr/>
            </p:nvSpPr>
            <p:spPr bwMode="auto">
              <a:xfrm flipV="1">
                <a:off x="924" y="726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8" name="Line 374"/>
              <p:cNvSpPr>
                <a:spLocks noChangeShapeType="1"/>
              </p:cNvSpPr>
              <p:nvPr/>
            </p:nvSpPr>
            <p:spPr bwMode="auto">
              <a:xfrm flipV="1">
                <a:off x="941" y="70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9" name="Oval 375"/>
              <p:cNvSpPr>
                <a:spLocks noChangeArrowheads="1"/>
              </p:cNvSpPr>
              <p:nvPr/>
            </p:nvSpPr>
            <p:spPr bwMode="auto">
              <a:xfrm>
                <a:off x="1030" y="705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0" name="Line 376"/>
              <p:cNvSpPr>
                <a:spLocks noChangeShapeType="1"/>
              </p:cNvSpPr>
              <p:nvPr/>
            </p:nvSpPr>
            <p:spPr bwMode="auto">
              <a:xfrm flipV="1">
                <a:off x="1030" y="726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1" name="Line 377"/>
              <p:cNvSpPr>
                <a:spLocks noChangeShapeType="1"/>
              </p:cNvSpPr>
              <p:nvPr/>
            </p:nvSpPr>
            <p:spPr bwMode="auto">
              <a:xfrm flipV="1">
                <a:off x="1047" y="705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2" name="Oval 378"/>
              <p:cNvSpPr>
                <a:spLocks noChangeArrowheads="1"/>
              </p:cNvSpPr>
              <p:nvPr/>
            </p:nvSpPr>
            <p:spPr bwMode="auto">
              <a:xfrm>
                <a:off x="444" y="758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3" name="Line 379"/>
              <p:cNvSpPr>
                <a:spLocks noChangeShapeType="1"/>
              </p:cNvSpPr>
              <p:nvPr/>
            </p:nvSpPr>
            <p:spPr bwMode="auto">
              <a:xfrm flipV="1">
                <a:off x="445" y="77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4" name="Line 380"/>
              <p:cNvSpPr>
                <a:spLocks noChangeShapeType="1"/>
              </p:cNvSpPr>
              <p:nvPr/>
            </p:nvSpPr>
            <p:spPr bwMode="auto">
              <a:xfrm flipV="1">
                <a:off x="462" y="75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5" name="Oval 381"/>
              <p:cNvSpPr>
                <a:spLocks noChangeArrowheads="1"/>
              </p:cNvSpPr>
              <p:nvPr/>
            </p:nvSpPr>
            <p:spPr bwMode="auto">
              <a:xfrm>
                <a:off x="551" y="75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6" name="Line 382"/>
              <p:cNvSpPr>
                <a:spLocks noChangeShapeType="1"/>
              </p:cNvSpPr>
              <p:nvPr/>
            </p:nvSpPr>
            <p:spPr bwMode="auto">
              <a:xfrm flipH="1">
                <a:off x="552" y="779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7" name="Line 383"/>
              <p:cNvSpPr>
                <a:spLocks noChangeShapeType="1"/>
              </p:cNvSpPr>
              <p:nvPr/>
            </p:nvSpPr>
            <p:spPr bwMode="auto">
              <a:xfrm flipV="1">
                <a:off x="568" y="75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8" name="Oval 384"/>
              <p:cNvSpPr>
                <a:spLocks noChangeArrowheads="1"/>
              </p:cNvSpPr>
              <p:nvPr/>
            </p:nvSpPr>
            <p:spPr bwMode="auto">
              <a:xfrm>
                <a:off x="657" y="758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9" name="Line 385"/>
              <p:cNvSpPr>
                <a:spLocks noChangeShapeType="1"/>
              </p:cNvSpPr>
              <p:nvPr/>
            </p:nvSpPr>
            <p:spPr bwMode="auto">
              <a:xfrm flipH="1">
                <a:off x="658" y="77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0" name="Line 386"/>
              <p:cNvSpPr>
                <a:spLocks noChangeShapeType="1"/>
              </p:cNvSpPr>
              <p:nvPr/>
            </p:nvSpPr>
            <p:spPr bwMode="auto">
              <a:xfrm flipH="1">
                <a:off x="674" y="758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1" name="Oval 387"/>
              <p:cNvSpPr>
                <a:spLocks noChangeArrowheads="1"/>
              </p:cNvSpPr>
              <p:nvPr/>
            </p:nvSpPr>
            <p:spPr bwMode="auto">
              <a:xfrm>
                <a:off x="764" y="75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2" name="Line 388"/>
              <p:cNvSpPr>
                <a:spLocks noChangeShapeType="1"/>
              </p:cNvSpPr>
              <p:nvPr/>
            </p:nvSpPr>
            <p:spPr bwMode="auto">
              <a:xfrm flipV="1">
                <a:off x="764" y="77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3" name="Line 389"/>
              <p:cNvSpPr>
                <a:spLocks noChangeShapeType="1"/>
              </p:cNvSpPr>
              <p:nvPr/>
            </p:nvSpPr>
            <p:spPr bwMode="auto">
              <a:xfrm flipH="1">
                <a:off x="781" y="75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4" name="Oval 390"/>
              <p:cNvSpPr>
                <a:spLocks noChangeArrowheads="1"/>
              </p:cNvSpPr>
              <p:nvPr/>
            </p:nvSpPr>
            <p:spPr bwMode="auto">
              <a:xfrm>
                <a:off x="870" y="75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5" name="Line 391"/>
              <p:cNvSpPr>
                <a:spLocks noChangeShapeType="1"/>
              </p:cNvSpPr>
              <p:nvPr/>
            </p:nvSpPr>
            <p:spPr bwMode="auto">
              <a:xfrm flipH="1">
                <a:off x="871" y="779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6" name="Line 392"/>
              <p:cNvSpPr>
                <a:spLocks noChangeShapeType="1"/>
              </p:cNvSpPr>
              <p:nvPr/>
            </p:nvSpPr>
            <p:spPr bwMode="auto">
              <a:xfrm flipH="1">
                <a:off x="887" y="75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7" name="Oval 393"/>
              <p:cNvSpPr>
                <a:spLocks noChangeArrowheads="1"/>
              </p:cNvSpPr>
              <p:nvPr/>
            </p:nvSpPr>
            <p:spPr bwMode="auto">
              <a:xfrm>
                <a:off x="977" y="75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8" name="Line 394"/>
              <p:cNvSpPr>
                <a:spLocks noChangeShapeType="1"/>
              </p:cNvSpPr>
              <p:nvPr/>
            </p:nvSpPr>
            <p:spPr bwMode="auto">
              <a:xfrm flipV="1">
                <a:off x="977" y="77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9" name="Line 395"/>
              <p:cNvSpPr>
                <a:spLocks noChangeShapeType="1"/>
              </p:cNvSpPr>
              <p:nvPr/>
            </p:nvSpPr>
            <p:spPr bwMode="auto">
              <a:xfrm flipV="1">
                <a:off x="994" y="75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0" name="Oval 396"/>
              <p:cNvSpPr>
                <a:spLocks noChangeArrowheads="1"/>
              </p:cNvSpPr>
              <p:nvPr/>
            </p:nvSpPr>
            <p:spPr bwMode="auto">
              <a:xfrm>
                <a:off x="1083" y="758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1" name="Line 397"/>
              <p:cNvSpPr>
                <a:spLocks noChangeShapeType="1"/>
              </p:cNvSpPr>
              <p:nvPr/>
            </p:nvSpPr>
            <p:spPr bwMode="auto">
              <a:xfrm flipV="1">
                <a:off x="1083" y="779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2" name="Line 398"/>
              <p:cNvSpPr>
                <a:spLocks noChangeShapeType="1"/>
              </p:cNvSpPr>
              <p:nvPr/>
            </p:nvSpPr>
            <p:spPr bwMode="auto">
              <a:xfrm flipV="1">
                <a:off x="1100" y="758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3" name="Oval 399"/>
              <p:cNvSpPr>
                <a:spLocks noChangeArrowheads="1"/>
              </p:cNvSpPr>
              <p:nvPr/>
            </p:nvSpPr>
            <p:spPr bwMode="auto">
              <a:xfrm>
                <a:off x="498" y="81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4" name="Line 400"/>
              <p:cNvSpPr>
                <a:spLocks noChangeShapeType="1"/>
              </p:cNvSpPr>
              <p:nvPr/>
            </p:nvSpPr>
            <p:spPr bwMode="auto">
              <a:xfrm flipV="1">
                <a:off x="499" y="832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5" name="Line 401"/>
              <p:cNvSpPr>
                <a:spLocks noChangeShapeType="1"/>
              </p:cNvSpPr>
              <p:nvPr/>
            </p:nvSpPr>
            <p:spPr bwMode="auto">
              <a:xfrm flipV="1">
                <a:off x="515" y="81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6" name="Oval 402"/>
              <p:cNvSpPr>
                <a:spLocks noChangeArrowheads="1"/>
              </p:cNvSpPr>
              <p:nvPr/>
            </p:nvSpPr>
            <p:spPr bwMode="auto">
              <a:xfrm>
                <a:off x="604" y="81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7" name="Line 403"/>
              <p:cNvSpPr>
                <a:spLocks noChangeShapeType="1"/>
              </p:cNvSpPr>
              <p:nvPr/>
            </p:nvSpPr>
            <p:spPr bwMode="auto">
              <a:xfrm flipV="1">
                <a:off x="605" y="832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8" name="Line 404"/>
              <p:cNvSpPr>
                <a:spLocks noChangeShapeType="1"/>
              </p:cNvSpPr>
              <p:nvPr/>
            </p:nvSpPr>
            <p:spPr bwMode="auto">
              <a:xfrm flipH="1">
                <a:off x="622" y="81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9" name="Oval 405"/>
              <p:cNvSpPr>
                <a:spLocks noChangeArrowheads="1"/>
              </p:cNvSpPr>
              <p:nvPr/>
            </p:nvSpPr>
            <p:spPr bwMode="auto">
              <a:xfrm>
                <a:off x="711" y="81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0" name="Line 406"/>
              <p:cNvSpPr>
                <a:spLocks noChangeShapeType="1"/>
              </p:cNvSpPr>
              <p:nvPr/>
            </p:nvSpPr>
            <p:spPr bwMode="auto">
              <a:xfrm flipV="1">
                <a:off x="712" y="832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632" name="Group 608"/>
            <p:cNvGrpSpPr>
              <a:grpSpLocks/>
            </p:cNvGrpSpPr>
            <p:nvPr/>
          </p:nvGrpSpPr>
          <p:grpSpPr bwMode="auto">
            <a:xfrm>
              <a:off x="398" y="236"/>
              <a:ext cx="2392" cy="970"/>
              <a:chOff x="398" y="236"/>
              <a:chExt cx="2392" cy="970"/>
            </a:xfrm>
          </p:grpSpPr>
          <p:sp>
            <p:nvSpPr>
              <p:cNvPr id="1432" name="Line 408"/>
              <p:cNvSpPr>
                <a:spLocks noChangeShapeType="1"/>
              </p:cNvSpPr>
              <p:nvPr/>
            </p:nvSpPr>
            <p:spPr bwMode="auto">
              <a:xfrm flipH="1">
                <a:off x="728" y="81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3" name="Oval 409"/>
              <p:cNvSpPr>
                <a:spLocks noChangeArrowheads="1"/>
              </p:cNvSpPr>
              <p:nvPr/>
            </p:nvSpPr>
            <p:spPr bwMode="auto">
              <a:xfrm>
                <a:off x="817" y="81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4" name="Line 410"/>
              <p:cNvSpPr>
                <a:spLocks noChangeShapeType="1"/>
              </p:cNvSpPr>
              <p:nvPr/>
            </p:nvSpPr>
            <p:spPr bwMode="auto">
              <a:xfrm flipV="1">
                <a:off x="818" y="832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5" name="Line 411"/>
              <p:cNvSpPr>
                <a:spLocks noChangeShapeType="1"/>
              </p:cNvSpPr>
              <p:nvPr/>
            </p:nvSpPr>
            <p:spPr bwMode="auto">
              <a:xfrm flipH="1">
                <a:off x="834" y="81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6" name="Oval 412"/>
              <p:cNvSpPr>
                <a:spLocks noChangeArrowheads="1"/>
              </p:cNvSpPr>
              <p:nvPr/>
            </p:nvSpPr>
            <p:spPr bwMode="auto">
              <a:xfrm>
                <a:off x="924" y="81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7" name="Line 413"/>
              <p:cNvSpPr>
                <a:spLocks noChangeShapeType="1"/>
              </p:cNvSpPr>
              <p:nvPr/>
            </p:nvSpPr>
            <p:spPr bwMode="auto">
              <a:xfrm flipH="1">
                <a:off x="924" y="832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8" name="Line 414"/>
              <p:cNvSpPr>
                <a:spLocks noChangeShapeType="1"/>
              </p:cNvSpPr>
              <p:nvPr/>
            </p:nvSpPr>
            <p:spPr bwMode="auto">
              <a:xfrm flipV="1">
                <a:off x="941" y="81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9" name="Oval 415"/>
              <p:cNvSpPr>
                <a:spLocks noChangeArrowheads="1"/>
              </p:cNvSpPr>
              <p:nvPr/>
            </p:nvSpPr>
            <p:spPr bwMode="auto">
              <a:xfrm>
                <a:off x="1030" y="811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0" name="Line 416"/>
              <p:cNvSpPr>
                <a:spLocks noChangeShapeType="1"/>
              </p:cNvSpPr>
              <p:nvPr/>
            </p:nvSpPr>
            <p:spPr bwMode="auto">
              <a:xfrm flipH="1">
                <a:off x="1030" y="832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1" name="Line 417"/>
              <p:cNvSpPr>
                <a:spLocks noChangeShapeType="1"/>
              </p:cNvSpPr>
              <p:nvPr/>
            </p:nvSpPr>
            <p:spPr bwMode="auto">
              <a:xfrm flipV="1">
                <a:off x="1047" y="811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2" name="Oval 418"/>
              <p:cNvSpPr>
                <a:spLocks noChangeArrowheads="1"/>
              </p:cNvSpPr>
              <p:nvPr/>
            </p:nvSpPr>
            <p:spPr bwMode="auto">
              <a:xfrm>
                <a:off x="444" y="864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3" name="Line 419"/>
              <p:cNvSpPr>
                <a:spLocks noChangeShapeType="1"/>
              </p:cNvSpPr>
              <p:nvPr/>
            </p:nvSpPr>
            <p:spPr bwMode="auto">
              <a:xfrm flipH="1">
                <a:off x="445" y="885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4" name="Line 420"/>
              <p:cNvSpPr>
                <a:spLocks noChangeShapeType="1"/>
              </p:cNvSpPr>
              <p:nvPr/>
            </p:nvSpPr>
            <p:spPr bwMode="auto">
              <a:xfrm flipH="1">
                <a:off x="462" y="86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5" name="Oval 421"/>
              <p:cNvSpPr>
                <a:spLocks noChangeArrowheads="1"/>
              </p:cNvSpPr>
              <p:nvPr/>
            </p:nvSpPr>
            <p:spPr bwMode="auto">
              <a:xfrm>
                <a:off x="551" y="86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6" name="Line 422"/>
              <p:cNvSpPr>
                <a:spLocks noChangeShapeType="1"/>
              </p:cNvSpPr>
              <p:nvPr/>
            </p:nvSpPr>
            <p:spPr bwMode="auto">
              <a:xfrm flipH="1">
                <a:off x="552" y="885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7" name="Line 423"/>
              <p:cNvSpPr>
                <a:spLocks noChangeShapeType="1"/>
              </p:cNvSpPr>
              <p:nvPr/>
            </p:nvSpPr>
            <p:spPr bwMode="auto">
              <a:xfrm flipV="1">
                <a:off x="568" y="86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8" name="Oval 424"/>
              <p:cNvSpPr>
                <a:spLocks noChangeArrowheads="1"/>
              </p:cNvSpPr>
              <p:nvPr/>
            </p:nvSpPr>
            <p:spPr bwMode="auto">
              <a:xfrm>
                <a:off x="657" y="864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9" name="Line 425"/>
              <p:cNvSpPr>
                <a:spLocks noChangeShapeType="1"/>
              </p:cNvSpPr>
              <p:nvPr/>
            </p:nvSpPr>
            <p:spPr bwMode="auto">
              <a:xfrm flipH="1">
                <a:off x="658" y="885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0" name="Line 426"/>
              <p:cNvSpPr>
                <a:spLocks noChangeShapeType="1"/>
              </p:cNvSpPr>
              <p:nvPr/>
            </p:nvSpPr>
            <p:spPr bwMode="auto">
              <a:xfrm flipH="1">
                <a:off x="674" y="864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1" name="Oval 427"/>
              <p:cNvSpPr>
                <a:spLocks noChangeArrowheads="1"/>
              </p:cNvSpPr>
              <p:nvPr/>
            </p:nvSpPr>
            <p:spPr bwMode="auto">
              <a:xfrm>
                <a:off x="764" y="86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2" name="Line 428"/>
              <p:cNvSpPr>
                <a:spLocks noChangeShapeType="1"/>
              </p:cNvSpPr>
              <p:nvPr/>
            </p:nvSpPr>
            <p:spPr bwMode="auto">
              <a:xfrm flipH="1">
                <a:off x="764" y="885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3" name="Line 429"/>
              <p:cNvSpPr>
                <a:spLocks noChangeShapeType="1"/>
              </p:cNvSpPr>
              <p:nvPr/>
            </p:nvSpPr>
            <p:spPr bwMode="auto">
              <a:xfrm flipV="1">
                <a:off x="781" y="86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4" name="Oval 430"/>
              <p:cNvSpPr>
                <a:spLocks noChangeArrowheads="1"/>
              </p:cNvSpPr>
              <p:nvPr/>
            </p:nvSpPr>
            <p:spPr bwMode="auto">
              <a:xfrm>
                <a:off x="870" y="86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5" name="Line 431"/>
              <p:cNvSpPr>
                <a:spLocks noChangeShapeType="1"/>
              </p:cNvSpPr>
              <p:nvPr/>
            </p:nvSpPr>
            <p:spPr bwMode="auto">
              <a:xfrm flipH="1">
                <a:off x="871" y="885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6" name="Line 432"/>
              <p:cNvSpPr>
                <a:spLocks noChangeShapeType="1"/>
              </p:cNvSpPr>
              <p:nvPr/>
            </p:nvSpPr>
            <p:spPr bwMode="auto">
              <a:xfrm flipH="1">
                <a:off x="887" y="86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7" name="Oval 433"/>
              <p:cNvSpPr>
                <a:spLocks noChangeArrowheads="1"/>
              </p:cNvSpPr>
              <p:nvPr/>
            </p:nvSpPr>
            <p:spPr bwMode="auto">
              <a:xfrm>
                <a:off x="977" y="86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8" name="Line 434"/>
              <p:cNvSpPr>
                <a:spLocks noChangeShapeType="1"/>
              </p:cNvSpPr>
              <p:nvPr/>
            </p:nvSpPr>
            <p:spPr bwMode="auto">
              <a:xfrm flipV="1">
                <a:off x="977" y="885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9" name="Line 435"/>
              <p:cNvSpPr>
                <a:spLocks noChangeShapeType="1"/>
              </p:cNvSpPr>
              <p:nvPr/>
            </p:nvSpPr>
            <p:spPr bwMode="auto">
              <a:xfrm flipV="1">
                <a:off x="994" y="86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0" name="Oval 436"/>
              <p:cNvSpPr>
                <a:spLocks noChangeArrowheads="1"/>
              </p:cNvSpPr>
              <p:nvPr/>
            </p:nvSpPr>
            <p:spPr bwMode="auto">
              <a:xfrm>
                <a:off x="1083" y="864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1" name="Line 437"/>
              <p:cNvSpPr>
                <a:spLocks noChangeShapeType="1"/>
              </p:cNvSpPr>
              <p:nvPr/>
            </p:nvSpPr>
            <p:spPr bwMode="auto">
              <a:xfrm flipV="1">
                <a:off x="1083" y="885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2" name="Line 438"/>
              <p:cNvSpPr>
                <a:spLocks noChangeShapeType="1"/>
              </p:cNvSpPr>
              <p:nvPr/>
            </p:nvSpPr>
            <p:spPr bwMode="auto">
              <a:xfrm flipV="1">
                <a:off x="1100" y="864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3" name="Oval 439"/>
              <p:cNvSpPr>
                <a:spLocks noChangeArrowheads="1"/>
              </p:cNvSpPr>
              <p:nvPr/>
            </p:nvSpPr>
            <p:spPr bwMode="auto">
              <a:xfrm>
                <a:off x="498" y="91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4" name="Line 440"/>
              <p:cNvSpPr>
                <a:spLocks noChangeShapeType="1"/>
              </p:cNvSpPr>
              <p:nvPr/>
            </p:nvSpPr>
            <p:spPr bwMode="auto">
              <a:xfrm flipV="1">
                <a:off x="499" y="938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5" name="Line 441"/>
              <p:cNvSpPr>
                <a:spLocks noChangeShapeType="1"/>
              </p:cNvSpPr>
              <p:nvPr/>
            </p:nvSpPr>
            <p:spPr bwMode="auto">
              <a:xfrm flipH="1">
                <a:off x="515" y="91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6" name="Oval 442"/>
              <p:cNvSpPr>
                <a:spLocks noChangeArrowheads="1"/>
              </p:cNvSpPr>
              <p:nvPr/>
            </p:nvSpPr>
            <p:spPr bwMode="auto">
              <a:xfrm>
                <a:off x="604" y="91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7" name="Line 443"/>
              <p:cNvSpPr>
                <a:spLocks noChangeShapeType="1"/>
              </p:cNvSpPr>
              <p:nvPr/>
            </p:nvSpPr>
            <p:spPr bwMode="auto">
              <a:xfrm flipV="1">
                <a:off x="605" y="938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8" name="Line 444"/>
              <p:cNvSpPr>
                <a:spLocks noChangeShapeType="1"/>
              </p:cNvSpPr>
              <p:nvPr/>
            </p:nvSpPr>
            <p:spPr bwMode="auto">
              <a:xfrm flipV="1">
                <a:off x="622" y="91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9" name="Oval 445"/>
              <p:cNvSpPr>
                <a:spLocks noChangeArrowheads="1"/>
              </p:cNvSpPr>
              <p:nvPr/>
            </p:nvSpPr>
            <p:spPr bwMode="auto">
              <a:xfrm>
                <a:off x="711" y="91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0" name="Line 446"/>
              <p:cNvSpPr>
                <a:spLocks noChangeShapeType="1"/>
              </p:cNvSpPr>
              <p:nvPr/>
            </p:nvSpPr>
            <p:spPr bwMode="auto">
              <a:xfrm flipH="1">
                <a:off x="712" y="938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1" name="Line 447"/>
              <p:cNvSpPr>
                <a:spLocks noChangeShapeType="1"/>
              </p:cNvSpPr>
              <p:nvPr/>
            </p:nvSpPr>
            <p:spPr bwMode="auto">
              <a:xfrm flipH="1">
                <a:off x="728" y="91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2" name="Oval 448"/>
              <p:cNvSpPr>
                <a:spLocks noChangeArrowheads="1"/>
              </p:cNvSpPr>
              <p:nvPr/>
            </p:nvSpPr>
            <p:spPr bwMode="auto">
              <a:xfrm>
                <a:off x="817" y="91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3" name="Line 449"/>
              <p:cNvSpPr>
                <a:spLocks noChangeShapeType="1"/>
              </p:cNvSpPr>
              <p:nvPr/>
            </p:nvSpPr>
            <p:spPr bwMode="auto">
              <a:xfrm flipH="1">
                <a:off x="818" y="938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4" name="Line 450"/>
              <p:cNvSpPr>
                <a:spLocks noChangeShapeType="1"/>
              </p:cNvSpPr>
              <p:nvPr/>
            </p:nvSpPr>
            <p:spPr bwMode="auto">
              <a:xfrm flipV="1">
                <a:off x="834" y="91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5" name="Oval 451"/>
              <p:cNvSpPr>
                <a:spLocks noChangeArrowheads="1"/>
              </p:cNvSpPr>
              <p:nvPr/>
            </p:nvSpPr>
            <p:spPr bwMode="auto">
              <a:xfrm>
                <a:off x="924" y="91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6" name="Line 452"/>
              <p:cNvSpPr>
                <a:spLocks noChangeShapeType="1"/>
              </p:cNvSpPr>
              <p:nvPr/>
            </p:nvSpPr>
            <p:spPr bwMode="auto">
              <a:xfrm flipH="1">
                <a:off x="924" y="938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7" name="Line 453"/>
              <p:cNvSpPr>
                <a:spLocks noChangeShapeType="1"/>
              </p:cNvSpPr>
              <p:nvPr/>
            </p:nvSpPr>
            <p:spPr bwMode="auto">
              <a:xfrm flipH="1">
                <a:off x="941" y="91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8" name="Oval 454"/>
              <p:cNvSpPr>
                <a:spLocks noChangeArrowheads="1"/>
              </p:cNvSpPr>
              <p:nvPr/>
            </p:nvSpPr>
            <p:spPr bwMode="auto">
              <a:xfrm>
                <a:off x="1030" y="917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9" name="Line 455"/>
              <p:cNvSpPr>
                <a:spLocks noChangeShapeType="1"/>
              </p:cNvSpPr>
              <p:nvPr/>
            </p:nvSpPr>
            <p:spPr bwMode="auto">
              <a:xfrm flipH="1">
                <a:off x="1030" y="938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0" name="Line 456"/>
              <p:cNvSpPr>
                <a:spLocks noChangeShapeType="1"/>
              </p:cNvSpPr>
              <p:nvPr/>
            </p:nvSpPr>
            <p:spPr bwMode="auto">
              <a:xfrm flipH="1">
                <a:off x="1047" y="917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1" name="Oval 457"/>
              <p:cNvSpPr>
                <a:spLocks noChangeArrowheads="1"/>
              </p:cNvSpPr>
              <p:nvPr/>
            </p:nvSpPr>
            <p:spPr bwMode="auto">
              <a:xfrm>
                <a:off x="444" y="970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2" name="Line 458"/>
              <p:cNvSpPr>
                <a:spLocks noChangeShapeType="1"/>
              </p:cNvSpPr>
              <p:nvPr/>
            </p:nvSpPr>
            <p:spPr bwMode="auto">
              <a:xfrm flipH="1">
                <a:off x="445" y="99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3" name="Line 459"/>
              <p:cNvSpPr>
                <a:spLocks noChangeShapeType="1"/>
              </p:cNvSpPr>
              <p:nvPr/>
            </p:nvSpPr>
            <p:spPr bwMode="auto">
              <a:xfrm flipH="1">
                <a:off x="462" y="97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4" name="Oval 460"/>
              <p:cNvSpPr>
                <a:spLocks noChangeArrowheads="1"/>
              </p:cNvSpPr>
              <p:nvPr/>
            </p:nvSpPr>
            <p:spPr bwMode="auto">
              <a:xfrm>
                <a:off x="551" y="97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5" name="Line 461"/>
              <p:cNvSpPr>
                <a:spLocks noChangeShapeType="1"/>
              </p:cNvSpPr>
              <p:nvPr/>
            </p:nvSpPr>
            <p:spPr bwMode="auto">
              <a:xfrm flipH="1">
                <a:off x="552" y="991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6" name="Line 462"/>
              <p:cNvSpPr>
                <a:spLocks noChangeShapeType="1"/>
              </p:cNvSpPr>
              <p:nvPr/>
            </p:nvSpPr>
            <p:spPr bwMode="auto">
              <a:xfrm flipH="1">
                <a:off x="568" y="97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7" name="Oval 463"/>
              <p:cNvSpPr>
                <a:spLocks noChangeArrowheads="1"/>
              </p:cNvSpPr>
              <p:nvPr/>
            </p:nvSpPr>
            <p:spPr bwMode="auto">
              <a:xfrm>
                <a:off x="657" y="970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8" name="Line 464"/>
              <p:cNvSpPr>
                <a:spLocks noChangeShapeType="1"/>
              </p:cNvSpPr>
              <p:nvPr/>
            </p:nvSpPr>
            <p:spPr bwMode="auto">
              <a:xfrm flipH="1">
                <a:off x="658" y="99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9" name="Line 465"/>
              <p:cNvSpPr>
                <a:spLocks noChangeShapeType="1"/>
              </p:cNvSpPr>
              <p:nvPr/>
            </p:nvSpPr>
            <p:spPr bwMode="auto">
              <a:xfrm flipV="1">
                <a:off x="674" y="970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0" name="Oval 466"/>
              <p:cNvSpPr>
                <a:spLocks noChangeArrowheads="1"/>
              </p:cNvSpPr>
              <p:nvPr/>
            </p:nvSpPr>
            <p:spPr bwMode="auto">
              <a:xfrm>
                <a:off x="764" y="97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1" name="Line 467"/>
              <p:cNvSpPr>
                <a:spLocks noChangeShapeType="1"/>
              </p:cNvSpPr>
              <p:nvPr/>
            </p:nvSpPr>
            <p:spPr bwMode="auto">
              <a:xfrm flipV="1">
                <a:off x="764" y="99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2" name="Line 468"/>
              <p:cNvSpPr>
                <a:spLocks noChangeShapeType="1"/>
              </p:cNvSpPr>
              <p:nvPr/>
            </p:nvSpPr>
            <p:spPr bwMode="auto">
              <a:xfrm flipV="1">
                <a:off x="781" y="97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3" name="Oval 469"/>
              <p:cNvSpPr>
                <a:spLocks noChangeArrowheads="1"/>
              </p:cNvSpPr>
              <p:nvPr/>
            </p:nvSpPr>
            <p:spPr bwMode="auto">
              <a:xfrm>
                <a:off x="870" y="97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4" name="Line 470"/>
              <p:cNvSpPr>
                <a:spLocks noChangeShapeType="1"/>
              </p:cNvSpPr>
              <p:nvPr/>
            </p:nvSpPr>
            <p:spPr bwMode="auto">
              <a:xfrm flipV="1">
                <a:off x="871" y="991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5" name="Line 471"/>
              <p:cNvSpPr>
                <a:spLocks noChangeShapeType="1"/>
              </p:cNvSpPr>
              <p:nvPr/>
            </p:nvSpPr>
            <p:spPr bwMode="auto">
              <a:xfrm flipV="1">
                <a:off x="887" y="97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6" name="Oval 472"/>
              <p:cNvSpPr>
                <a:spLocks noChangeArrowheads="1"/>
              </p:cNvSpPr>
              <p:nvPr/>
            </p:nvSpPr>
            <p:spPr bwMode="auto">
              <a:xfrm>
                <a:off x="977" y="97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7" name="Line 473"/>
              <p:cNvSpPr>
                <a:spLocks noChangeShapeType="1"/>
              </p:cNvSpPr>
              <p:nvPr/>
            </p:nvSpPr>
            <p:spPr bwMode="auto">
              <a:xfrm flipH="1">
                <a:off x="977" y="99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8" name="Line 474"/>
              <p:cNvSpPr>
                <a:spLocks noChangeShapeType="1"/>
              </p:cNvSpPr>
              <p:nvPr/>
            </p:nvSpPr>
            <p:spPr bwMode="auto">
              <a:xfrm flipH="1">
                <a:off x="994" y="97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9" name="Oval 475"/>
              <p:cNvSpPr>
                <a:spLocks noChangeArrowheads="1"/>
              </p:cNvSpPr>
              <p:nvPr/>
            </p:nvSpPr>
            <p:spPr bwMode="auto">
              <a:xfrm>
                <a:off x="1083" y="970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0" name="Line 476"/>
              <p:cNvSpPr>
                <a:spLocks noChangeShapeType="1"/>
              </p:cNvSpPr>
              <p:nvPr/>
            </p:nvSpPr>
            <p:spPr bwMode="auto">
              <a:xfrm flipH="1">
                <a:off x="1083" y="991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1" name="Line 477"/>
              <p:cNvSpPr>
                <a:spLocks noChangeShapeType="1"/>
              </p:cNvSpPr>
              <p:nvPr/>
            </p:nvSpPr>
            <p:spPr bwMode="auto">
              <a:xfrm flipH="1">
                <a:off x="1100" y="970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2" name="Oval 478"/>
              <p:cNvSpPr>
                <a:spLocks noChangeArrowheads="1"/>
              </p:cNvSpPr>
              <p:nvPr/>
            </p:nvSpPr>
            <p:spPr bwMode="auto">
              <a:xfrm>
                <a:off x="498" y="102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3" name="Line 479"/>
              <p:cNvSpPr>
                <a:spLocks noChangeShapeType="1"/>
              </p:cNvSpPr>
              <p:nvPr/>
            </p:nvSpPr>
            <p:spPr bwMode="auto">
              <a:xfrm flipH="1">
                <a:off x="499" y="1044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4" name="Line 480"/>
              <p:cNvSpPr>
                <a:spLocks noChangeShapeType="1"/>
              </p:cNvSpPr>
              <p:nvPr/>
            </p:nvSpPr>
            <p:spPr bwMode="auto">
              <a:xfrm flipH="1">
                <a:off x="515" y="102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5" name="Oval 481"/>
              <p:cNvSpPr>
                <a:spLocks noChangeArrowheads="1"/>
              </p:cNvSpPr>
              <p:nvPr/>
            </p:nvSpPr>
            <p:spPr bwMode="auto">
              <a:xfrm>
                <a:off x="604" y="102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6" name="Line 482"/>
              <p:cNvSpPr>
                <a:spLocks noChangeShapeType="1"/>
              </p:cNvSpPr>
              <p:nvPr/>
            </p:nvSpPr>
            <p:spPr bwMode="auto">
              <a:xfrm flipH="1">
                <a:off x="605" y="1044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7" name="Line 483"/>
              <p:cNvSpPr>
                <a:spLocks noChangeShapeType="1"/>
              </p:cNvSpPr>
              <p:nvPr/>
            </p:nvSpPr>
            <p:spPr bwMode="auto">
              <a:xfrm flipV="1">
                <a:off x="622" y="102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8" name="Oval 484"/>
              <p:cNvSpPr>
                <a:spLocks noChangeArrowheads="1"/>
              </p:cNvSpPr>
              <p:nvPr/>
            </p:nvSpPr>
            <p:spPr bwMode="auto">
              <a:xfrm>
                <a:off x="711" y="102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9" name="Line 485"/>
              <p:cNvSpPr>
                <a:spLocks noChangeShapeType="1"/>
              </p:cNvSpPr>
              <p:nvPr/>
            </p:nvSpPr>
            <p:spPr bwMode="auto">
              <a:xfrm flipV="1">
                <a:off x="712" y="1044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0" name="Line 486"/>
              <p:cNvSpPr>
                <a:spLocks noChangeShapeType="1"/>
              </p:cNvSpPr>
              <p:nvPr/>
            </p:nvSpPr>
            <p:spPr bwMode="auto">
              <a:xfrm flipH="1">
                <a:off x="728" y="102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1" name="Oval 487"/>
              <p:cNvSpPr>
                <a:spLocks noChangeArrowheads="1"/>
              </p:cNvSpPr>
              <p:nvPr/>
            </p:nvSpPr>
            <p:spPr bwMode="auto">
              <a:xfrm>
                <a:off x="817" y="102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2" name="Line 488"/>
              <p:cNvSpPr>
                <a:spLocks noChangeShapeType="1"/>
              </p:cNvSpPr>
              <p:nvPr/>
            </p:nvSpPr>
            <p:spPr bwMode="auto">
              <a:xfrm flipV="1">
                <a:off x="818" y="1044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3" name="Line 489"/>
              <p:cNvSpPr>
                <a:spLocks noChangeShapeType="1"/>
              </p:cNvSpPr>
              <p:nvPr/>
            </p:nvSpPr>
            <p:spPr bwMode="auto">
              <a:xfrm flipV="1">
                <a:off x="834" y="102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4" name="Oval 490"/>
              <p:cNvSpPr>
                <a:spLocks noChangeArrowheads="1"/>
              </p:cNvSpPr>
              <p:nvPr/>
            </p:nvSpPr>
            <p:spPr bwMode="auto">
              <a:xfrm>
                <a:off x="924" y="102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5" name="Line 491"/>
              <p:cNvSpPr>
                <a:spLocks noChangeShapeType="1"/>
              </p:cNvSpPr>
              <p:nvPr/>
            </p:nvSpPr>
            <p:spPr bwMode="auto">
              <a:xfrm flipH="1">
                <a:off x="924" y="1044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6" name="Line 492"/>
              <p:cNvSpPr>
                <a:spLocks noChangeShapeType="1"/>
              </p:cNvSpPr>
              <p:nvPr/>
            </p:nvSpPr>
            <p:spPr bwMode="auto">
              <a:xfrm flipH="1">
                <a:off x="941" y="102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7" name="Oval 493"/>
              <p:cNvSpPr>
                <a:spLocks noChangeArrowheads="1"/>
              </p:cNvSpPr>
              <p:nvPr/>
            </p:nvSpPr>
            <p:spPr bwMode="auto">
              <a:xfrm>
                <a:off x="1030" y="1023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8" name="Line 494"/>
              <p:cNvSpPr>
                <a:spLocks noChangeShapeType="1"/>
              </p:cNvSpPr>
              <p:nvPr/>
            </p:nvSpPr>
            <p:spPr bwMode="auto">
              <a:xfrm flipH="1">
                <a:off x="1030" y="1044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9" name="Line 495"/>
              <p:cNvSpPr>
                <a:spLocks noChangeShapeType="1"/>
              </p:cNvSpPr>
              <p:nvPr/>
            </p:nvSpPr>
            <p:spPr bwMode="auto">
              <a:xfrm flipH="1">
                <a:off x="1047" y="1023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0" name="Oval 496"/>
              <p:cNvSpPr>
                <a:spLocks noChangeArrowheads="1"/>
              </p:cNvSpPr>
              <p:nvPr/>
            </p:nvSpPr>
            <p:spPr bwMode="auto">
              <a:xfrm>
                <a:off x="444" y="1076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1" name="Line 497"/>
              <p:cNvSpPr>
                <a:spLocks noChangeShapeType="1"/>
              </p:cNvSpPr>
              <p:nvPr/>
            </p:nvSpPr>
            <p:spPr bwMode="auto">
              <a:xfrm flipH="1">
                <a:off x="445" y="1097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2" name="Line 498"/>
              <p:cNvSpPr>
                <a:spLocks noChangeShapeType="1"/>
              </p:cNvSpPr>
              <p:nvPr/>
            </p:nvSpPr>
            <p:spPr bwMode="auto">
              <a:xfrm flipH="1">
                <a:off x="462" y="107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3" name="Oval 499"/>
              <p:cNvSpPr>
                <a:spLocks noChangeArrowheads="1"/>
              </p:cNvSpPr>
              <p:nvPr/>
            </p:nvSpPr>
            <p:spPr bwMode="auto">
              <a:xfrm>
                <a:off x="551" y="107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4" name="Line 500"/>
              <p:cNvSpPr>
                <a:spLocks noChangeShapeType="1"/>
              </p:cNvSpPr>
              <p:nvPr/>
            </p:nvSpPr>
            <p:spPr bwMode="auto">
              <a:xfrm flipH="1">
                <a:off x="552" y="1097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5" name="Line 501"/>
              <p:cNvSpPr>
                <a:spLocks noChangeShapeType="1"/>
              </p:cNvSpPr>
              <p:nvPr/>
            </p:nvSpPr>
            <p:spPr bwMode="auto">
              <a:xfrm flipH="1">
                <a:off x="568" y="107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6" name="Oval 502"/>
              <p:cNvSpPr>
                <a:spLocks noChangeArrowheads="1"/>
              </p:cNvSpPr>
              <p:nvPr/>
            </p:nvSpPr>
            <p:spPr bwMode="auto">
              <a:xfrm>
                <a:off x="657" y="1076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7" name="Line 503"/>
              <p:cNvSpPr>
                <a:spLocks noChangeShapeType="1"/>
              </p:cNvSpPr>
              <p:nvPr/>
            </p:nvSpPr>
            <p:spPr bwMode="auto">
              <a:xfrm flipH="1">
                <a:off x="658" y="1097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8" name="Line 504"/>
              <p:cNvSpPr>
                <a:spLocks noChangeShapeType="1"/>
              </p:cNvSpPr>
              <p:nvPr/>
            </p:nvSpPr>
            <p:spPr bwMode="auto">
              <a:xfrm flipV="1">
                <a:off x="674" y="1076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9" name="Oval 505"/>
              <p:cNvSpPr>
                <a:spLocks noChangeArrowheads="1"/>
              </p:cNvSpPr>
              <p:nvPr/>
            </p:nvSpPr>
            <p:spPr bwMode="auto">
              <a:xfrm>
                <a:off x="764" y="107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0" name="Line 506"/>
              <p:cNvSpPr>
                <a:spLocks noChangeShapeType="1"/>
              </p:cNvSpPr>
              <p:nvPr/>
            </p:nvSpPr>
            <p:spPr bwMode="auto">
              <a:xfrm flipH="1">
                <a:off x="764" y="1097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1" name="Line 507"/>
              <p:cNvSpPr>
                <a:spLocks noChangeShapeType="1"/>
              </p:cNvSpPr>
              <p:nvPr/>
            </p:nvSpPr>
            <p:spPr bwMode="auto">
              <a:xfrm flipV="1">
                <a:off x="781" y="107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2" name="Oval 508"/>
              <p:cNvSpPr>
                <a:spLocks noChangeArrowheads="1"/>
              </p:cNvSpPr>
              <p:nvPr/>
            </p:nvSpPr>
            <p:spPr bwMode="auto">
              <a:xfrm>
                <a:off x="870" y="107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3" name="Line 509"/>
              <p:cNvSpPr>
                <a:spLocks noChangeShapeType="1"/>
              </p:cNvSpPr>
              <p:nvPr/>
            </p:nvSpPr>
            <p:spPr bwMode="auto">
              <a:xfrm flipH="1">
                <a:off x="871" y="1097"/>
                <a:ext cx="2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4" name="Line 510"/>
              <p:cNvSpPr>
                <a:spLocks noChangeShapeType="1"/>
              </p:cNvSpPr>
              <p:nvPr/>
            </p:nvSpPr>
            <p:spPr bwMode="auto">
              <a:xfrm flipV="1">
                <a:off x="887" y="107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5" name="Oval 511"/>
              <p:cNvSpPr>
                <a:spLocks noChangeArrowheads="1"/>
              </p:cNvSpPr>
              <p:nvPr/>
            </p:nvSpPr>
            <p:spPr bwMode="auto">
              <a:xfrm>
                <a:off x="977" y="107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6" name="Line 512"/>
              <p:cNvSpPr>
                <a:spLocks noChangeShapeType="1"/>
              </p:cNvSpPr>
              <p:nvPr/>
            </p:nvSpPr>
            <p:spPr bwMode="auto">
              <a:xfrm flipV="1">
                <a:off x="977" y="1097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7" name="Line 513"/>
              <p:cNvSpPr>
                <a:spLocks noChangeShapeType="1"/>
              </p:cNvSpPr>
              <p:nvPr/>
            </p:nvSpPr>
            <p:spPr bwMode="auto">
              <a:xfrm flipH="1">
                <a:off x="994" y="107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8" name="Oval 514"/>
              <p:cNvSpPr>
                <a:spLocks noChangeArrowheads="1"/>
              </p:cNvSpPr>
              <p:nvPr/>
            </p:nvSpPr>
            <p:spPr bwMode="auto">
              <a:xfrm>
                <a:off x="1083" y="1076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9" name="Line 515"/>
              <p:cNvSpPr>
                <a:spLocks noChangeShapeType="1"/>
              </p:cNvSpPr>
              <p:nvPr/>
            </p:nvSpPr>
            <p:spPr bwMode="auto">
              <a:xfrm flipV="1">
                <a:off x="1083" y="1097"/>
                <a:ext cx="3" cy="2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0" name="Line 516"/>
              <p:cNvSpPr>
                <a:spLocks noChangeShapeType="1"/>
              </p:cNvSpPr>
              <p:nvPr/>
            </p:nvSpPr>
            <p:spPr bwMode="auto">
              <a:xfrm flipH="1">
                <a:off x="1100" y="1076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1" name="Oval 517"/>
              <p:cNvSpPr>
                <a:spLocks noChangeArrowheads="1"/>
              </p:cNvSpPr>
              <p:nvPr/>
            </p:nvSpPr>
            <p:spPr bwMode="auto">
              <a:xfrm>
                <a:off x="498" y="112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2" name="Line 518"/>
              <p:cNvSpPr>
                <a:spLocks noChangeShapeType="1"/>
              </p:cNvSpPr>
              <p:nvPr/>
            </p:nvSpPr>
            <p:spPr bwMode="auto">
              <a:xfrm flipV="1">
                <a:off x="499" y="1150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3" name="Line 519"/>
              <p:cNvSpPr>
                <a:spLocks noChangeShapeType="1"/>
              </p:cNvSpPr>
              <p:nvPr/>
            </p:nvSpPr>
            <p:spPr bwMode="auto">
              <a:xfrm flipV="1">
                <a:off x="515" y="112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4" name="Oval 520"/>
              <p:cNvSpPr>
                <a:spLocks noChangeArrowheads="1"/>
              </p:cNvSpPr>
              <p:nvPr/>
            </p:nvSpPr>
            <p:spPr bwMode="auto">
              <a:xfrm>
                <a:off x="604" y="112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5" name="Line 521"/>
              <p:cNvSpPr>
                <a:spLocks noChangeShapeType="1"/>
              </p:cNvSpPr>
              <p:nvPr/>
            </p:nvSpPr>
            <p:spPr bwMode="auto">
              <a:xfrm flipV="1">
                <a:off x="605" y="1150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6" name="Line 522"/>
              <p:cNvSpPr>
                <a:spLocks noChangeShapeType="1"/>
              </p:cNvSpPr>
              <p:nvPr/>
            </p:nvSpPr>
            <p:spPr bwMode="auto">
              <a:xfrm flipH="1">
                <a:off x="622" y="112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7" name="Oval 523"/>
              <p:cNvSpPr>
                <a:spLocks noChangeArrowheads="1"/>
              </p:cNvSpPr>
              <p:nvPr/>
            </p:nvSpPr>
            <p:spPr bwMode="auto">
              <a:xfrm>
                <a:off x="711" y="112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8" name="Line 524"/>
              <p:cNvSpPr>
                <a:spLocks noChangeShapeType="1"/>
              </p:cNvSpPr>
              <p:nvPr/>
            </p:nvSpPr>
            <p:spPr bwMode="auto">
              <a:xfrm flipH="1">
                <a:off x="712" y="1150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9" name="Line 525"/>
              <p:cNvSpPr>
                <a:spLocks noChangeShapeType="1"/>
              </p:cNvSpPr>
              <p:nvPr/>
            </p:nvSpPr>
            <p:spPr bwMode="auto">
              <a:xfrm flipH="1">
                <a:off x="728" y="112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0" name="Oval 526"/>
              <p:cNvSpPr>
                <a:spLocks noChangeArrowheads="1"/>
              </p:cNvSpPr>
              <p:nvPr/>
            </p:nvSpPr>
            <p:spPr bwMode="auto">
              <a:xfrm>
                <a:off x="817" y="112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1" name="Line 527"/>
              <p:cNvSpPr>
                <a:spLocks noChangeShapeType="1"/>
              </p:cNvSpPr>
              <p:nvPr/>
            </p:nvSpPr>
            <p:spPr bwMode="auto">
              <a:xfrm flipV="1">
                <a:off x="818" y="1150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2" name="Line 528"/>
              <p:cNvSpPr>
                <a:spLocks noChangeShapeType="1"/>
              </p:cNvSpPr>
              <p:nvPr/>
            </p:nvSpPr>
            <p:spPr bwMode="auto">
              <a:xfrm flipH="1">
                <a:off x="834" y="112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3" name="Oval 529"/>
              <p:cNvSpPr>
                <a:spLocks noChangeArrowheads="1"/>
              </p:cNvSpPr>
              <p:nvPr/>
            </p:nvSpPr>
            <p:spPr bwMode="auto">
              <a:xfrm>
                <a:off x="924" y="112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4" name="Line 530"/>
              <p:cNvSpPr>
                <a:spLocks noChangeShapeType="1"/>
              </p:cNvSpPr>
              <p:nvPr/>
            </p:nvSpPr>
            <p:spPr bwMode="auto">
              <a:xfrm flipH="1">
                <a:off x="924" y="1150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5" name="Line 531"/>
              <p:cNvSpPr>
                <a:spLocks noChangeShapeType="1"/>
              </p:cNvSpPr>
              <p:nvPr/>
            </p:nvSpPr>
            <p:spPr bwMode="auto">
              <a:xfrm flipV="1">
                <a:off x="941" y="112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6" name="Oval 532"/>
              <p:cNvSpPr>
                <a:spLocks noChangeArrowheads="1"/>
              </p:cNvSpPr>
              <p:nvPr/>
            </p:nvSpPr>
            <p:spPr bwMode="auto">
              <a:xfrm>
                <a:off x="1030" y="1129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7" name="Line 533"/>
              <p:cNvSpPr>
                <a:spLocks noChangeShapeType="1"/>
              </p:cNvSpPr>
              <p:nvPr/>
            </p:nvSpPr>
            <p:spPr bwMode="auto">
              <a:xfrm flipH="1">
                <a:off x="1030" y="1150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8" name="Line 534"/>
              <p:cNvSpPr>
                <a:spLocks noChangeShapeType="1"/>
              </p:cNvSpPr>
              <p:nvPr/>
            </p:nvSpPr>
            <p:spPr bwMode="auto">
              <a:xfrm flipV="1">
                <a:off x="1047" y="1129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9" name="Oval 535"/>
              <p:cNvSpPr>
                <a:spLocks noChangeArrowheads="1"/>
              </p:cNvSpPr>
              <p:nvPr/>
            </p:nvSpPr>
            <p:spPr bwMode="auto">
              <a:xfrm>
                <a:off x="444" y="1182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0" name="Line 536"/>
              <p:cNvSpPr>
                <a:spLocks noChangeShapeType="1"/>
              </p:cNvSpPr>
              <p:nvPr/>
            </p:nvSpPr>
            <p:spPr bwMode="auto">
              <a:xfrm flipH="1">
                <a:off x="445" y="120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1" name="Line 537"/>
              <p:cNvSpPr>
                <a:spLocks noChangeShapeType="1"/>
              </p:cNvSpPr>
              <p:nvPr/>
            </p:nvSpPr>
            <p:spPr bwMode="auto">
              <a:xfrm flipV="1">
                <a:off x="462" y="118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2" name="Oval 538"/>
              <p:cNvSpPr>
                <a:spLocks noChangeArrowheads="1"/>
              </p:cNvSpPr>
              <p:nvPr/>
            </p:nvSpPr>
            <p:spPr bwMode="auto">
              <a:xfrm>
                <a:off x="551" y="118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3" name="Line 539"/>
              <p:cNvSpPr>
                <a:spLocks noChangeShapeType="1"/>
              </p:cNvSpPr>
              <p:nvPr/>
            </p:nvSpPr>
            <p:spPr bwMode="auto">
              <a:xfrm flipH="1">
                <a:off x="552" y="1203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4" name="Line 540"/>
              <p:cNvSpPr>
                <a:spLocks noChangeShapeType="1"/>
              </p:cNvSpPr>
              <p:nvPr/>
            </p:nvSpPr>
            <p:spPr bwMode="auto">
              <a:xfrm flipV="1">
                <a:off x="568" y="118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5" name="Oval 541"/>
              <p:cNvSpPr>
                <a:spLocks noChangeArrowheads="1"/>
              </p:cNvSpPr>
              <p:nvPr/>
            </p:nvSpPr>
            <p:spPr bwMode="auto">
              <a:xfrm>
                <a:off x="657" y="1182"/>
                <a:ext cx="25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6" name="Line 542"/>
              <p:cNvSpPr>
                <a:spLocks noChangeShapeType="1"/>
              </p:cNvSpPr>
              <p:nvPr/>
            </p:nvSpPr>
            <p:spPr bwMode="auto">
              <a:xfrm flipH="1">
                <a:off x="658" y="120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7" name="Line 543"/>
              <p:cNvSpPr>
                <a:spLocks noChangeShapeType="1"/>
              </p:cNvSpPr>
              <p:nvPr/>
            </p:nvSpPr>
            <p:spPr bwMode="auto">
              <a:xfrm flipH="1">
                <a:off x="674" y="1182"/>
                <a:ext cx="8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8" name="Oval 544"/>
              <p:cNvSpPr>
                <a:spLocks noChangeArrowheads="1"/>
              </p:cNvSpPr>
              <p:nvPr/>
            </p:nvSpPr>
            <p:spPr bwMode="auto">
              <a:xfrm>
                <a:off x="764" y="118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9" name="Line 545"/>
              <p:cNvSpPr>
                <a:spLocks noChangeShapeType="1"/>
              </p:cNvSpPr>
              <p:nvPr/>
            </p:nvSpPr>
            <p:spPr bwMode="auto">
              <a:xfrm flipV="1">
                <a:off x="764" y="120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0" name="Line 546"/>
              <p:cNvSpPr>
                <a:spLocks noChangeShapeType="1"/>
              </p:cNvSpPr>
              <p:nvPr/>
            </p:nvSpPr>
            <p:spPr bwMode="auto">
              <a:xfrm flipH="1">
                <a:off x="781" y="118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1" name="Oval 547"/>
              <p:cNvSpPr>
                <a:spLocks noChangeArrowheads="1"/>
              </p:cNvSpPr>
              <p:nvPr/>
            </p:nvSpPr>
            <p:spPr bwMode="auto">
              <a:xfrm>
                <a:off x="870" y="118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2" name="Line 548"/>
              <p:cNvSpPr>
                <a:spLocks noChangeShapeType="1"/>
              </p:cNvSpPr>
              <p:nvPr/>
            </p:nvSpPr>
            <p:spPr bwMode="auto">
              <a:xfrm flipV="1">
                <a:off x="871" y="1203"/>
                <a:ext cx="2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3" name="Line 549"/>
              <p:cNvSpPr>
                <a:spLocks noChangeShapeType="1"/>
              </p:cNvSpPr>
              <p:nvPr/>
            </p:nvSpPr>
            <p:spPr bwMode="auto">
              <a:xfrm flipH="1">
                <a:off x="887" y="118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4" name="Oval 550"/>
              <p:cNvSpPr>
                <a:spLocks noChangeArrowheads="1"/>
              </p:cNvSpPr>
              <p:nvPr/>
            </p:nvSpPr>
            <p:spPr bwMode="auto">
              <a:xfrm>
                <a:off x="977" y="118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5" name="Line 551"/>
              <p:cNvSpPr>
                <a:spLocks noChangeShapeType="1"/>
              </p:cNvSpPr>
              <p:nvPr/>
            </p:nvSpPr>
            <p:spPr bwMode="auto">
              <a:xfrm flipV="1">
                <a:off x="977" y="120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6" name="Line 552"/>
              <p:cNvSpPr>
                <a:spLocks noChangeShapeType="1"/>
              </p:cNvSpPr>
              <p:nvPr/>
            </p:nvSpPr>
            <p:spPr bwMode="auto">
              <a:xfrm flipV="1">
                <a:off x="994" y="118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7" name="Oval 553"/>
              <p:cNvSpPr>
                <a:spLocks noChangeArrowheads="1"/>
              </p:cNvSpPr>
              <p:nvPr/>
            </p:nvSpPr>
            <p:spPr bwMode="auto">
              <a:xfrm>
                <a:off x="1083" y="1182"/>
                <a:ext cx="24" cy="24"/>
              </a:xfrm>
              <a:prstGeom prst="ellips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8" name="Line 554"/>
              <p:cNvSpPr>
                <a:spLocks noChangeShapeType="1"/>
              </p:cNvSpPr>
              <p:nvPr/>
            </p:nvSpPr>
            <p:spPr bwMode="auto">
              <a:xfrm flipV="1">
                <a:off x="1083" y="1203"/>
                <a:ext cx="3" cy="3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9" name="Line 555"/>
              <p:cNvSpPr>
                <a:spLocks noChangeShapeType="1"/>
              </p:cNvSpPr>
              <p:nvPr/>
            </p:nvSpPr>
            <p:spPr bwMode="auto">
              <a:xfrm flipH="1">
                <a:off x="1100" y="1182"/>
                <a:ext cx="7" cy="7"/>
              </a:xfrm>
              <a:prstGeom prst="line">
                <a:avLst/>
              </a:prstGeom>
              <a:noFill/>
              <a:ln w="1" cap="rnd">
                <a:solidFill>
                  <a:srgbClr val="03040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0" name="Oval 556"/>
              <p:cNvSpPr>
                <a:spLocks noChangeArrowheads="1"/>
              </p:cNvSpPr>
              <p:nvPr/>
            </p:nvSpPr>
            <p:spPr bwMode="auto">
              <a:xfrm>
                <a:off x="398" y="236"/>
                <a:ext cx="756" cy="75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1" name="Freeform 557"/>
              <p:cNvSpPr>
                <a:spLocks noEditPoints="1"/>
              </p:cNvSpPr>
              <p:nvPr/>
            </p:nvSpPr>
            <p:spPr bwMode="auto">
              <a:xfrm>
                <a:off x="419" y="257"/>
                <a:ext cx="715" cy="711"/>
              </a:xfrm>
              <a:custGeom>
                <a:avLst/>
                <a:gdLst/>
                <a:ahLst/>
                <a:cxnLst>
                  <a:cxn ang="0">
                    <a:pos x="1129" y="967"/>
                  </a:cxn>
                  <a:cxn ang="0">
                    <a:pos x="1091" y="948"/>
                  </a:cxn>
                  <a:cxn ang="0">
                    <a:pos x="320" y="351"/>
                  </a:cxn>
                  <a:cxn ang="0">
                    <a:pos x="398" y="445"/>
                  </a:cxn>
                  <a:cxn ang="0">
                    <a:pos x="1150" y="364"/>
                  </a:cxn>
                  <a:cxn ang="0">
                    <a:pos x="136" y="1042"/>
                  </a:cxn>
                  <a:cxn ang="0">
                    <a:pos x="134" y="1075"/>
                  </a:cxn>
                  <a:cxn ang="0">
                    <a:pos x="193" y="1133"/>
                  </a:cxn>
                  <a:cxn ang="0">
                    <a:pos x="241" y="1248"/>
                  </a:cxn>
                  <a:cxn ang="0">
                    <a:pos x="292" y="1287"/>
                  </a:cxn>
                  <a:cxn ang="0">
                    <a:pos x="363" y="1332"/>
                  </a:cxn>
                  <a:cxn ang="0">
                    <a:pos x="397" y="1353"/>
                  </a:cxn>
                  <a:cxn ang="0">
                    <a:pos x="497" y="1322"/>
                  </a:cxn>
                  <a:cxn ang="0">
                    <a:pos x="623" y="1331"/>
                  </a:cxn>
                  <a:cxn ang="0">
                    <a:pos x="606" y="1336"/>
                  </a:cxn>
                  <a:cxn ang="0">
                    <a:pos x="687" y="1346"/>
                  </a:cxn>
                  <a:cxn ang="0">
                    <a:pos x="784" y="1381"/>
                  </a:cxn>
                  <a:cxn ang="0">
                    <a:pos x="812" y="1418"/>
                  </a:cxn>
                  <a:cxn ang="0">
                    <a:pos x="967" y="1380"/>
                  </a:cxn>
                  <a:cxn ang="0">
                    <a:pos x="1039" y="1295"/>
                  </a:cxn>
                  <a:cxn ang="0">
                    <a:pos x="1030" y="1300"/>
                  </a:cxn>
                  <a:cxn ang="0">
                    <a:pos x="1066" y="1281"/>
                  </a:cxn>
                  <a:cxn ang="0">
                    <a:pos x="1212" y="1205"/>
                  </a:cxn>
                  <a:cxn ang="0">
                    <a:pos x="1289" y="1117"/>
                  </a:cxn>
                  <a:cxn ang="0">
                    <a:pos x="1354" y="1027"/>
                  </a:cxn>
                  <a:cxn ang="0">
                    <a:pos x="1339" y="956"/>
                  </a:cxn>
                  <a:cxn ang="0">
                    <a:pos x="13" y="845"/>
                  </a:cxn>
                  <a:cxn ang="0">
                    <a:pos x="1" y="699"/>
                  </a:cxn>
                  <a:cxn ang="0">
                    <a:pos x="91" y="655"/>
                  </a:cxn>
                  <a:cxn ang="0">
                    <a:pos x="25" y="529"/>
                  </a:cxn>
                  <a:cxn ang="0">
                    <a:pos x="108" y="555"/>
                  </a:cxn>
                  <a:cxn ang="0">
                    <a:pos x="98" y="465"/>
                  </a:cxn>
                  <a:cxn ang="0">
                    <a:pos x="144" y="423"/>
                  </a:cxn>
                  <a:cxn ang="0">
                    <a:pos x="148" y="431"/>
                  </a:cxn>
                  <a:cxn ang="0">
                    <a:pos x="222" y="326"/>
                  </a:cxn>
                  <a:cxn ang="0">
                    <a:pos x="242" y="303"/>
                  </a:cxn>
                  <a:cxn ang="0">
                    <a:pos x="253" y="197"/>
                  </a:cxn>
                  <a:cxn ang="0">
                    <a:pos x="348" y="100"/>
                  </a:cxn>
                  <a:cxn ang="0">
                    <a:pos x="351" y="115"/>
                  </a:cxn>
                  <a:cxn ang="0">
                    <a:pos x="463" y="136"/>
                  </a:cxn>
                  <a:cxn ang="0">
                    <a:pos x="552" y="17"/>
                  </a:cxn>
                  <a:cxn ang="0">
                    <a:pos x="679" y="85"/>
                  </a:cxn>
                  <a:cxn ang="0">
                    <a:pos x="631" y="15"/>
                  </a:cxn>
                  <a:cxn ang="0">
                    <a:pos x="700" y="50"/>
                  </a:cxn>
                  <a:cxn ang="0">
                    <a:pos x="761" y="5"/>
                  </a:cxn>
                  <a:cxn ang="0">
                    <a:pos x="855" y="58"/>
                  </a:cxn>
                  <a:cxn ang="0">
                    <a:pos x="936" y="36"/>
                  </a:cxn>
                  <a:cxn ang="0">
                    <a:pos x="937" y="130"/>
                  </a:cxn>
                  <a:cxn ang="0">
                    <a:pos x="1070" y="177"/>
                  </a:cxn>
                  <a:cxn ang="0">
                    <a:pos x="1169" y="165"/>
                  </a:cxn>
                  <a:cxn ang="0">
                    <a:pos x="1144" y="209"/>
                  </a:cxn>
                  <a:cxn ang="0">
                    <a:pos x="1183" y="288"/>
                  </a:cxn>
                  <a:cxn ang="0">
                    <a:pos x="1215" y="262"/>
                  </a:cxn>
                  <a:cxn ang="0">
                    <a:pos x="1250" y="325"/>
                  </a:cxn>
                  <a:cxn ang="0">
                    <a:pos x="1315" y="445"/>
                  </a:cxn>
                  <a:cxn ang="0">
                    <a:pos x="1363" y="421"/>
                  </a:cxn>
                  <a:cxn ang="0">
                    <a:pos x="1297" y="487"/>
                  </a:cxn>
                  <a:cxn ang="0">
                    <a:pos x="1331" y="569"/>
                  </a:cxn>
                  <a:cxn ang="0">
                    <a:pos x="1340" y="688"/>
                  </a:cxn>
                  <a:cxn ang="0">
                    <a:pos x="1426" y="733"/>
                  </a:cxn>
                  <a:cxn ang="0">
                    <a:pos x="1334" y="780"/>
                  </a:cxn>
                  <a:cxn ang="0">
                    <a:pos x="1395" y="820"/>
                  </a:cxn>
                </a:cxnLst>
                <a:rect l="0" t="0" r="r" b="b"/>
                <a:pathLst>
                  <a:path w="1427" h="1426">
                    <a:moveTo>
                      <a:pt x="1129" y="411"/>
                    </a:moveTo>
                    <a:cubicBezTo>
                      <a:pt x="1128" y="410"/>
                      <a:pt x="1127" y="410"/>
                      <a:pt x="1126" y="411"/>
                    </a:cubicBezTo>
                    <a:cubicBezTo>
                      <a:pt x="1126" y="411"/>
                      <a:pt x="725" y="714"/>
                      <a:pt x="722" y="716"/>
                    </a:cubicBezTo>
                    <a:cubicBezTo>
                      <a:pt x="719" y="714"/>
                      <a:pt x="320" y="457"/>
                      <a:pt x="320" y="457"/>
                    </a:cubicBezTo>
                    <a:cubicBezTo>
                      <a:pt x="319" y="457"/>
                      <a:pt x="318" y="456"/>
                      <a:pt x="318" y="457"/>
                    </a:cubicBezTo>
                    <a:cubicBezTo>
                      <a:pt x="317" y="457"/>
                      <a:pt x="316" y="458"/>
                      <a:pt x="316" y="459"/>
                    </a:cubicBezTo>
                    <a:cubicBezTo>
                      <a:pt x="316" y="1010"/>
                      <a:pt x="316" y="1010"/>
                      <a:pt x="316" y="1010"/>
                    </a:cubicBezTo>
                    <a:cubicBezTo>
                      <a:pt x="316" y="1010"/>
                      <a:pt x="317" y="1011"/>
                      <a:pt x="317" y="1012"/>
                    </a:cubicBezTo>
                    <a:cubicBezTo>
                      <a:pt x="722" y="1273"/>
                      <a:pt x="722" y="1273"/>
                      <a:pt x="722" y="1273"/>
                    </a:cubicBezTo>
                    <a:cubicBezTo>
                      <a:pt x="723" y="1273"/>
                      <a:pt x="724" y="1273"/>
                      <a:pt x="725" y="1273"/>
                    </a:cubicBezTo>
                    <a:cubicBezTo>
                      <a:pt x="1129" y="967"/>
                      <a:pt x="1129" y="967"/>
                      <a:pt x="1129" y="967"/>
                    </a:cubicBezTo>
                    <a:cubicBezTo>
                      <a:pt x="1130" y="967"/>
                      <a:pt x="1130" y="966"/>
                      <a:pt x="1130" y="966"/>
                    </a:cubicBezTo>
                    <a:cubicBezTo>
                      <a:pt x="1130" y="413"/>
                      <a:pt x="1130" y="413"/>
                      <a:pt x="1130" y="413"/>
                    </a:cubicBezTo>
                    <a:cubicBezTo>
                      <a:pt x="1130" y="412"/>
                      <a:pt x="1129" y="411"/>
                      <a:pt x="1129" y="411"/>
                    </a:cubicBezTo>
                    <a:moveTo>
                      <a:pt x="1091" y="948"/>
                    </a:moveTo>
                    <a:cubicBezTo>
                      <a:pt x="1089" y="949"/>
                      <a:pt x="724" y="1225"/>
                      <a:pt x="722" y="1227"/>
                    </a:cubicBezTo>
                    <a:cubicBezTo>
                      <a:pt x="719" y="1225"/>
                      <a:pt x="357" y="991"/>
                      <a:pt x="355" y="990"/>
                    </a:cubicBezTo>
                    <a:cubicBezTo>
                      <a:pt x="355" y="525"/>
                      <a:pt x="355" y="525"/>
                      <a:pt x="355" y="525"/>
                    </a:cubicBezTo>
                    <a:cubicBezTo>
                      <a:pt x="362" y="530"/>
                      <a:pt x="722" y="762"/>
                      <a:pt x="722" y="762"/>
                    </a:cubicBezTo>
                    <a:cubicBezTo>
                      <a:pt x="723" y="763"/>
                      <a:pt x="724" y="763"/>
                      <a:pt x="725" y="762"/>
                    </a:cubicBezTo>
                    <a:cubicBezTo>
                      <a:pt x="725" y="762"/>
                      <a:pt x="1084" y="491"/>
                      <a:pt x="1091" y="486"/>
                    </a:cubicBezTo>
                    <a:lnTo>
                      <a:pt x="1091" y="948"/>
                    </a:lnTo>
                    <a:close/>
                    <a:moveTo>
                      <a:pt x="1150" y="364"/>
                    </a:moveTo>
                    <a:cubicBezTo>
                      <a:pt x="1044" y="360"/>
                      <a:pt x="946" y="373"/>
                      <a:pt x="814" y="556"/>
                    </a:cubicBezTo>
                    <a:cubicBezTo>
                      <a:pt x="811" y="553"/>
                      <a:pt x="409" y="293"/>
                      <a:pt x="409" y="293"/>
                    </a:cubicBezTo>
                    <a:cubicBezTo>
                      <a:pt x="409" y="293"/>
                      <a:pt x="408" y="292"/>
                      <a:pt x="407" y="293"/>
                    </a:cubicBezTo>
                    <a:cubicBezTo>
                      <a:pt x="406" y="293"/>
                      <a:pt x="406" y="294"/>
                      <a:pt x="406" y="295"/>
                    </a:cubicBezTo>
                    <a:cubicBezTo>
                      <a:pt x="406" y="346"/>
                      <a:pt x="406" y="346"/>
                      <a:pt x="406" y="346"/>
                    </a:cubicBezTo>
                    <a:cubicBezTo>
                      <a:pt x="399" y="342"/>
                      <a:pt x="363" y="317"/>
                      <a:pt x="363" y="317"/>
                    </a:cubicBezTo>
                    <a:cubicBezTo>
                      <a:pt x="362" y="317"/>
                      <a:pt x="361" y="317"/>
                      <a:pt x="360" y="317"/>
                    </a:cubicBezTo>
                    <a:cubicBezTo>
                      <a:pt x="359" y="318"/>
                      <a:pt x="359" y="318"/>
                      <a:pt x="359" y="319"/>
                    </a:cubicBezTo>
                    <a:cubicBezTo>
                      <a:pt x="359" y="377"/>
                      <a:pt x="359" y="377"/>
                      <a:pt x="359" y="377"/>
                    </a:cubicBezTo>
                    <a:cubicBezTo>
                      <a:pt x="353" y="373"/>
                      <a:pt x="320" y="351"/>
                      <a:pt x="320" y="351"/>
                    </a:cubicBezTo>
                    <a:cubicBezTo>
                      <a:pt x="319" y="350"/>
                      <a:pt x="318" y="350"/>
                      <a:pt x="318" y="351"/>
                    </a:cubicBezTo>
                    <a:cubicBezTo>
                      <a:pt x="317" y="351"/>
                      <a:pt x="316" y="352"/>
                      <a:pt x="316" y="353"/>
                    </a:cubicBezTo>
                    <a:cubicBezTo>
                      <a:pt x="316" y="438"/>
                      <a:pt x="316" y="438"/>
                      <a:pt x="316" y="438"/>
                    </a:cubicBezTo>
                    <a:cubicBezTo>
                      <a:pt x="316" y="439"/>
                      <a:pt x="317" y="439"/>
                      <a:pt x="317" y="440"/>
                    </a:cubicBezTo>
                    <a:cubicBezTo>
                      <a:pt x="351" y="463"/>
                      <a:pt x="351" y="463"/>
                      <a:pt x="351" y="463"/>
                    </a:cubicBezTo>
                    <a:cubicBezTo>
                      <a:pt x="352" y="463"/>
                      <a:pt x="353" y="463"/>
                      <a:pt x="354" y="463"/>
                    </a:cubicBezTo>
                    <a:cubicBezTo>
                      <a:pt x="354" y="462"/>
                      <a:pt x="355" y="462"/>
                      <a:pt x="355" y="461"/>
                    </a:cubicBezTo>
                    <a:cubicBezTo>
                      <a:pt x="355" y="421"/>
                      <a:pt x="355" y="421"/>
                      <a:pt x="355" y="421"/>
                    </a:cubicBezTo>
                    <a:cubicBezTo>
                      <a:pt x="361" y="425"/>
                      <a:pt x="394" y="447"/>
                      <a:pt x="394" y="447"/>
                    </a:cubicBezTo>
                    <a:cubicBezTo>
                      <a:pt x="394" y="448"/>
                      <a:pt x="395" y="448"/>
                      <a:pt x="396" y="447"/>
                    </a:cubicBezTo>
                    <a:cubicBezTo>
                      <a:pt x="397" y="447"/>
                      <a:pt x="398" y="446"/>
                      <a:pt x="398" y="445"/>
                    </a:cubicBezTo>
                    <a:cubicBezTo>
                      <a:pt x="398" y="387"/>
                      <a:pt x="398" y="387"/>
                      <a:pt x="398" y="387"/>
                    </a:cubicBezTo>
                    <a:cubicBezTo>
                      <a:pt x="404" y="392"/>
                      <a:pt x="440" y="416"/>
                      <a:pt x="440" y="416"/>
                    </a:cubicBezTo>
                    <a:cubicBezTo>
                      <a:pt x="441" y="417"/>
                      <a:pt x="442" y="417"/>
                      <a:pt x="443" y="417"/>
                    </a:cubicBezTo>
                    <a:cubicBezTo>
                      <a:pt x="444" y="416"/>
                      <a:pt x="444" y="415"/>
                      <a:pt x="444" y="414"/>
                    </a:cubicBezTo>
                    <a:cubicBezTo>
                      <a:pt x="444" y="362"/>
                      <a:pt x="444" y="362"/>
                      <a:pt x="444" y="362"/>
                    </a:cubicBezTo>
                    <a:cubicBezTo>
                      <a:pt x="452" y="366"/>
                      <a:pt x="823" y="607"/>
                      <a:pt x="823" y="607"/>
                    </a:cubicBezTo>
                    <a:cubicBezTo>
                      <a:pt x="824" y="608"/>
                      <a:pt x="825" y="608"/>
                      <a:pt x="826" y="607"/>
                    </a:cubicBezTo>
                    <a:cubicBezTo>
                      <a:pt x="880" y="528"/>
                      <a:pt x="943" y="462"/>
                      <a:pt x="993" y="430"/>
                    </a:cubicBezTo>
                    <a:cubicBezTo>
                      <a:pt x="1030" y="402"/>
                      <a:pt x="1092" y="384"/>
                      <a:pt x="1143" y="384"/>
                    </a:cubicBezTo>
                    <a:cubicBezTo>
                      <a:pt x="1161" y="384"/>
                      <a:pt x="1163" y="376"/>
                      <a:pt x="1163" y="374"/>
                    </a:cubicBezTo>
                    <a:cubicBezTo>
                      <a:pt x="1163" y="369"/>
                      <a:pt x="1157" y="364"/>
                      <a:pt x="1150" y="364"/>
                    </a:cubicBezTo>
                    <a:moveTo>
                      <a:pt x="73" y="918"/>
                    </a:moveTo>
                    <a:cubicBezTo>
                      <a:pt x="83" y="914"/>
                      <a:pt x="95" y="919"/>
                      <a:pt x="98" y="930"/>
                    </a:cubicBezTo>
                    <a:cubicBezTo>
                      <a:pt x="102" y="940"/>
                      <a:pt x="97" y="952"/>
                      <a:pt x="86" y="956"/>
                    </a:cubicBezTo>
                    <a:cubicBezTo>
                      <a:pt x="76" y="959"/>
                      <a:pt x="64" y="954"/>
                      <a:pt x="61" y="943"/>
                    </a:cubicBezTo>
                    <a:cubicBezTo>
                      <a:pt x="57" y="933"/>
                      <a:pt x="62" y="921"/>
                      <a:pt x="73" y="918"/>
                    </a:cubicBezTo>
                    <a:moveTo>
                      <a:pt x="149" y="984"/>
                    </a:moveTo>
                    <a:cubicBezTo>
                      <a:pt x="171" y="1025"/>
                      <a:pt x="171" y="1025"/>
                      <a:pt x="171" y="1025"/>
                    </a:cubicBezTo>
                    <a:cubicBezTo>
                      <a:pt x="163" y="1029"/>
                      <a:pt x="163" y="1029"/>
                      <a:pt x="163" y="1029"/>
                    </a:cubicBezTo>
                    <a:cubicBezTo>
                      <a:pt x="146" y="997"/>
                      <a:pt x="146" y="997"/>
                      <a:pt x="146" y="997"/>
                    </a:cubicBezTo>
                    <a:cubicBezTo>
                      <a:pt x="120" y="1011"/>
                      <a:pt x="120" y="1011"/>
                      <a:pt x="120" y="1011"/>
                    </a:cubicBezTo>
                    <a:cubicBezTo>
                      <a:pt x="136" y="1042"/>
                      <a:pt x="136" y="1042"/>
                      <a:pt x="136" y="1042"/>
                    </a:cubicBezTo>
                    <a:cubicBezTo>
                      <a:pt x="128" y="1046"/>
                      <a:pt x="128" y="1046"/>
                      <a:pt x="128" y="1046"/>
                    </a:cubicBezTo>
                    <a:cubicBezTo>
                      <a:pt x="112" y="1015"/>
                      <a:pt x="112" y="1015"/>
                      <a:pt x="112" y="1015"/>
                    </a:cubicBezTo>
                    <a:cubicBezTo>
                      <a:pt x="77" y="1033"/>
                      <a:pt x="77" y="1033"/>
                      <a:pt x="77" y="1033"/>
                    </a:cubicBezTo>
                    <a:cubicBezTo>
                      <a:pt x="72" y="1023"/>
                      <a:pt x="72" y="1023"/>
                      <a:pt x="72" y="1023"/>
                    </a:cubicBezTo>
                    <a:lnTo>
                      <a:pt x="149" y="984"/>
                    </a:lnTo>
                    <a:close/>
                    <a:moveTo>
                      <a:pt x="190" y="1055"/>
                    </a:moveTo>
                    <a:cubicBezTo>
                      <a:pt x="196" y="1063"/>
                      <a:pt x="196" y="1063"/>
                      <a:pt x="196" y="1063"/>
                    </a:cubicBezTo>
                    <a:cubicBezTo>
                      <a:pt x="144" y="1139"/>
                      <a:pt x="144" y="1139"/>
                      <a:pt x="144" y="1139"/>
                    </a:cubicBezTo>
                    <a:cubicBezTo>
                      <a:pt x="135" y="1132"/>
                      <a:pt x="135" y="1132"/>
                      <a:pt x="135" y="1132"/>
                    </a:cubicBezTo>
                    <a:cubicBezTo>
                      <a:pt x="154" y="1105"/>
                      <a:pt x="154" y="1105"/>
                      <a:pt x="154" y="1105"/>
                    </a:cubicBezTo>
                    <a:cubicBezTo>
                      <a:pt x="134" y="1075"/>
                      <a:pt x="134" y="1075"/>
                      <a:pt x="134" y="1075"/>
                    </a:cubicBezTo>
                    <a:cubicBezTo>
                      <a:pt x="102" y="1082"/>
                      <a:pt x="102" y="1082"/>
                      <a:pt x="102" y="1082"/>
                    </a:cubicBezTo>
                    <a:cubicBezTo>
                      <a:pt x="99" y="1072"/>
                      <a:pt x="99" y="1072"/>
                      <a:pt x="99" y="1072"/>
                    </a:cubicBezTo>
                    <a:lnTo>
                      <a:pt x="190" y="1055"/>
                    </a:lnTo>
                    <a:close/>
                    <a:moveTo>
                      <a:pt x="185" y="1064"/>
                    </a:moveTo>
                    <a:cubicBezTo>
                      <a:pt x="184" y="1064"/>
                      <a:pt x="184" y="1064"/>
                      <a:pt x="184" y="1064"/>
                    </a:cubicBezTo>
                    <a:cubicBezTo>
                      <a:pt x="144" y="1074"/>
                      <a:pt x="144" y="1074"/>
                      <a:pt x="144" y="1074"/>
                    </a:cubicBezTo>
                    <a:cubicBezTo>
                      <a:pt x="160" y="1097"/>
                      <a:pt x="160" y="1097"/>
                      <a:pt x="160" y="1097"/>
                    </a:cubicBezTo>
                    <a:lnTo>
                      <a:pt x="185" y="1064"/>
                    </a:lnTo>
                    <a:close/>
                    <a:moveTo>
                      <a:pt x="252" y="1156"/>
                    </a:moveTo>
                    <a:cubicBezTo>
                      <a:pt x="252" y="1148"/>
                      <a:pt x="248" y="1141"/>
                      <a:pt x="243" y="1135"/>
                    </a:cubicBezTo>
                    <a:cubicBezTo>
                      <a:pt x="229" y="1120"/>
                      <a:pt x="208" y="1119"/>
                      <a:pt x="193" y="1133"/>
                    </a:cubicBezTo>
                    <a:cubicBezTo>
                      <a:pt x="177" y="1146"/>
                      <a:pt x="175" y="1167"/>
                      <a:pt x="188" y="1182"/>
                    </a:cubicBezTo>
                    <a:cubicBezTo>
                      <a:pt x="193" y="1188"/>
                      <a:pt x="200" y="1192"/>
                      <a:pt x="208" y="1195"/>
                    </a:cubicBezTo>
                    <a:cubicBezTo>
                      <a:pt x="205" y="1203"/>
                      <a:pt x="205" y="1203"/>
                      <a:pt x="205" y="1203"/>
                    </a:cubicBezTo>
                    <a:cubicBezTo>
                      <a:pt x="196" y="1200"/>
                      <a:pt x="187" y="1195"/>
                      <a:pt x="181" y="1188"/>
                    </a:cubicBezTo>
                    <a:cubicBezTo>
                      <a:pt x="164" y="1169"/>
                      <a:pt x="164" y="1142"/>
                      <a:pt x="185" y="1124"/>
                    </a:cubicBezTo>
                    <a:cubicBezTo>
                      <a:pt x="205" y="1106"/>
                      <a:pt x="232" y="1109"/>
                      <a:pt x="249" y="1129"/>
                    </a:cubicBezTo>
                    <a:cubicBezTo>
                      <a:pt x="256" y="1137"/>
                      <a:pt x="260" y="1144"/>
                      <a:pt x="262" y="1154"/>
                    </a:cubicBezTo>
                    <a:lnTo>
                      <a:pt x="252" y="1156"/>
                    </a:lnTo>
                    <a:close/>
                    <a:moveTo>
                      <a:pt x="326" y="1205"/>
                    </a:moveTo>
                    <a:cubicBezTo>
                      <a:pt x="290" y="1245"/>
                      <a:pt x="290" y="1245"/>
                      <a:pt x="290" y="1245"/>
                    </a:cubicBezTo>
                    <a:cubicBezTo>
                      <a:pt x="272" y="1266"/>
                      <a:pt x="254" y="1259"/>
                      <a:pt x="241" y="1248"/>
                    </a:cubicBezTo>
                    <a:cubicBezTo>
                      <a:pt x="227" y="1235"/>
                      <a:pt x="221" y="1219"/>
                      <a:pt x="239" y="1199"/>
                    </a:cubicBezTo>
                    <a:cubicBezTo>
                      <a:pt x="243" y="1194"/>
                      <a:pt x="249" y="1188"/>
                      <a:pt x="255" y="1182"/>
                    </a:cubicBezTo>
                    <a:cubicBezTo>
                      <a:pt x="275" y="1159"/>
                      <a:pt x="275" y="1159"/>
                      <a:pt x="275" y="1159"/>
                    </a:cubicBezTo>
                    <a:cubicBezTo>
                      <a:pt x="283" y="1166"/>
                      <a:pt x="283" y="1166"/>
                      <a:pt x="283" y="1166"/>
                    </a:cubicBezTo>
                    <a:cubicBezTo>
                      <a:pt x="261" y="1190"/>
                      <a:pt x="261" y="1190"/>
                      <a:pt x="261" y="1190"/>
                    </a:cubicBezTo>
                    <a:cubicBezTo>
                      <a:pt x="256" y="1196"/>
                      <a:pt x="250" y="1202"/>
                      <a:pt x="245" y="1208"/>
                    </a:cubicBezTo>
                    <a:cubicBezTo>
                      <a:pt x="235" y="1220"/>
                      <a:pt x="236" y="1231"/>
                      <a:pt x="248" y="1241"/>
                    </a:cubicBezTo>
                    <a:cubicBezTo>
                      <a:pt x="257" y="1250"/>
                      <a:pt x="270" y="1252"/>
                      <a:pt x="283" y="1237"/>
                    </a:cubicBezTo>
                    <a:cubicBezTo>
                      <a:pt x="318" y="1197"/>
                      <a:pt x="318" y="1197"/>
                      <a:pt x="318" y="1197"/>
                    </a:cubicBezTo>
                    <a:lnTo>
                      <a:pt x="326" y="1205"/>
                    </a:lnTo>
                    <a:close/>
                    <a:moveTo>
                      <a:pt x="292" y="1287"/>
                    </a:moveTo>
                    <a:cubicBezTo>
                      <a:pt x="342" y="1215"/>
                      <a:pt x="342" y="1215"/>
                      <a:pt x="342" y="1215"/>
                    </a:cubicBezTo>
                    <a:cubicBezTo>
                      <a:pt x="351" y="1222"/>
                      <a:pt x="351" y="1222"/>
                      <a:pt x="351" y="1222"/>
                    </a:cubicBezTo>
                    <a:cubicBezTo>
                      <a:pt x="306" y="1285"/>
                      <a:pt x="306" y="1285"/>
                      <a:pt x="306" y="1285"/>
                    </a:cubicBezTo>
                    <a:cubicBezTo>
                      <a:pt x="336" y="1306"/>
                      <a:pt x="336" y="1306"/>
                      <a:pt x="336" y="1306"/>
                    </a:cubicBezTo>
                    <a:cubicBezTo>
                      <a:pt x="331" y="1314"/>
                      <a:pt x="331" y="1314"/>
                      <a:pt x="331" y="1314"/>
                    </a:cubicBezTo>
                    <a:lnTo>
                      <a:pt x="292" y="1287"/>
                    </a:lnTo>
                    <a:close/>
                    <a:moveTo>
                      <a:pt x="374" y="1238"/>
                    </a:moveTo>
                    <a:cubicBezTo>
                      <a:pt x="431" y="1271"/>
                      <a:pt x="431" y="1271"/>
                      <a:pt x="431" y="1271"/>
                    </a:cubicBezTo>
                    <a:cubicBezTo>
                      <a:pt x="427" y="1279"/>
                      <a:pt x="427" y="1279"/>
                      <a:pt x="427" y="1279"/>
                    </a:cubicBezTo>
                    <a:cubicBezTo>
                      <a:pt x="403" y="1265"/>
                      <a:pt x="403" y="1265"/>
                      <a:pt x="403" y="1265"/>
                    </a:cubicBezTo>
                    <a:cubicBezTo>
                      <a:pt x="363" y="1332"/>
                      <a:pt x="363" y="1332"/>
                      <a:pt x="363" y="1332"/>
                    </a:cubicBezTo>
                    <a:cubicBezTo>
                      <a:pt x="354" y="1327"/>
                      <a:pt x="354" y="1327"/>
                      <a:pt x="354" y="1327"/>
                    </a:cubicBezTo>
                    <a:cubicBezTo>
                      <a:pt x="393" y="1260"/>
                      <a:pt x="393" y="1260"/>
                      <a:pt x="393" y="1260"/>
                    </a:cubicBezTo>
                    <a:cubicBezTo>
                      <a:pt x="370" y="1246"/>
                      <a:pt x="370" y="1246"/>
                      <a:pt x="370" y="1246"/>
                    </a:cubicBezTo>
                    <a:lnTo>
                      <a:pt x="374" y="1238"/>
                    </a:lnTo>
                    <a:close/>
                    <a:moveTo>
                      <a:pt x="457" y="1282"/>
                    </a:moveTo>
                    <a:cubicBezTo>
                      <a:pt x="466" y="1287"/>
                      <a:pt x="466" y="1287"/>
                      <a:pt x="466" y="1287"/>
                    </a:cubicBezTo>
                    <a:cubicBezTo>
                      <a:pt x="463" y="1378"/>
                      <a:pt x="463" y="1378"/>
                      <a:pt x="463" y="1378"/>
                    </a:cubicBezTo>
                    <a:cubicBezTo>
                      <a:pt x="452" y="1377"/>
                      <a:pt x="452" y="1377"/>
                      <a:pt x="452" y="1377"/>
                    </a:cubicBezTo>
                    <a:cubicBezTo>
                      <a:pt x="453" y="1344"/>
                      <a:pt x="453" y="1344"/>
                      <a:pt x="453" y="1344"/>
                    </a:cubicBezTo>
                    <a:cubicBezTo>
                      <a:pt x="421" y="1330"/>
                      <a:pt x="421" y="1330"/>
                      <a:pt x="421" y="1330"/>
                    </a:cubicBezTo>
                    <a:cubicBezTo>
                      <a:pt x="397" y="1353"/>
                      <a:pt x="397" y="1353"/>
                      <a:pt x="397" y="1353"/>
                    </a:cubicBezTo>
                    <a:cubicBezTo>
                      <a:pt x="389" y="1346"/>
                      <a:pt x="389" y="1346"/>
                      <a:pt x="389" y="1346"/>
                    </a:cubicBezTo>
                    <a:lnTo>
                      <a:pt x="457" y="1282"/>
                    </a:lnTo>
                    <a:close/>
                    <a:moveTo>
                      <a:pt x="457" y="1293"/>
                    </a:moveTo>
                    <a:cubicBezTo>
                      <a:pt x="457" y="1293"/>
                      <a:pt x="457" y="1293"/>
                      <a:pt x="457" y="1293"/>
                    </a:cubicBezTo>
                    <a:cubicBezTo>
                      <a:pt x="428" y="1323"/>
                      <a:pt x="428" y="1323"/>
                      <a:pt x="428" y="1323"/>
                    </a:cubicBezTo>
                    <a:cubicBezTo>
                      <a:pt x="454" y="1335"/>
                      <a:pt x="454" y="1335"/>
                      <a:pt x="454" y="1335"/>
                    </a:cubicBezTo>
                    <a:lnTo>
                      <a:pt x="457" y="1293"/>
                    </a:lnTo>
                    <a:close/>
                    <a:moveTo>
                      <a:pt x="484" y="1373"/>
                    </a:moveTo>
                    <a:cubicBezTo>
                      <a:pt x="487" y="1378"/>
                      <a:pt x="493" y="1383"/>
                      <a:pt x="500" y="1385"/>
                    </a:cubicBezTo>
                    <a:cubicBezTo>
                      <a:pt x="509" y="1388"/>
                      <a:pt x="518" y="1384"/>
                      <a:pt x="521" y="1375"/>
                    </a:cubicBezTo>
                    <a:cubicBezTo>
                      <a:pt x="527" y="1354"/>
                      <a:pt x="488" y="1351"/>
                      <a:pt x="497" y="1322"/>
                    </a:cubicBezTo>
                    <a:cubicBezTo>
                      <a:pt x="501" y="1309"/>
                      <a:pt x="514" y="1303"/>
                      <a:pt x="529" y="1308"/>
                    </a:cubicBezTo>
                    <a:cubicBezTo>
                      <a:pt x="537" y="1310"/>
                      <a:pt x="544" y="1315"/>
                      <a:pt x="549" y="1321"/>
                    </a:cubicBezTo>
                    <a:cubicBezTo>
                      <a:pt x="543" y="1328"/>
                      <a:pt x="543" y="1328"/>
                      <a:pt x="543" y="1328"/>
                    </a:cubicBezTo>
                    <a:cubicBezTo>
                      <a:pt x="539" y="1323"/>
                      <a:pt x="535" y="1318"/>
                      <a:pt x="527" y="1316"/>
                    </a:cubicBezTo>
                    <a:cubicBezTo>
                      <a:pt x="520" y="1314"/>
                      <a:pt x="510" y="1316"/>
                      <a:pt x="507" y="1326"/>
                    </a:cubicBezTo>
                    <a:cubicBezTo>
                      <a:pt x="502" y="1344"/>
                      <a:pt x="540" y="1351"/>
                      <a:pt x="532" y="1377"/>
                    </a:cubicBezTo>
                    <a:cubicBezTo>
                      <a:pt x="528" y="1390"/>
                      <a:pt x="516" y="1398"/>
                      <a:pt x="498" y="1393"/>
                    </a:cubicBezTo>
                    <a:cubicBezTo>
                      <a:pt x="489" y="1390"/>
                      <a:pt x="483" y="1386"/>
                      <a:pt x="477" y="1379"/>
                    </a:cubicBezTo>
                    <a:lnTo>
                      <a:pt x="484" y="1373"/>
                    </a:lnTo>
                    <a:close/>
                    <a:moveTo>
                      <a:pt x="597" y="1327"/>
                    </a:moveTo>
                    <a:cubicBezTo>
                      <a:pt x="623" y="1331"/>
                      <a:pt x="623" y="1331"/>
                      <a:pt x="623" y="1331"/>
                    </a:cubicBezTo>
                    <a:cubicBezTo>
                      <a:pt x="639" y="1333"/>
                      <a:pt x="649" y="1343"/>
                      <a:pt x="647" y="1360"/>
                    </a:cubicBezTo>
                    <a:cubicBezTo>
                      <a:pt x="644" y="1379"/>
                      <a:pt x="626" y="1383"/>
                      <a:pt x="612" y="1381"/>
                    </a:cubicBezTo>
                    <a:cubicBezTo>
                      <a:pt x="600" y="1379"/>
                      <a:pt x="600" y="1379"/>
                      <a:pt x="600" y="1379"/>
                    </a:cubicBezTo>
                    <a:cubicBezTo>
                      <a:pt x="594" y="1414"/>
                      <a:pt x="594" y="1414"/>
                      <a:pt x="594" y="1414"/>
                    </a:cubicBezTo>
                    <a:cubicBezTo>
                      <a:pt x="584" y="1413"/>
                      <a:pt x="584" y="1413"/>
                      <a:pt x="584" y="1413"/>
                    </a:cubicBezTo>
                    <a:lnTo>
                      <a:pt x="597" y="1327"/>
                    </a:lnTo>
                    <a:close/>
                    <a:moveTo>
                      <a:pt x="601" y="1371"/>
                    </a:moveTo>
                    <a:cubicBezTo>
                      <a:pt x="615" y="1373"/>
                      <a:pt x="615" y="1373"/>
                      <a:pt x="615" y="1373"/>
                    </a:cubicBezTo>
                    <a:cubicBezTo>
                      <a:pt x="624" y="1374"/>
                      <a:pt x="634" y="1370"/>
                      <a:pt x="636" y="1358"/>
                    </a:cubicBezTo>
                    <a:cubicBezTo>
                      <a:pt x="637" y="1349"/>
                      <a:pt x="633" y="1340"/>
                      <a:pt x="619" y="1338"/>
                    </a:cubicBezTo>
                    <a:cubicBezTo>
                      <a:pt x="606" y="1336"/>
                      <a:pt x="606" y="1336"/>
                      <a:pt x="606" y="1336"/>
                    </a:cubicBezTo>
                    <a:lnTo>
                      <a:pt x="601" y="1371"/>
                    </a:lnTo>
                    <a:close/>
                    <a:moveTo>
                      <a:pt x="683" y="1336"/>
                    </a:moveTo>
                    <a:cubicBezTo>
                      <a:pt x="693" y="1337"/>
                      <a:pt x="693" y="1337"/>
                      <a:pt x="693" y="1337"/>
                    </a:cubicBezTo>
                    <a:cubicBezTo>
                      <a:pt x="724" y="1423"/>
                      <a:pt x="724" y="1423"/>
                      <a:pt x="724" y="1423"/>
                    </a:cubicBezTo>
                    <a:cubicBezTo>
                      <a:pt x="713" y="1426"/>
                      <a:pt x="713" y="1426"/>
                      <a:pt x="713" y="1426"/>
                    </a:cubicBezTo>
                    <a:cubicBezTo>
                      <a:pt x="702" y="1395"/>
                      <a:pt x="702" y="1395"/>
                      <a:pt x="702" y="1395"/>
                    </a:cubicBezTo>
                    <a:cubicBezTo>
                      <a:pt x="667" y="1394"/>
                      <a:pt x="667" y="1394"/>
                      <a:pt x="667" y="1394"/>
                    </a:cubicBezTo>
                    <a:cubicBezTo>
                      <a:pt x="653" y="1424"/>
                      <a:pt x="653" y="1424"/>
                      <a:pt x="653" y="1424"/>
                    </a:cubicBezTo>
                    <a:cubicBezTo>
                      <a:pt x="643" y="1420"/>
                      <a:pt x="643" y="1420"/>
                      <a:pt x="643" y="1420"/>
                    </a:cubicBezTo>
                    <a:lnTo>
                      <a:pt x="683" y="1336"/>
                    </a:lnTo>
                    <a:close/>
                    <a:moveTo>
                      <a:pt x="687" y="1346"/>
                    </a:moveTo>
                    <a:cubicBezTo>
                      <a:pt x="687" y="1346"/>
                      <a:pt x="687" y="1346"/>
                      <a:pt x="687" y="1346"/>
                    </a:cubicBezTo>
                    <a:cubicBezTo>
                      <a:pt x="671" y="1385"/>
                      <a:pt x="671" y="1385"/>
                      <a:pt x="671" y="1385"/>
                    </a:cubicBezTo>
                    <a:cubicBezTo>
                      <a:pt x="699" y="1386"/>
                      <a:pt x="699" y="1386"/>
                      <a:pt x="699" y="1386"/>
                    </a:cubicBezTo>
                    <a:lnTo>
                      <a:pt x="687" y="1346"/>
                    </a:lnTo>
                    <a:close/>
                    <a:moveTo>
                      <a:pt x="737" y="1337"/>
                    </a:moveTo>
                    <a:cubicBezTo>
                      <a:pt x="782" y="1334"/>
                      <a:pt x="782" y="1334"/>
                      <a:pt x="782" y="1334"/>
                    </a:cubicBezTo>
                    <a:cubicBezTo>
                      <a:pt x="782" y="1343"/>
                      <a:pt x="782" y="1343"/>
                      <a:pt x="782" y="1343"/>
                    </a:cubicBezTo>
                    <a:cubicBezTo>
                      <a:pt x="748" y="1345"/>
                      <a:pt x="748" y="1345"/>
                      <a:pt x="748" y="1345"/>
                    </a:cubicBezTo>
                    <a:cubicBezTo>
                      <a:pt x="750" y="1375"/>
                      <a:pt x="750" y="1375"/>
                      <a:pt x="750" y="1375"/>
                    </a:cubicBezTo>
                    <a:cubicBezTo>
                      <a:pt x="783" y="1372"/>
                      <a:pt x="783" y="1372"/>
                      <a:pt x="783" y="1372"/>
                    </a:cubicBezTo>
                    <a:cubicBezTo>
                      <a:pt x="784" y="1381"/>
                      <a:pt x="784" y="1381"/>
                      <a:pt x="784" y="1381"/>
                    </a:cubicBezTo>
                    <a:cubicBezTo>
                      <a:pt x="751" y="1384"/>
                      <a:pt x="751" y="1384"/>
                      <a:pt x="751" y="1384"/>
                    </a:cubicBezTo>
                    <a:cubicBezTo>
                      <a:pt x="753" y="1414"/>
                      <a:pt x="753" y="1414"/>
                      <a:pt x="753" y="1414"/>
                    </a:cubicBezTo>
                    <a:cubicBezTo>
                      <a:pt x="787" y="1412"/>
                      <a:pt x="787" y="1412"/>
                      <a:pt x="787" y="1412"/>
                    </a:cubicBezTo>
                    <a:cubicBezTo>
                      <a:pt x="788" y="1421"/>
                      <a:pt x="788" y="1421"/>
                      <a:pt x="788" y="1421"/>
                    </a:cubicBezTo>
                    <a:cubicBezTo>
                      <a:pt x="742" y="1424"/>
                      <a:pt x="742" y="1424"/>
                      <a:pt x="742" y="1424"/>
                    </a:cubicBezTo>
                    <a:lnTo>
                      <a:pt x="737" y="1337"/>
                    </a:lnTo>
                    <a:close/>
                    <a:moveTo>
                      <a:pt x="797" y="1333"/>
                    </a:moveTo>
                    <a:cubicBezTo>
                      <a:pt x="822" y="1328"/>
                      <a:pt x="822" y="1328"/>
                      <a:pt x="822" y="1328"/>
                    </a:cubicBezTo>
                    <a:cubicBezTo>
                      <a:pt x="855" y="1321"/>
                      <a:pt x="872" y="1340"/>
                      <a:pt x="876" y="1361"/>
                    </a:cubicBezTo>
                    <a:cubicBezTo>
                      <a:pt x="882" y="1389"/>
                      <a:pt x="863" y="1408"/>
                      <a:pt x="836" y="1414"/>
                    </a:cubicBezTo>
                    <a:cubicBezTo>
                      <a:pt x="812" y="1418"/>
                      <a:pt x="812" y="1418"/>
                      <a:pt x="812" y="1418"/>
                    </a:cubicBezTo>
                    <a:lnTo>
                      <a:pt x="797" y="1333"/>
                    </a:lnTo>
                    <a:close/>
                    <a:moveTo>
                      <a:pt x="821" y="1408"/>
                    </a:moveTo>
                    <a:cubicBezTo>
                      <a:pt x="833" y="1406"/>
                      <a:pt x="833" y="1406"/>
                      <a:pt x="833" y="1406"/>
                    </a:cubicBezTo>
                    <a:cubicBezTo>
                      <a:pt x="857" y="1401"/>
                      <a:pt x="870" y="1387"/>
                      <a:pt x="866" y="1363"/>
                    </a:cubicBezTo>
                    <a:cubicBezTo>
                      <a:pt x="862" y="1342"/>
                      <a:pt x="845" y="1332"/>
                      <a:pt x="822" y="1336"/>
                    </a:cubicBezTo>
                    <a:cubicBezTo>
                      <a:pt x="809" y="1339"/>
                      <a:pt x="809" y="1339"/>
                      <a:pt x="809" y="1339"/>
                    </a:cubicBezTo>
                    <a:lnTo>
                      <a:pt x="821" y="1408"/>
                    </a:lnTo>
                    <a:close/>
                    <a:moveTo>
                      <a:pt x="907" y="1306"/>
                    </a:moveTo>
                    <a:cubicBezTo>
                      <a:pt x="917" y="1303"/>
                      <a:pt x="917" y="1303"/>
                      <a:pt x="917" y="1303"/>
                    </a:cubicBezTo>
                    <a:cubicBezTo>
                      <a:pt x="977" y="1373"/>
                      <a:pt x="977" y="1373"/>
                      <a:pt x="977" y="1373"/>
                    </a:cubicBezTo>
                    <a:cubicBezTo>
                      <a:pt x="967" y="1380"/>
                      <a:pt x="967" y="1380"/>
                      <a:pt x="967" y="1380"/>
                    </a:cubicBezTo>
                    <a:cubicBezTo>
                      <a:pt x="947" y="1354"/>
                      <a:pt x="947" y="1354"/>
                      <a:pt x="947" y="1354"/>
                    </a:cubicBezTo>
                    <a:cubicBezTo>
                      <a:pt x="912" y="1366"/>
                      <a:pt x="912" y="1366"/>
                      <a:pt x="912" y="1366"/>
                    </a:cubicBezTo>
                    <a:cubicBezTo>
                      <a:pt x="910" y="1399"/>
                      <a:pt x="910" y="1399"/>
                      <a:pt x="910" y="1399"/>
                    </a:cubicBezTo>
                    <a:cubicBezTo>
                      <a:pt x="900" y="1399"/>
                      <a:pt x="900" y="1399"/>
                      <a:pt x="900" y="1399"/>
                    </a:cubicBezTo>
                    <a:lnTo>
                      <a:pt x="907" y="1306"/>
                    </a:lnTo>
                    <a:close/>
                    <a:moveTo>
                      <a:pt x="915" y="1314"/>
                    </a:moveTo>
                    <a:cubicBezTo>
                      <a:pt x="915" y="1314"/>
                      <a:pt x="915" y="1314"/>
                      <a:pt x="915" y="1314"/>
                    </a:cubicBezTo>
                    <a:cubicBezTo>
                      <a:pt x="913" y="1356"/>
                      <a:pt x="913" y="1356"/>
                      <a:pt x="913" y="1356"/>
                    </a:cubicBezTo>
                    <a:cubicBezTo>
                      <a:pt x="940" y="1347"/>
                      <a:pt x="940" y="1347"/>
                      <a:pt x="940" y="1347"/>
                    </a:cubicBezTo>
                    <a:lnTo>
                      <a:pt x="915" y="1314"/>
                    </a:lnTo>
                    <a:close/>
                    <a:moveTo>
                      <a:pt x="1039" y="1295"/>
                    </a:moveTo>
                    <a:cubicBezTo>
                      <a:pt x="1056" y="1331"/>
                      <a:pt x="1056" y="1331"/>
                      <a:pt x="1056" y="1331"/>
                    </a:cubicBezTo>
                    <a:cubicBezTo>
                      <a:pt x="1049" y="1340"/>
                      <a:pt x="1041" y="1346"/>
                      <a:pt x="1034" y="1350"/>
                    </a:cubicBezTo>
                    <a:cubicBezTo>
                      <a:pt x="1011" y="1361"/>
                      <a:pt x="985" y="1355"/>
                      <a:pt x="973" y="1330"/>
                    </a:cubicBezTo>
                    <a:cubicBezTo>
                      <a:pt x="961" y="1306"/>
                      <a:pt x="971" y="1280"/>
                      <a:pt x="994" y="1269"/>
                    </a:cubicBezTo>
                    <a:cubicBezTo>
                      <a:pt x="1002" y="1265"/>
                      <a:pt x="1012" y="1262"/>
                      <a:pt x="1021" y="1262"/>
                    </a:cubicBezTo>
                    <a:cubicBezTo>
                      <a:pt x="1021" y="1272"/>
                      <a:pt x="1021" y="1272"/>
                      <a:pt x="1021" y="1272"/>
                    </a:cubicBezTo>
                    <a:cubicBezTo>
                      <a:pt x="1014" y="1271"/>
                      <a:pt x="1006" y="1273"/>
                      <a:pt x="998" y="1277"/>
                    </a:cubicBezTo>
                    <a:cubicBezTo>
                      <a:pt x="980" y="1286"/>
                      <a:pt x="974" y="1306"/>
                      <a:pt x="983" y="1324"/>
                    </a:cubicBezTo>
                    <a:cubicBezTo>
                      <a:pt x="992" y="1342"/>
                      <a:pt x="1012" y="1350"/>
                      <a:pt x="1030" y="1342"/>
                    </a:cubicBezTo>
                    <a:cubicBezTo>
                      <a:pt x="1035" y="1339"/>
                      <a:pt x="1041" y="1335"/>
                      <a:pt x="1044" y="1331"/>
                    </a:cubicBezTo>
                    <a:cubicBezTo>
                      <a:pt x="1030" y="1300"/>
                      <a:pt x="1030" y="1300"/>
                      <a:pt x="1030" y="1300"/>
                    </a:cubicBezTo>
                    <a:lnTo>
                      <a:pt x="1039" y="1295"/>
                    </a:lnTo>
                    <a:close/>
                    <a:moveTo>
                      <a:pt x="1056" y="1288"/>
                    </a:moveTo>
                    <a:cubicBezTo>
                      <a:pt x="1041" y="1266"/>
                      <a:pt x="1047" y="1239"/>
                      <a:pt x="1068" y="1224"/>
                    </a:cubicBezTo>
                    <a:cubicBezTo>
                      <a:pt x="1089" y="1210"/>
                      <a:pt x="1116" y="1212"/>
                      <a:pt x="1132" y="1235"/>
                    </a:cubicBezTo>
                    <a:cubicBezTo>
                      <a:pt x="1147" y="1257"/>
                      <a:pt x="1141" y="1284"/>
                      <a:pt x="1120" y="1298"/>
                    </a:cubicBezTo>
                    <a:cubicBezTo>
                      <a:pt x="1099" y="1313"/>
                      <a:pt x="1072" y="1311"/>
                      <a:pt x="1056" y="1288"/>
                    </a:cubicBezTo>
                    <a:moveTo>
                      <a:pt x="1066" y="1281"/>
                    </a:moveTo>
                    <a:cubicBezTo>
                      <a:pt x="1077" y="1298"/>
                      <a:pt x="1098" y="1303"/>
                      <a:pt x="1115" y="1291"/>
                    </a:cubicBezTo>
                    <a:cubicBezTo>
                      <a:pt x="1131" y="1280"/>
                      <a:pt x="1134" y="1258"/>
                      <a:pt x="1122" y="1242"/>
                    </a:cubicBezTo>
                    <a:cubicBezTo>
                      <a:pt x="1111" y="1225"/>
                      <a:pt x="1090" y="1220"/>
                      <a:pt x="1073" y="1232"/>
                    </a:cubicBezTo>
                    <a:cubicBezTo>
                      <a:pt x="1057" y="1243"/>
                      <a:pt x="1054" y="1265"/>
                      <a:pt x="1066" y="1281"/>
                    </a:cubicBezTo>
                    <a:moveTo>
                      <a:pt x="1197" y="1173"/>
                    </a:moveTo>
                    <a:cubicBezTo>
                      <a:pt x="1224" y="1202"/>
                      <a:pt x="1224" y="1202"/>
                      <a:pt x="1224" y="1202"/>
                    </a:cubicBezTo>
                    <a:cubicBezTo>
                      <a:pt x="1220" y="1212"/>
                      <a:pt x="1214" y="1221"/>
                      <a:pt x="1208" y="1226"/>
                    </a:cubicBezTo>
                    <a:cubicBezTo>
                      <a:pt x="1189" y="1244"/>
                      <a:pt x="1163" y="1246"/>
                      <a:pt x="1143" y="1225"/>
                    </a:cubicBezTo>
                    <a:cubicBezTo>
                      <a:pt x="1125" y="1206"/>
                      <a:pt x="1127" y="1178"/>
                      <a:pt x="1146" y="1160"/>
                    </a:cubicBezTo>
                    <a:cubicBezTo>
                      <a:pt x="1153" y="1154"/>
                      <a:pt x="1161" y="1149"/>
                      <a:pt x="1170" y="1147"/>
                    </a:cubicBezTo>
                    <a:cubicBezTo>
                      <a:pt x="1172" y="1156"/>
                      <a:pt x="1172" y="1156"/>
                      <a:pt x="1172" y="1156"/>
                    </a:cubicBezTo>
                    <a:cubicBezTo>
                      <a:pt x="1166" y="1157"/>
                      <a:pt x="1159" y="1161"/>
                      <a:pt x="1152" y="1167"/>
                    </a:cubicBezTo>
                    <a:cubicBezTo>
                      <a:pt x="1137" y="1181"/>
                      <a:pt x="1138" y="1202"/>
                      <a:pt x="1152" y="1217"/>
                    </a:cubicBezTo>
                    <a:cubicBezTo>
                      <a:pt x="1166" y="1232"/>
                      <a:pt x="1187" y="1233"/>
                      <a:pt x="1202" y="1220"/>
                    </a:cubicBezTo>
                    <a:cubicBezTo>
                      <a:pt x="1206" y="1215"/>
                      <a:pt x="1210" y="1210"/>
                      <a:pt x="1212" y="1205"/>
                    </a:cubicBezTo>
                    <a:cubicBezTo>
                      <a:pt x="1189" y="1180"/>
                      <a:pt x="1189" y="1180"/>
                      <a:pt x="1189" y="1180"/>
                    </a:cubicBezTo>
                    <a:lnTo>
                      <a:pt x="1197" y="1173"/>
                    </a:lnTo>
                    <a:close/>
                    <a:moveTo>
                      <a:pt x="1180" y="1127"/>
                    </a:moveTo>
                    <a:cubicBezTo>
                      <a:pt x="1187" y="1119"/>
                      <a:pt x="1187" y="1119"/>
                      <a:pt x="1187" y="1119"/>
                    </a:cubicBezTo>
                    <a:cubicBezTo>
                      <a:pt x="1252" y="1177"/>
                      <a:pt x="1252" y="1177"/>
                      <a:pt x="1252" y="1177"/>
                    </a:cubicBezTo>
                    <a:cubicBezTo>
                      <a:pt x="1245" y="1185"/>
                      <a:pt x="1245" y="1185"/>
                      <a:pt x="1245" y="1185"/>
                    </a:cubicBezTo>
                    <a:lnTo>
                      <a:pt x="1180" y="1127"/>
                    </a:lnTo>
                    <a:close/>
                    <a:moveTo>
                      <a:pt x="1249" y="1061"/>
                    </a:moveTo>
                    <a:cubicBezTo>
                      <a:pt x="1241" y="1063"/>
                      <a:pt x="1236" y="1068"/>
                      <a:pt x="1231" y="1075"/>
                    </a:cubicBezTo>
                    <a:cubicBezTo>
                      <a:pt x="1219" y="1091"/>
                      <a:pt x="1224" y="1112"/>
                      <a:pt x="1240" y="1124"/>
                    </a:cubicBezTo>
                    <a:cubicBezTo>
                      <a:pt x="1256" y="1136"/>
                      <a:pt x="1278" y="1134"/>
                      <a:pt x="1289" y="1117"/>
                    </a:cubicBezTo>
                    <a:cubicBezTo>
                      <a:pt x="1294" y="1111"/>
                      <a:pt x="1296" y="1103"/>
                      <a:pt x="1297" y="1095"/>
                    </a:cubicBezTo>
                    <a:cubicBezTo>
                      <a:pt x="1306" y="1096"/>
                      <a:pt x="1306" y="1096"/>
                      <a:pt x="1306" y="1096"/>
                    </a:cubicBezTo>
                    <a:cubicBezTo>
                      <a:pt x="1305" y="1105"/>
                      <a:pt x="1302" y="1115"/>
                      <a:pt x="1297" y="1123"/>
                    </a:cubicBezTo>
                    <a:cubicBezTo>
                      <a:pt x="1282" y="1144"/>
                      <a:pt x="1256" y="1150"/>
                      <a:pt x="1233" y="1133"/>
                    </a:cubicBezTo>
                    <a:cubicBezTo>
                      <a:pt x="1212" y="1118"/>
                      <a:pt x="1208" y="1090"/>
                      <a:pt x="1224" y="1070"/>
                    </a:cubicBezTo>
                    <a:cubicBezTo>
                      <a:pt x="1230" y="1061"/>
                      <a:pt x="1236" y="1056"/>
                      <a:pt x="1245" y="1052"/>
                    </a:cubicBezTo>
                    <a:lnTo>
                      <a:pt x="1249" y="1061"/>
                    </a:lnTo>
                    <a:close/>
                    <a:moveTo>
                      <a:pt x="1260" y="1015"/>
                    </a:moveTo>
                    <a:cubicBezTo>
                      <a:pt x="1265" y="1006"/>
                      <a:pt x="1265" y="1006"/>
                      <a:pt x="1265" y="1006"/>
                    </a:cubicBezTo>
                    <a:cubicBezTo>
                      <a:pt x="1356" y="1016"/>
                      <a:pt x="1356" y="1016"/>
                      <a:pt x="1356" y="1016"/>
                    </a:cubicBezTo>
                    <a:cubicBezTo>
                      <a:pt x="1354" y="1027"/>
                      <a:pt x="1354" y="1027"/>
                      <a:pt x="1354" y="1027"/>
                    </a:cubicBezTo>
                    <a:cubicBezTo>
                      <a:pt x="1321" y="1023"/>
                      <a:pt x="1321" y="1023"/>
                      <a:pt x="1321" y="1023"/>
                    </a:cubicBezTo>
                    <a:cubicBezTo>
                      <a:pt x="1304" y="1055"/>
                      <a:pt x="1304" y="1055"/>
                      <a:pt x="1304" y="1055"/>
                    </a:cubicBezTo>
                    <a:cubicBezTo>
                      <a:pt x="1325" y="1080"/>
                      <a:pt x="1325" y="1080"/>
                      <a:pt x="1325" y="1080"/>
                    </a:cubicBezTo>
                    <a:cubicBezTo>
                      <a:pt x="1317" y="1088"/>
                      <a:pt x="1317" y="1088"/>
                      <a:pt x="1317" y="1088"/>
                    </a:cubicBezTo>
                    <a:lnTo>
                      <a:pt x="1260" y="1015"/>
                    </a:lnTo>
                    <a:close/>
                    <a:moveTo>
                      <a:pt x="1271" y="1015"/>
                    </a:moveTo>
                    <a:cubicBezTo>
                      <a:pt x="1271" y="1015"/>
                      <a:pt x="1271" y="1015"/>
                      <a:pt x="1271" y="1015"/>
                    </a:cubicBezTo>
                    <a:cubicBezTo>
                      <a:pt x="1298" y="1047"/>
                      <a:pt x="1298" y="1047"/>
                      <a:pt x="1298" y="1047"/>
                    </a:cubicBezTo>
                    <a:cubicBezTo>
                      <a:pt x="1312" y="1022"/>
                      <a:pt x="1312" y="1022"/>
                      <a:pt x="1312" y="1022"/>
                    </a:cubicBezTo>
                    <a:lnTo>
                      <a:pt x="1271" y="1015"/>
                    </a:lnTo>
                    <a:close/>
                    <a:moveTo>
                      <a:pt x="1339" y="956"/>
                    </a:moveTo>
                    <a:cubicBezTo>
                      <a:pt x="1329" y="953"/>
                      <a:pt x="1323" y="941"/>
                      <a:pt x="1327" y="931"/>
                    </a:cubicBezTo>
                    <a:cubicBezTo>
                      <a:pt x="1331" y="920"/>
                      <a:pt x="1342" y="915"/>
                      <a:pt x="1353" y="919"/>
                    </a:cubicBezTo>
                    <a:cubicBezTo>
                      <a:pt x="1363" y="922"/>
                      <a:pt x="1369" y="934"/>
                      <a:pt x="1365" y="944"/>
                    </a:cubicBezTo>
                    <a:cubicBezTo>
                      <a:pt x="1361" y="955"/>
                      <a:pt x="1350" y="960"/>
                      <a:pt x="1339" y="956"/>
                    </a:cubicBezTo>
                    <a:moveTo>
                      <a:pt x="4" y="787"/>
                    </a:moveTo>
                    <a:cubicBezTo>
                      <a:pt x="58" y="779"/>
                      <a:pt x="58" y="779"/>
                      <a:pt x="58" y="779"/>
                    </a:cubicBezTo>
                    <a:cubicBezTo>
                      <a:pt x="85" y="775"/>
                      <a:pt x="95" y="792"/>
                      <a:pt x="97" y="809"/>
                    </a:cubicBezTo>
                    <a:cubicBezTo>
                      <a:pt x="100" y="827"/>
                      <a:pt x="94" y="843"/>
                      <a:pt x="68" y="848"/>
                    </a:cubicBezTo>
                    <a:cubicBezTo>
                      <a:pt x="61" y="849"/>
                      <a:pt x="53" y="850"/>
                      <a:pt x="44" y="851"/>
                    </a:cubicBezTo>
                    <a:cubicBezTo>
                      <a:pt x="15" y="855"/>
                      <a:pt x="15" y="855"/>
                      <a:pt x="15" y="855"/>
                    </a:cubicBezTo>
                    <a:cubicBezTo>
                      <a:pt x="13" y="845"/>
                      <a:pt x="13" y="845"/>
                      <a:pt x="13" y="845"/>
                    </a:cubicBezTo>
                    <a:cubicBezTo>
                      <a:pt x="45" y="840"/>
                      <a:pt x="45" y="840"/>
                      <a:pt x="45" y="840"/>
                    </a:cubicBezTo>
                    <a:cubicBezTo>
                      <a:pt x="53" y="839"/>
                      <a:pt x="61" y="838"/>
                      <a:pt x="69" y="836"/>
                    </a:cubicBezTo>
                    <a:cubicBezTo>
                      <a:pt x="85" y="834"/>
                      <a:pt x="90" y="825"/>
                      <a:pt x="88" y="809"/>
                    </a:cubicBezTo>
                    <a:cubicBezTo>
                      <a:pt x="86" y="797"/>
                      <a:pt x="78" y="787"/>
                      <a:pt x="59" y="790"/>
                    </a:cubicBezTo>
                    <a:cubicBezTo>
                      <a:pt x="6" y="798"/>
                      <a:pt x="6" y="798"/>
                      <a:pt x="6" y="798"/>
                    </a:cubicBezTo>
                    <a:lnTo>
                      <a:pt x="4" y="787"/>
                    </a:lnTo>
                    <a:close/>
                    <a:moveTo>
                      <a:pt x="4" y="756"/>
                    </a:moveTo>
                    <a:cubicBezTo>
                      <a:pt x="0" y="747"/>
                      <a:pt x="0" y="747"/>
                      <a:pt x="0" y="747"/>
                    </a:cubicBezTo>
                    <a:cubicBezTo>
                      <a:pt x="70" y="698"/>
                      <a:pt x="70" y="698"/>
                      <a:pt x="70" y="698"/>
                    </a:cubicBezTo>
                    <a:cubicBezTo>
                      <a:pt x="70" y="698"/>
                      <a:pt x="70" y="698"/>
                      <a:pt x="70" y="698"/>
                    </a:cubicBezTo>
                    <a:cubicBezTo>
                      <a:pt x="1" y="699"/>
                      <a:pt x="1" y="699"/>
                      <a:pt x="1" y="699"/>
                    </a:cubicBezTo>
                    <a:cubicBezTo>
                      <a:pt x="1" y="688"/>
                      <a:pt x="1" y="688"/>
                      <a:pt x="1" y="688"/>
                    </a:cubicBezTo>
                    <a:cubicBezTo>
                      <a:pt x="86" y="687"/>
                      <a:pt x="86" y="687"/>
                      <a:pt x="86" y="687"/>
                    </a:cubicBezTo>
                    <a:cubicBezTo>
                      <a:pt x="89" y="697"/>
                      <a:pt x="89" y="697"/>
                      <a:pt x="89" y="697"/>
                    </a:cubicBezTo>
                    <a:cubicBezTo>
                      <a:pt x="19" y="745"/>
                      <a:pt x="19" y="745"/>
                      <a:pt x="19" y="745"/>
                    </a:cubicBezTo>
                    <a:cubicBezTo>
                      <a:pt x="19" y="746"/>
                      <a:pt x="19" y="746"/>
                      <a:pt x="19" y="746"/>
                    </a:cubicBezTo>
                    <a:cubicBezTo>
                      <a:pt x="88" y="745"/>
                      <a:pt x="88" y="745"/>
                      <a:pt x="88" y="745"/>
                    </a:cubicBezTo>
                    <a:cubicBezTo>
                      <a:pt x="89" y="756"/>
                      <a:pt x="89" y="756"/>
                      <a:pt x="89" y="756"/>
                    </a:cubicBezTo>
                    <a:lnTo>
                      <a:pt x="4" y="756"/>
                    </a:lnTo>
                    <a:close/>
                    <a:moveTo>
                      <a:pt x="3" y="658"/>
                    </a:moveTo>
                    <a:cubicBezTo>
                      <a:pt x="4" y="647"/>
                      <a:pt x="4" y="647"/>
                      <a:pt x="4" y="647"/>
                    </a:cubicBezTo>
                    <a:cubicBezTo>
                      <a:pt x="91" y="655"/>
                      <a:pt x="91" y="655"/>
                      <a:pt x="91" y="655"/>
                    </a:cubicBezTo>
                    <a:cubicBezTo>
                      <a:pt x="90" y="666"/>
                      <a:pt x="90" y="666"/>
                      <a:pt x="90" y="666"/>
                    </a:cubicBezTo>
                    <a:lnTo>
                      <a:pt x="3" y="658"/>
                    </a:lnTo>
                    <a:close/>
                    <a:moveTo>
                      <a:pt x="7" y="628"/>
                    </a:moveTo>
                    <a:cubicBezTo>
                      <a:pt x="5" y="617"/>
                      <a:pt x="5" y="617"/>
                      <a:pt x="5" y="617"/>
                    </a:cubicBezTo>
                    <a:cubicBezTo>
                      <a:pt x="85" y="602"/>
                      <a:pt x="85" y="602"/>
                      <a:pt x="85" y="602"/>
                    </a:cubicBezTo>
                    <a:cubicBezTo>
                      <a:pt x="15" y="558"/>
                      <a:pt x="15" y="558"/>
                      <a:pt x="15" y="558"/>
                    </a:cubicBezTo>
                    <a:cubicBezTo>
                      <a:pt x="20" y="549"/>
                      <a:pt x="20" y="549"/>
                      <a:pt x="20" y="549"/>
                    </a:cubicBezTo>
                    <a:cubicBezTo>
                      <a:pt x="98" y="600"/>
                      <a:pt x="98" y="600"/>
                      <a:pt x="98" y="600"/>
                    </a:cubicBezTo>
                    <a:cubicBezTo>
                      <a:pt x="96" y="610"/>
                      <a:pt x="96" y="610"/>
                      <a:pt x="96" y="610"/>
                    </a:cubicBezTo>
                    <a:lnTo>
                      <a:pt x="7" y="628"/>
                    </a:lnTo>
                    <a:close/>
                    <a:moveTo>
                      <a:pt x="25" y="529"/>
                    </a:moveTo>
                    <a:cubicBezTo>
                      <a:pt x="37" y="486"/>
                      <a:pt x="37" y="486"/>
                      <a:pt x="37" y="486"/>
                    </a:cubicBezTo>
                    <a:cubicBezTo>
                      <a:pt x="46" y="489"/>
                      <a:pt x="46" y="489"/>
                      <a:pt x="46" y="489"/>
                    </a:cubicBezTo>
                    <a:cubicBezTo>
                      <a:pt x="36" y="521"/>
                      <a:pt x="36" y="521"/>
                      <a:pt x="36" y="521"/>
                    </a:cubicBezTo>
                    <a:cubicBezTo>
                      <a:pt x="64" y="530"/>
                      <a:pt x="64" y="530"/>
                      <a:pt x="64" y="530"/>
                    </a:cubicBezTo>
                    <a:cubicBezTo>
                      <a:pt x="74" y="498"/>
                      <a:pt x="74" y="498"/>
                      <a:pt x="74" y="498"/>
                    </a:cubicBezTo>
                    <a:cubicBezTo>
                      <a:pt x="83" y="501"/>
                      <a:pt x="83" y="501"/>
                      <a:pt x="83" y="501"/>
                    </a:cubicBezTo>
                    <a:cubicBezTo>
                      <a:pt x="73" y="533"/>
                      <a:pt x="73" y="533"/>
                      <a:pt x="73" y="533"/>
                    </a:cubicBezTo>
                    <a:cubicBezTo>
                      <a:pt x="102" y="541"/>
                      <a:pt x="102" y="541"/>
                      <a:pt x="102" y="541"/>
                    </a:cubicBezTo>
                    <a:cubicBezTo>
                      <a:pt x="112" y="508"/>
                      <a:pt x="112" y="508"/>
                      <a:pt x="112" y="508"/>
                    </a:cubicBezTo>
                    <a:cubicBezTo>
                      <a:pt x="121" y="510"/>
                      <a:pt x="121" y="510"/>
                      <a:pt x="121" y="510"/>
                    </a:cubicBezTo>
                    <a:cubicBezTo>
                      <a:pt x="108" y="555"/>
                      <a:pt x="108" y="555"/>
                      <a:pt x="108" y="555"/>
                    </a:cubicBezTo>
                    <a:lnTo>
                      <a:pt x="25" y="529"/>
                    </a:lnTo>
                    <a:close/>
                    <a:moveTo>
                      <a:pt x="46" y="463"/>
                    </a:moveTo>
                    <a:cubicBezTo>
                      <a:pt x="56" y="438"/>
                      <a:pt x="56" y="438"/>
                      <a:pt x="56" y="438"/>
                    </a:cubicBezTo>
                    <a:cubicBezTo>
                      <a:pt x="62" y="423"/>
                      <a:pt x="74" y="416"/>
                      <a:pt x="87" y="422"/>
                    </a:cubicBezTo>
                    <a:cubicBezTo>
                      <a:pt x="101" y="427"/>
                      <a:pt x="104" y="439"/>
                      <a:pt x="101" y="451"/>
                    </a:cubicBezTo>
                    <a:cubicBezTo>
                      <a:pt x="102" y="451"/>
                      <a:pt x="102" y="451"/>
                      <a:pt x="102" y="451"/>
                    </a:cubicBezTo>
                    <a:cubicBezTo>
                      <a:pt x="105" y="446"/>
                      <a:pt x="114" y="445"/>
                      <a:pt x="119" y="443"/>
                    </a:cubicBezTo>
                    <a:cubicBezTo>
                      <a:pt x="147" y="436"/>
                      <a:pt x="147" y="436"/>
                      <a:pt x="147" y="436"/>
                    </a:cubicBezTo>
                    <a:cubicBezTo>
                      <a:pt x="149" y="447"/>
                      <a:pt x="149" y="447"/>
                      <a:pt x="149" y="447"/>
                    </a:cubicBezTo>
                    <a:cubicBezTo>
                      <a:pt x="116" y="455"/>
                      <a:pt x="116" y="455"/>
                      <a:pt x="116" y="455"/>
                    </a:cubicBezTo>
                    <a:cubicBezTo>
                      <a:pt x="107" y="457"/>
                      <a:pt x="101" y="458"/>
                      <a:pt x="98" y="465"/>
                    </a:cubicBezTo>
                    <a:cubicBezTo>
                      <a:pt x="96" y="472"/>
                      <a:pt x="96" y="472"/>
                      <a:pt x="96" y="472"/>
                    </a:cubicBezTo>
                    <a:cubicBezTo>
                      <a:pt x="130" y="487"/>
                      <a:pt x="130" y="487"/>
                      <a:pt x="130" y="487"/>
                    </a:cubicBezTo>
                    <a:cubicBezTo>
                      <a:pt x="125" y="497"/>
                      <a:pt x="125" y="497"/>
                      <a:pt x="125" y="497"/>
                    </a:cubicBezTo>
                    <a:lnTo>
                      <a:pt x="46" y="463"/>
                    </a:lnTo>
                    <a:close/>
                    <a:moveTo>
                      <a:pt x="88" y="469"/>
                    </a:moveTo>
                    <a:cubicBezTo>
                      <a:pt x="92" y="459"/>
                      <a:pt x="92" y="459"/>
                      <a:pt x="92" y="459"/>
                    </a:cubicBezTo>
                    <a:cubicBezTo>
                      <a:pt x="96" y="449"/>
                      <a:pt x="97" y="437"/>
                      <a:pt x="85" y="432"/>
                    </a:cubicBezTo>
                    <a:cubicBezTo>
                      <a:pt x="77" y="429"/>
                      <a:pt x="67" y="431"/>
                      <a:pt x="62" y="444"/>
                    </a:cubicBezTo>
                    <a:cubicBezTo>
                      <a:pt x="57" y="455"/>
                      <a:pt x="57" y="455"/>
                      <a:pt x="57" y="455"/>
                    </a:cubicBezTo>
                    <a:lnTo>
                      <a:pt x="88" y="469"/>
                    </a:lnTo>
                    <a:close/>
                    <a:moveTo>
                      <a:pt x="144" y="423"/>
                    </a:moveTo>
                    <a:cubicBezTo>
                      <a:pt x="149" y="420"/>
                      <a:pt x="155" y="416"/>
                      <a:pt x="158" y="410"/>
                    </a:cubicBezTo>
                    <a:cubicBezTo>
                      <a:pt x="163" y="401"/>
                      <a:pt x="161" y="392"/>
                      <a:pt x="153" y="387"/>
                    </a:cubicBezTo>
                    <a:cubicBezTo>
                      <a:pt x="134" y="376"/>
                      <a:pt x="123" y="414"/>
                      <a:pt x="96" y="400"/>
                    </a:cubicBezTo>
                    <a:cubicBezTo>
                      <a:pt x="85" y="393"/>
                      <a:pt x="82" y="379"/>
                      <a:pt x="89" y="365"/>
                    </a:cubicBezTo>
                    <a:cubicBezTo>
                      <a:pt x="93" y="358"/>
                      <a:pt x="99" y="353"/>
                      <a:pt x="106" y="349"/>
                    </a:cubicBezTo>
                    <a:cubicBezTo>
                      <a:pt x="111" y="356"/>
                      <a:pt x="111" y="356"/>
                      <a:pt x="111" y="356"/>
                    </a:cubicBezTo>
                    <a:cubicBezTo>
                      <a:pt x="106" y="359"/>
                      <a:pt x="101" y="362"/>
                      <a:pt x="97" y="369"/>
                    </a:cubicBezTo>
                    <a:cubicBezTo>
                      <a:pt x="93" y="376"/>
                      <a:pt x="93" y="385"/>
                      <a:pt x="102" y="390"/>
                    </a:cubicBezTo>
                    <a:cubicBezTo>
                      <a:pt x="119" y="400"/>
                      <a:pt x="134" y="363"/>
                      <a:pt x="158" y="377"/>
                    </a:cubicBezTo>
                    <a:cubicBezTo>
                      <a:pt x="169" y="383"/>
                      <a:pt x="175" y="397"/>
                      <a:pt x="166" y="413"/>
                    </a:cubicBezTo>
                    <a:cubicBezTo>
                      <a:pt x="161" y="422"/>
                      <a:pt x="156" y="426"/>
                      <a:pt x="148" y="431"/>
                    </a:cubicBezTo>
                    <a:lnTo>
                      <a:pt x="144" y="423"/>
                    </a:lnTo>
                    <a:close/>
                    <a:moveTo>
                      <a:pt x="114" y="327"/>
                    </a:moveTo>
                    <a:cubicBezTo>
                      <a:pt x="120" y="318"/>
                      <a:pt x="120" y="318"/>
                      <a:pt x="120" y="318"/>
                    </a:cubicBezTo>
                    <a:cubicBezTo>
                      <a:pt x="192" y="366"/>
                      <a:pt x="192" y="366"/>
                      <a:pt x="192" y="366"/>
                    </a:cubicBezTo>
                    <a:cubicBezTo>
                      <a:pt x="186" y="375"/>
                      <a:pt x="186" y="375"/>
                      <a:pt x="186" y="375"/>
                    </a:cubicBezTo>
                    <a:lnTo>
                      <a:pt x="114" y="327"/>
                    </a:lnTo>
                    <a:close/>
                    <a:moveTo>
                      <a:pt x="130" y="302"/>
                    </a:moveTo>
                    <a:cubicBezTo>
                      <a:pt x="170" y="250"/>
                      <a:pt x="170" y="250"/>
                      <a:pt x="170" y="250"/>
                    </a:cubicBezTo>
                    <a:cubicBezTo>
                      <a:pt x="177" y="256"/>
                      <a:pt x="177" y="256"/>
                      <a:pt x="177" y="256"/>
                    </a:cubicBezTo>
                    <a:cubicBezTo>
                      <a:pt x="161" y="278"/>
                      <a:pt x="161" y="278"/>
                      <a:pt x="161" y="278"/>
                    </a:cubicBezTo>
                    <a:cubicBezTo>
                      <a:pt x="222" y="326"/>
                      <a:pt x="222" y="326"/>
                      <a:pt x="222" y="326"/>
                    </a:cubicBezTo>
                    <a:cubicBezTo>
                      <a:pt x="215" y="334"/>
                      <a:pt x="215" y="334"/>
                      <a:pt x="215" y="334"/>
                    </a:cubicBezTo>
                    <a:cubicBezTo>
                      <a:pt x="154" y="286"/>
                      <a:pt x="154" y="286"/>
                      <a:pt x="154" y="286"/>
                    </a:cubicBezTo>
                    <a:cubicBezTo>
                      <a:pt x="137" y="308"/>
                      <a:pt x="137" y="308"/>
                      <a:pt x="137" y="308"/>
                    </a:cubicBezTo>
                    <a:lnTo>
                      <a:pt x="130" y="302"/>
                    </a:lnTo>
                    <a:close/>
                    <a:moveTo>
                      <a:pt x="196" y="223"/>
                    </a:moveTo>
                    <a:cubicBezTo>
                      <a:pt x="203" y="216"/>
                      <a:pt x="203" y="216"/>
                      <a:pt x="203" y="216"/>
                    </a:cubicBezTo>
                    <a:cubicBezTo>
                      <a:pt x="288" y="250"/>
                      <a:pt x="288" y="250"/>
                      <a:pt x="288" y="250"/>
                    </a:cubicBezTo>
                    <a:cubicBezTo>
                      <a:pt x="283" y="260"/>
                      <a:pt x="283" y="260"/>
                      <a:pt x="283" y="260"/>
                    </a:cubicBezTo>
                    <a:cubicBezTo>
                      <a:pt x="253" y="247"/>
                      <a:pt x="253" y="247"/>
                      <a:pt x="253" y="247"/>
                    </a:cubicBezTo>
                    <a:cubicBezTo>
                      <a:pt x="228" y="273"/>
                      <a:pt x="228" y="273"/>
                      <a:pt x="228" y="273"/>
                    </a:cubicBezTo>
                    <a:cubicBezTo>
                      <a:pt x="242" y="303"/>
                      <a:pt x="242" y="303"/>
                      <a:pt x="242" y="303"/>
                    </a:cubicBezTo>
                    <a:cubicBezTo>
                      <a:pt x="232" y="309"/>
                      <a:pt x="232" y="309"/>
                      <a:pt x="232" y="309"/>
                    </a:cubicBezTo>
                    <a:lnTo>
                      <a:pt x="196" y="223"/>
                    </a:lnTo>
                    <a:close/>
                    <a:moveTo>
                      <a:pt x="206" y="226"/>
                    </a:moveTo>
                    <a:cubicBezTo>
                      <a:pt x="206" y="227"/>
                      <a:pt x="206" y="227"/>
                      <a:pt x="206" y="227"/>
                    </a:cubicBezTo>
                    <a:cubicBezTo>
                      <a:pt x="224" y="264"/>
                      <a:pt x="224" y="264"/>
                      <a:pt x="224" y="264"/>
                    </a:cubicBezTo>
                    <a:cubicBezTo>
                      <a:pt x="244" y="244"/>
                      <a:pt x="244" y="244"/>
                      <a:pt x="244" y="244"/>
                    </a:cubicBezTo>
                    <a:lnTo>
                      <a:pt x="206" y="226"/>
                    </a:lnTo>
                    <a:close/>
                    <a:moveTo>
                      <a:pt x="288" y="236"/>
                    </a:moveTo>
                    <a:cubicBezTo>
                      <a:pt x="294" y="235"/>
                      <a:pt x="301" y="233"/>
                      <a:pt x="307" y="229"/>
                    </a:cubicBezTo>
                    <a:cubicBezTo>
                      <a:pt x="315" y="222"/>
                      <a:pt x="316" y="213"/>
                      <a:pt x="310" y="205"/>
                    </a:cubicBezTo>
                    <a:cubicBezTo>
                      <a:pt x="296" y="189"/>
                      <a:pt x="272" y="220"/>
                      <a:pt x="253" y="197"/>
                    </a:cubicBezTo>
                    <a:cubicBezTo>
                      <a:pt x="244" y="186"/>
                      <a:pt x="246" y="172"/>
                      <a:pt x="258" y="162"/>
                    </a:cubicBezTo>
                    <a:cubicBezTo>
                      <a:pt x="265" y="157"/>
                      <a:pt x="272" y="154"/>
                      <a:pt x="280" y="153"/>
                    </a:cubicBezTo>
                    <a:cubicBezTo>
                      <a:pt x="282" y="161"/>
                      <a:pt x="282" y="161"/>
                      <a:pt x="282" y="161"/>
                    </a:cubicBezTo>
                    <a:cubicBezTo>
                      <a:pt x="276" y="162"/>
                      <a:pt x="270" y="163"/>
                      <a:pt x="264" y="168"/>
                    </a:cubicBezTo>
                    <a:cubicBezTo>
                      <a:pt x="258" y="173"/>
                      <a:pt x="255" y="182"/>
                      <a:pt x="261" y="190"/>
                    </a:cubicBezTo>
                    <a:cubicBezTo>
                      <a:pt x="274" y="205"/>
                      <a:pt x="301" y="176"/>
                      <a:pt x="318" y="197"/>
                    </a:cubicBezTo>
                    <a:cubicBezTo>
                      <a:pt x="326" y="207"/>
                      <a:pt x="327" y="222"/>
                      <a:pt x="313" y="235"/>
                    </a:cubicBezTo>
                    <a:cubicBezTo>
                      <a:pt x="305" y="241"/>
                      <a:pt x="298" y="243"/>
                      <a:pt x="290" y="245"/>
                    </a:cubicBezTo>
                    <a:lnTo>
                      <a:pt x="288" y="236"/>
                    </a:lnTo>
                    <a:close/>
                    <a:moveTo>
                      <a:pt x="338" y="106"/>
                    </a:moveTo>
                    <a:cubicBezTo>
                      <a:pt x="348" y="100"/>
                      <a:pt x="348" y="100"/>
                      <a:pt x="348" y="100"/>
                    </a:cubicBezTo>
                    <a:cubicBezTo>
                      <a:pt x="406" y="152"/>
                      <a:pt x="406" y="152"/>
                      <a:pt x="406" y="152"/>
                    </a:cubicBezTo>
                    <a:cubicBezTo>
                      <a:pt x="396" y="74"/>
                      <a:pt x="396" y="74"/>
                      <a:pt x="396" y="74"/>
                    </a:cubicBezTo>
                    <a:cubicBezTo>
                      <a:pt x="406" y="69"/>
                      <a:pt x="406" y="69"/>
                      <a:pt x="406" y="69"/>
                    </a:cubicBezTo>
                    <a:cubicBezTo>
                      <a:pt x="460" y="138"/>
                      <a:pt x="460" y="138"/>
                      <a:pt x="460" y="138"/>
                    </a:cubicBezTo>
                    <a:cubicBezTo>
                      <a:pt x="451" y="145"/>
                      <a:pt x="451" y="145"/>
                      <a:pt x="451" y="145"/>
                    </a:cubicBezTo>
                    <a:cubicBezTo>
                      <a:pt x="406" y="85"/>
                      <a:pt x="406" y="85"/>
                      <a:pt x="406" y="85"/>
                    </a:cubicBezTo>
                    <a:cubicBezTo>
                      <a:pt x="406" y="85"/>
                      <a:pt x="406" y="85"/>
                      <a:pt x="406" y="85"/>
                    </a:cubicBezTo>
                    <a:cubicBezTo>
                      <a:pt x="417" y="162"/>
                      <a:pt x="417" y="162"/>
                      <a:pt x="417" y="162"/>
                    </a:cubicBezTo>
                    <a:cubicBezTo>
                      <a:pt x="408" y="167"/>
                      <a:pt x="408" y="167"/>
                      <a:pt x="408" y="167"/>
                    </a:cubicBezTo>
                    <a:cubicBezTo>
                      <a:pt x="351" y="115"/>
                      <a:pt x="351" y="115"/>
                      <a:pt x="351" y="115"/>
                    </a:cubicBezTo>
                    <a:cubicBezTo>
                      <a:pt x="351" y="115"/>
                      <a:pt x="351" y="115"/>
                      <a:pt x="351" y="115"/>
                    </a:cubicBezTo>
                    <a:cubicBezTo>
                      <a:pt x="376" y="186"/>
                      <a:pt x="376" y="186"/>
                      <a:pt x="376" y="186"/>
                    </a:cubicBezTo>
                    <a:cubicBezTo>
                      <a:pt x="366" y="190"/>
                      <a:pt x="366" y="190"/>
                      <a:pt x="366" y="190"/>
                    </a:cubicBezTo>
                    <a:lnTo>
                      <a:pt x="338" y="106"/>
                    </a:lnTo>
                    <a:close/>
                    <a:moveTo>
                      <a:pt x="468" y="43"/>
                    </a:moveTo>
                    <a:cubicBezTo>
                      <a:pt x="478" y="40"/>
                      <a:pt x="478" y="40"/>
                      <a:pt x="478" y="40"/>
                    </a:cubicBezTo>
                    <a:cubicBezTo>
                      <a:pt x="539" y="108"/>
                      <a:pt x="539" y="108"/>
                      <a:pt x="539" y="108"/>
                    </a:cubicBezTo>
                    <a:cubicBezTo>
                      <a:pt x="530" y="115"/>
                      <a:pt x="530" y="115"/>
                      <a:pt x="530" y="115"/>
                    </a:cubicBezTo>
                    <a:cubicBezTo>
                      <a:pt x="509" y="91"/>
                      <a:pt x="509" y="91"/>
                      <a:pt x="509" y="91"/>
                    </a:cubicBezTo>
                    <a:cubicBezTo>
                      <a:pt x="475" y="103"/>
                      <a:pt x="475" y="103"/>
                      <a:pt x="475" y="103"/>
                    </a:cubicBezTo>
                    <a:cubicBezTo>
                      <a:pt x="474" y="136"/>
                      <a:pt x="474" y="136"/>
                      <a:pt x="474" y="136"/>
                    </a:cubicBezTo>
                    <a:cubicBezTo>
                      <a:pt x="463" y="136"/>
                      <a:pt x="463" y="136"/>
                      <a:pt x="463" y="136"/>
                    </a:cubicBezTo>
                    <a:lnTo>
                      <a:pt x="468" y="43"/>
                    </a:lnTo>
                    <a:close/>
                    <a:moveTo>
                      <a:pt x="476" y="51"/>
                    </a:moveTo>
                    <a:cubicBezTo>
                      <a:pt x="476" y="51"/>
                      <a:pt x="476" y="51"/>
                      <a:pt x="476" y="51"/>
                    </a:cubicBezTo>
                    <a:cubicBezTo>
                      <a:pt x="476" y="93"/>
                      <a:pt x="476" y="93"/>
                      <a:pt x="476" y="93"/>
                    </a:cubicBezTo>
                    <a:cubicBezTo>
                      <a:pt x="502" y="83"/>
                      <a:pt x="502" y="83"/>
                      <a:pt x="502" y="83"/>
                    </a:cubicBezTo>
                    <a:lnTo>
                      <a:pt x="476" y="51"/>
                    </a:lnTo>
                    <a:close/>
                    <a:moveTo>
                      <a:pt x="546" y="96"/>
                    </a:moveTo>
                    <a:cubicBezTo>
                      <a:pt x="551" y="98"/>
                      <a:pt x="559" y="100"/>
                      <a:pt x="565" y="98"/>
                    </a:cubicBezTo>
                    <a:cubicBezTo>
                      <a:pt x="575" y="96"/>
                      <a:pt x="581" y="88"/>
                      <a:pt x="578" y="79"/>
                    </a:cubicBezTo>
                    <a:cubicBezTo>
                      <a:pt x="573" y="57"/>
                      <a:pt x="538" y="75"/>
                      <a:pt x="531" y="45"/>
                    </a:cubicBezTo>
                    <a:cubicBezTo>
                      <a:pt x="528" y="32"/>
                      <a:pt x="537" y="20"/>
                      <a:pt x="552" y="17"/>
                    </a:cubicBezTo>
                    <a:cubicBezTo>
                      <a:pt x="560" y="15"/>
                      <a:pt x="568" y="16"/>
                      <a:pt x="576" y="18"/>
                    </a:cubicBezTo>
                    <a:cubicBezTo>
                      <a:pt x="574" y="27"/>
                      <a:pt x="574" y="27"/>
                      <a:pt x="574" y="27"/>
                    </a:cubicBezTo>
                    <a:cubicBezTo>
                      <a:pt x="568" y="25"/>
                      <a:pt x="562" y="23"/>
                      <a:pt x="554" y="25"/>
                    </a:cubicBezTo>
                    <a:cubicBezTo>
                      <a:pt x="547" y="27"/>
                      <a:pt x="540" y="33"/>
                      <a:pt x="542" y="43"/>
                    </a:cubicBezTo>
                    <a:cubicBezTo>
                      <a:pt x="546" y="62"/>
                      <a:pt x="583" y="49"/>
                      <a:pt x="590" y="75"/>
                    </a:cubicBezTo>
                    <a:cubicBezTo>
                      <a:pt x="592" y="88"/>
                      <a:pt x="586" y="102"/>
                      <a:pt x="568" y="106"/>
                    </a:cubicBezTo>
                    <a:cubicBezTo>
                      <a:pt x="559" y="108"/>
                      <a:pt x="551" y="107"/>
                      <a:pt x="543" y="105"/>
                    </a:cubicBezTo>
                    <a:lnTo>
                      <a:pt x="546" y="96"/>
                    </a:lnTo>
                    <a:close/>
                    <a:moveTo>
                      <a:pt x="625" y="6"/>
                    </a:moveTo>
                    <a:cubicBezTo>
                      <a:pt x="635" y="5"/>
                      <a:pt x="635" y="5"/>
                      <a:pt x="635" y="5"/>
                    </a:cubicBezTo>
                    <a:cubicBezTo>
                      <a:pt x="679" y="85"/>
                      <a:pt x="679" y="85"/>
                      <a:pt x="679" y="85"/>
                    </a:cubicBezTo>
                    <a:cubicBezTo>
                      <a:pt x="669" y="90"/>
                      <a:pt x="669" y="90"/>
                      <a:pt x="669" y="90"/>
                    </a:cubicBezTo>
                    <a:cubicBezTo>
                      <a:pt x="654" y="61"/>
                      <a:pt x="654" y="61"/>
                      <a:pt x="654" y="61"/>
                    </a:cubicBezTo>
                    <a:cubicBezTo>
                      <a:pt x="618" y="65"/>
                      <a:pt x="618" y="65"/>
                      <a:pt x="618" y="65"/>
                    </a:cubicBezTo>
                    <a:cubicBezTo>
                      <a:pt x="609" y="97"/>
                      <a:pt x="609" y="97"/>
                      <a:pt x="609" y="97"/>
                    </a:cubicBezTo>
                    <a:cubicBezTo>
                      <a:pt x="599" y="95"/>
                      <a:pt x="599" y="95"/>
                      <a:pt x="599" y="95"/>
                    </a:cubicBezTo>
                    <a:lnTo>
                      <a:pt x="625" y="6"/>
                    </a:lnTo>
                    <a:close/>
                    <a:moveTo>
                      <a:pt x="631" y="15"/>
                    </a:moveTo>
                    <a:cubicBezTo>
                      <a:pt x="631" y="15"/>
                      <a:pt x="631" y="15"/>
                      <a:pt x="631" y="15"/>
                    </a:cubicBezTo>
                    <a:cubicBezTo>
                      <a:pt x="621" y="56"/>
                      <a:pt x="621" y="56"/>
                      <a:pt x="621" y="56"/>
                    </a:cubicBezTo>
                    <a:cubicBezTo>
                      <a:pt x="649" y="52"/>
                      <a:pt x="649" y="52"/>
                      <a:pt x="649" y="52"/>
                    </a:cubicBezTo>
                    <a:lnTo>
                      <a:pt x="631" y="15"/>
                    </a:lnTo>
                    <a:close/>
                    <a:moveTo>
                      <a:pt x="690" y="0"/>
                    </a:moveTo>
                    <a:cubicBezTo>
                      <a:pt x="716" y="0"/>
                      <a:pt x="716" y="0"/>
                      <a:pt x="716" y="0"/>
                    </a:cubicBezTo>
                    <a:cubicBezTo>
                      <a:pt x="732" y="0"/>
                      <a:pt x="743" y="9"/>
                      <a:pt x="743" y="23"/>
                    </a:cubicBezTo>
                    <a:cubicBezTo>
                      <a:pt x="743" y="38"/>
                      <a:pt x="734" y="46"/>
                      <a:pt x="721" y="47"/>
                    </a:cubicBezTo>
                    <a:cubicBezTo>
                      <a:pt x="721" y="48"/>
                      <a:pt x="721" y="48"/>
                      <a:pt x="721" y="48"/>
                    </a:cubicBezTo>
                    <a:cubicBezTo>
                      <a:pt x="727" y="49"/>
                      <a:pt x="732" y="57"/>
                      <a:pt x="736" y="61"/>
                    </a:cubicBezTo>
                    <a:cubicBezTo>
                      <a:pt x="753" y="84"/>
                      <a:pt x="753" y="84"/>
                      <a:pt x="753" y="84"/>
                    </a:cubicBezTo>
                    <a:cubicBezTo>
                      <a:pt x="743" y="90"/>
                      <a:pt x="743" y="90"/>
                      <a:pt x="743" y="90"/>
                    </a:cubicBezTo>
                    <a:cubicBezTo>
                      <a:pt x="723" y="62"/>
                      <a:pt x="723" y="62"/>
                      <a:pt x="723" y="62"/>
                    </a:cubicBezTo>
                    <a:cubicBezTo>
                      <a:pt x="718" y="55"/>
                      <a:pt x="715" y="50"/>
                      <a:pt x="707" y="50"/>
                    </a:cubicBezTo>
                    <a:cubicBezTo>
                      <a:pt x="700" y="50"/>
                      <a:pt x="700" y="50"/>
                      <a:pt x="700" y="50"/>
                    </a:cubicBezTo>
                    <a:cubicBezTo>
                      <a:pt x="699" y="87"/>
                      <a:pt x="699" y="87"/>
                      <a:pt x="699" y="87"/>
                    </a:cubicBezTo>
                    <a:cubicBezTo>
                      <a:pt x="688" y="87"/>
                      <a:pt x="688" y="87"/>
                      <a:pt x="688" y="87"/>
                    </a:cubicBezTo>
                    <a:lnTo>
                      <a:pt x="690" y="0"/>
                    </a:lnTo>
                    <a:close/>
                    <a:moveTo>
                      <a:pt x="700" y="42"/>
                    </a:moveTo>
                    <a:cubicBezTo>
                      <a:pt x="711" y="42"/>
                      <a:pt x="711" y="42"/>
                      <a:pt x="711" y="42"/>
                    </a:cubicBezTo>
                    <a:cubicBezTo>
                      <a:pt x="721" y="42"/>
                      <a:pt x="733" y="38"/>
                      <a:pt x="733" y="25"/>
                    </a:cubicBezTo>
                    <a:cubicBezTo>
                      <a:pt x="733" y="16"/>
                      <a:pt x="727" y="8"/>
                      <a:pt x="713" y="8"/>
                    </a:cubicBezTo>
                    <a:cubicBezTo>
                      <a:pt x="700" y="8"/>
                      <a:pt x="700" y="8"/>
                      <a:pt x="700" y="8"/>
                    </a:cubicBezTo>
                    <a:lnTo>
                      <a:pt x="700" y="42"/>
                    </a:lnTo>
                    <a:close/>
                    <a:moveTo>
                      <a:pt x="786" y="54"/>
                    </a:moveTo>
                    <a:cubicBezTo>
                      <a:pt x="761" y="5"/>
                      <a:pt x="761" y="5"/>
                      <a:pt x="761" y="5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793" y="47"/>
                      <a:pt x="793" y="47"/>
                      <a:pt x="793" y="47"/>
                    </a:cubicBezTo>
                    <a:cubicBezTo>
                      <a:pt x="826" y="7"/>
                      <a:pt x="826" y="7"/>
                      <a:pt x="826" y="7"/>
                    </a:cubicBezTo>
                    <a:cubicBezTo>
                      <a:pt x="835" y="14"/>
                      <a:pt x="835" y="14"/>
                      <a:pt x="835" y="14"/>
                    </a:cubicBezTo>
                    <a:cubicBezTo>
                      <a:pt x="797" y="55"/>
                      <a:pt x="797" y="55"/>
                      <a:pt x="797" y="55"/>
                    </a:cubicBezTo>
                    <a:cubicBezTo>
                      <a:pt x="791" y="92"/>
                      <a:pt x="791" y="92"/>
                      <a:pt x="791" y="92"/>
                    </a:cubicBezTo>
                    <a:cubicBezTo>
                      <a:pt x="781" y="91"/>
                      <a:pt x="781" y="91"/>
                      <a:pt x="781" y="91"/>
                    </a:cubicBezTo>
                    <a:lnTo>
                      <a:pt x="786" y="54"/>
                    </a:lnTo>
                    <a:close/>
                    <a:moveTo>
                      <a:pt x="855" y="14"/>
                    </a:moveTo>
                    <a:cubicBezTo>
                      <a:pt x="866" y="17"/>
                      <a:pt x="866" y="17"/>
                      <a:pt x="866" y="17"/>
                    </a:cubicBezTo>
                    <a:cubicBezTo>
                      <a:pt x="855" y="58"/>
                      <a:pt x="855" y="58"/>
                      <a:pt x="855" y="58"/>
                    </a:cubicBezTo>
                    <a:cubicBezTo>
                      <a:pt x="844" y="101"/>
                      <a:pt x="844" y="101"/>
                      <a:pt x="844" y="101"/>
                    </a:cubicBezTo>
                    <a:cubicBezTo>
                      <a:pt x="834" y="98"/>
                      <a:pt x="834" y="98"/>
                      <a:pt x="834" y="98"/>
                    </a:cubicBezTo>
                    <a:lnTo>
                      <a:pt x="855" y="14"/>
                    </a:lnTo>
                    <a:close/>
                    <a:moveTo>
                      <a:pt x="855" y="58"/>
                    </a:moveTo>
                    <a:cubicBezTo>
                      <a:pt x="908" y="25"/>
                      <a:pt x="908" y="25"/>
                      <a:pt x="908" y="25"/>
                    </a:cubicBezTo>
                    <a:cubicBezTo>
                      <a:pt x="913" y="33"/>
                      <a:pt x="913" y="33"/>
                      <a:pt x="913" y="33"/>
                    </a:cubicBezTo>
                    <a:cubicBezTo>
                      <a:pt x="868" y="61"/>
                      <a:pt x="868" y="61"/>
                      <a:pt x="868" y="61"/>
                    </a:cubicBezTo>
                    <a:cubicBezTo>
                      <a:pt x="896" y="108"/>
                      <a:pt x="896" y="108"/>
                      <a:pt x="896" y="108"/>
                    </a:cubicBezTo>
                    <a:cubicBezTo>
                      <a:pt x="886" y="113"/>
                      <a:pt x="886" y="113"/>
                      <a:pt x="886" y="113"/>
                    </a:cubicBezTo>
                    <a:lnTo>
                      <a:pt x="855" y="58"/>
                    </a:lnTo>
                    <a:close/>
                    <a:moveTo>
                      <a:pt x="936" y="36"/>
                    </a:moveTo>
                    <a:cubicBezTo>
                      <a:pt x="946" y="39"/>
                      <a:pt x="946" y="39"/>
                      <a:pt x="946" y="39"/>
                    </a:cubicBezTo>
                    <a:cubicBezTo>
                      <a:pt x="917" y="121"/>
                      <a:pt x="917" y="121"/>
                      <a:pt x="917" y="121"/>
                    </a:cubicBezTo>
                    <a:cubicBezTo>
                      <a:pt x="907" y="118"/>
                      <a:pt x="907" y="118"/>
                      <a:pt x="907" y="118"/>
                    </a:cubicBezTo>
                    <a:lnTo>
                      <a:pt x="936" y="36"/>
                    </a:lnTo>
                    <a:close/>
                    <a:moveTo>
                      <a:pt x="997" y="60"/>
                    </a:moveTo>
                    <a:cubicBezTo>
                      <a:pt x="1007" y="64"/>
                      <a:pt x="1007" y="64"/>
                      <a:pt x="1007" y="64"/>
                    </a:cubicBezTo>
                    <a:cubicBezTo>
                      <a:pt x="1004" y="156"/>
                      <a:pt x="1004" y="156"/>
                      <a:pt x="1004" y="156"/>
                    </a:cubicBezTo>
                    <a:cubicBezTo>
                      <a:pt x="993" y="154"/>
                      <a:pt x="993" y="154"/>
                      <a:pt x="993" y="154"/>
                    </a:cubicBezTo>
                    <a:cubicBezTo>
                      <a:pt x="994" y="122"/>
                      <a:pt x="994" y="122"/>
                      <a:pt x="994" y="122"/>
                    </a:cubicBezTo>
                    <a:cubicBezTo>
                      <a:pt x="961" y="107"/>
                      <a:pt x="961" y="107"/>
                      <a:pt x="961" y="107"/>
                    </a:cubicBezTo>
                    <a:cubicBezTo>
                      <a:pt x="937" y="130"/>
                      <a:pt x="937" y="130"/>
                      <a:pt x="937" y="130"/>
                    </a:cubicBezTo>
                    <a:cubicBezTo>
                      <a:pt x="929" y="123"/>
                      <a:pt x="929" y="123"/>
                      <a:pt x="929" y="123"/>
                    </a:cubicBezTo>
                    <a:lnTo>
                      <a:pt x="997" y="60"/>
                    </a:lnTo>
                    <a:close/>
                    <a:moveTo>
                      <a:pt x="998" y="70"/>
                    </a:moveTo>
                    <a:cubicBezTo>
                      <a:pt x="998" y="70"/>
                      <a:pt x="998" y="70"/>
                      <a:pt x="998" y="70"/>
                    </a:cubicBezTo>
                    <a:cubicBezTo>
                      <a:pt x="968" y="100"/>
                      <a:pt x="968" y="100"/>
                      <a:pt x="968" y="100"/>
                    </a:cubicBezTo>
                    <a:cubicBezTo>
                      <a:pt x="995" y="112"/>
                      <a:pt x="995" y="112"/>
                      <a:pt x="995" y="112"/>
                    </a:cubicBezTo>
                    <a:lnTo>
                      <a:pt x="998" y="70"/>
                    </a:lnTo>
                    <a:close/>
                    <a:moveTo>
                      <a:pt x="1056" y="90"/>
                    </a:moveTo>
                    <a:cubicBezTo>
                      <a:pt x="1066" y="91"/>
                      <a:pt x="1066" y="91"/>
                      <a:pt x="1066" y="91"/>
                    </a:cubicBezTo>
                    <a:cubicBezTo>
                      <a:pt x="1070" y="177"/>
                      <a:pt x="1070" y="177"/>
                      <a:pt x="1070" y="177"/>
                    </a:cubicBezTo>
                    <a:cubicBezTo>
                      <a:pt x="1070" y="177"/>
                      <a:pt x="1070" y="177"/>
                      <a:pt x="1070" y="177"/>
                    </a:cubicBezTo>
                    <a:cubicBezTo>
                      <a:pt x="1106" y="118"/>
                      <a:pt x="1106" y="118"/>
                      <a:pt x="1106" y="118"/>
                    </a:cubicBezTo>
                    <a:cubicBezTo>
                      <a:pt x="1116" y="124"/>
                      <a:pt x="1116" y="124"/>
                      <a:pt x="1116" y="124"/>
                    </a:cubicBezTo>
                    <a:cubicBezTo>
                      <a:pt x="1070" y="196"/>
                      <a:pt x="1070" y="196"/>
                      <a:pt x="1070" y="196"/>
                    </a:cubicBezTo>
                    <a:cubicBezTo>
                      <a:pt x="1060" y="194"/>
                      <a:pt x="1060" y="194"/>
                      <a:pt x="1060" y="194"/>
                    </a:cubicBezTo>
                    <a:cubicBezTo>
                      <a:pt x="1057" y="109"/>
                      <a:pt x="1057" y="109"/>
                      <a:pt x="1057" y="109"/>
                    </a:cubicBezTo>
                    <a:cubicBezTo>
                      <a:pt x="1057" y="109"/>
                      <a:pt x="1057" y="109"/>
                      <a:pt x="1057" y="109"/>
                    </a:cubicBezTo>
                    <a:cubicBezTo>
                      <a:pt x="1020" y="167"/>
                      <a:pt x="1020" y="167"/>
                      <a:pt x="1020" y="167"/>
                    </a:cubicBezTo>
                    <a:cubicBezTo>
                      <a:pt x="1011" y="162"/>
                      <a:pt x="1011" y="162"/>
                      <a:pt x="1011" y="162"/>
                    </a:cubicBezTo>
                    <a:lnTo>
                      <a:pt x="1056" y="90"/>
                    </a:lnTo>
                    <a:close/>
                    <a:moveTo>
                      <a:pt x="1161" y="159"/>
                    </a:moveTo>
                    <a:cubicBezTo>
                      <a:pt x="1169" y="165"/>
                      <a:pt x="1169" y="165"/>
                      <a:pt x="1169" y="165"/>
                    </a:cubicBezTo>
                    <a:cubicBezTo>
                      <a:pt x="1141" y="253"/>
                      <a:pt x="1141" y="253"/>
                      <a:pt x="1141" y="253"/>
                    </a:cubicBezTo>
                    <a:cubicBezTo>
                      <a:pt x="1131" y="249"/>
                      <a:pt x="1131" y="249"/>
                      <a:pt x="1131" y="249"/>
                    </a:cubicBezTo>
                    <a:cubicBezTo>
                      <a:pt x="1141" y="218"/>
                      <a:pt x="1141" y="218"/>
                      <a:pt x="1141" y="218"/>
                    </a:cubicBezTo>
                    <a:cubicBezTo>
                      <a:pt x="1113" y="195"/>
                      <a:pt x="1113" y="195"/>
                      <a:pt x="1113" y="195"/>
                    </a:cubicBezTo>
                    <a:cubicBezTo>
                      <a:pt x="1084" y="211"/>
                      <a:pt x="1084" y="211"/>
                      <a:pt x="1084" y="211"/>
                    </a:cubicBezTo>
                    <a:cubicBezTo>
                      <a:pt x="1078" y="202"/>
                      <a:pt x="1078" y="202"/>
                      <a:pt x="1078" y="202"/>
                    </a:cubicBezTo>
                    <a:lnTo>
                      <a:pt x="1161" y="159"/>
                    </a:lnTo>
                    <a:close/>
                    <a:moveTo>
                      <a:pt x="1158" y="170"/>
                    </a:moveTo>
                    <a:cubicBezTo>
                      <a:pt x="1158" y="169"/>
                      <a:pt x="1158" y="169"/>
                      <a:pt x="1158" y="169"/>
                    </a:cubicBezTo>
                    <a:cubicBezTo>
                      <a:pt x="1122" y="190"/>
                      <a:pt x="1122" y="190"/>
                      <a:pt x="1122" y="190"/>
                    </a:cubicBezTo>
                    <a:cubicBezTo>
                      <a:pt x="1144" y="209"/>
                      <a:pt x="1144" y="209"/>
                      <a:pt x="1144" y="209"/>
                    </a:cubicBezTo>
                    <a:lnTo>
                      <a:pt x="1158" y="170"/>
                    </a:lnTo>
                    <a:close/>
                    <a:moveTo>
                      <a:pt x="1236" y="229"/>
                    </a:moveTo>
                    <a:cubicBezTo>
                      <a:pt x="1252" y="247"/>
                      <a:pt x="1252" y="247"/>
                      <a:pt x="1252" y="247"/>
                    </a:cubicBezTo>
                    <a:cubicBezTo>
                      <a:pt x="1264" y="262"/>
                      <a:pt x="1260" y="274"/>
                      <a:pt x="1253" y="280"/>
                    </a:cubicBezTo>
                    <a:cubicBezTo>
                      <a:pt x="1245" y="287"/>
                      <a:pt x="1236" y="288"/>
                      <a:pt x="1227" y="282"/>
                    </a:cubicBezTo>
                    <a:cubicBezTo>
                      <a:pt x="1227" y="282"/>
                      <a:pt x="1227" y="282"/>
                      <a:pt x="1227" y="282"/>
                    </a:cubicBezTo>
                    <a:cubicBezTo>
                      <a:pt x="1233" y="292"/>
                      <a:pt x="1231" y="302"/>
                      <a:pt x="1222" y="309"/>
                    </a:cubicBezTo>
                    <a:cubicBezTo>
                      <a:pt x="1211" y="319"/>
                      <a:pt x="1197" y="317"/>
                      <a:pt x="1186" y="304"/>
                    </a:cubicBezTo>
                    <a:cubicBezTo>
                      <a:pt x="1170" y="285"/>
                      <a:pt x="1170" y="285"/>
                      <a:pt x="1170" y="285"/>
                    </a:cubicBezTo>
                    <a:lnTo>
                      <a:pt x="1236" y="229"/>
                    </a:lnTo>
                    <a:close/>
                    <a:moveTo>
                      <a:pt x="1183" y="288"/>
                    </a:moveTo>
                    <a:cubicBezTo>
                      <a:pt x="1192" y="298"/>
                      <a:pt x="1192" y="298"/>
                      <a:pt x="1192" y="298"/>
                    </a:cubicBezTo>
                    <a:cubicBezTo>
                      <a:pt x="1199" y="306"/>
                      <a:pt x="1207" y="308"/>
                      <a:pt x="1216" y="300"/>
                    </a:cubicBezTo>
                    <a:cubicBezTo>
                      <a:pt x="1224" y="293"/>
                      <a:pt x="1223" y="284"/>
                      <a:pt x="1215" y="275"/>
                    </a:cubicBezTo>
                    <a:cubicBezTo>
                      <a:pt x="1209" y="267"/>
                      <a:pt x="1209" y="267"/>
                      <a:pt x="1209" y="267"/>
                    </a:cubicBezTo>
                    <a:lnTo>
                      <a:pt x="1183" y="288"/>
                    </a:lnTo>
                    <a:close/>
                    <a:moveTo>
                      <a:pt x="1215" y="262"/>
                    </a:moveTo>
                    <a:cubicBezTo>
                      <a:pt x="1220" y="268"/>
                      <a:pt x="1220" y="268"/>
                      <a:pt x="1220" y="268"/>
                    </a:cubicBezTo>
                    <a:cubicBezTo>
                      <a:pt x="1229" y="278"/>
                      <a:pt x="1238" y="279"/>
                      <a:pt x="1245" y="273"/>
                    </a:cubicBezTo>
                    <a:cubicBezTo>
                      <a:pt x="1252" y="267"/>
                      <a:pt x="1252" y="259"/>
                      <a:pt x="1243" y="249"/>
                    </a:cubicBezTo>
                    <a:cubicBezTo>
                      <a:pt x="1238" y="242"/>
                      <a:pt x="1238" y="242"/>
                      <a:pt x="1238" y="242"/>
                    </a:cubicBezTo>
                    <a:lnTo>
                      <a:pt x="1215" y="262"/>
                    </a:lnTo>
                    <a:close/>
                    <a:moveTo>
                      <a:pt x="1285" y="288"/>
                    </a:moveTo>
                    <a:cubicBezTo>
                      <a:pt x="1300" y="310"/>
                      <a:pt x="1300" y="310"/>
                      <a:pt x="1300" y="310"/>
                    </a:cubicBezTo>
                    <a:cubicBezTo>
                      <a:pt x="1310" y="324"/>
                      <a:pt x="1309" y="338"/>
                      <a:pt x="1297" y="346"/>
                    </a:cubicBezTo>
                    <a:cubicBezTo>
                      <a:pt x="1285" y="354"/>
                      <a:pt x="1273" y="350"/>
                      <a:pt x="1265" y="341"/>
                    </a:cubicBezTo>
                    <a:cubicBezTo>
                      <a:pt x="1265" y="341"/>
                      <a:pt x="1265" y="341"/>
                      <a:pt x="1265" y="341"/>
                    </a:cubicBezTo>
                    <a:cubicBezTo>
                      <a:pt x="1267" y="347"/>
                      <a:pt x="1263" y="355"/>
                      <a:pt x="1262" y="361"/>
                    </a:cubicBezTo>
                    <a:cubicBezTo>
                      <a:pt x="1252" y="388"/>
                      <a:pt x="1252" y="388"/>
                      <a:pt x="1252" y="388"/>
                    </a:cubicBezTo>
                    <a:cubicBezTo>
                      <a:pt x="1242" y="384"/>
                      <a:pt x="1242" y="384"/>
                      <a:pt x="1242" y="384"/>
                    </a:cubicBezTo>
                    <a:cubicBezTo>
                      <a:pt x="1254" y="351"/>
                      <a:pt x="1254" y="351"/>
                      <a:pt x="1254" y="351"/>
                    </a:cubicBezTo>
                    <a:cubicBezTo>
                      <a:pt x="1256" y="343"/>
                      <a:pt x="1259" y="338"/>
                      <a:pt x="1254" y="331"/>
                    </a:cubicBezTo>
                    <a:cubicBezTo>
                      <a:pt x="1250" y="325"/>
                      <a:pt x="1250" y="325"/>
                      <a:pt x="1250" y="325"/>
                    </a:cubicBezTo>
                    <a:cubicBezTo>
                      <a:pt x="1219" y="346"/>
                      <a:pt x="1219" y="346"/>
                      <a:pt x="1219" y="346"/>
                    </a:cubicBezTo>
                    <a:cubicBezTo>
                      <a:pt x="1213" y="337"/>
                      <a:pt x="1213" y="337"/>
                      <a:pt x="1213" y="337"/>
                    </a:cubicBezTo>
                    <a:lnTo>
                      <a:pt x="1285" y="288"/>
                    </a:lnTo>
                    <a:close/>
                    <a:moveTo>
                      <a:pt x="1257" y="320"/>
                    </a:moveTo>
                    <a:cubicBezTo>
                      <a:pt x="1263" y="329"/>
                      <a:pt x="1263" y="329"/>
                      <a:pt x="1263" y="329"/>
                    </a:cubicBezTo>
                    <a:cubicBezTo>
                      <a:pt x="1269" y="338"/>
                      <a:pt x="1279" y="345"/>
                      <a:pt x="1289" y="338"/>
                    </a:cubicBezTo>
                    <a:cubicBezTo>
                      <a:pt x="1297" y="333"/>
                      <a:pt x="1301" y="324"/>
                      <a:pt x="1293" y="312"/>
                    </a:cubicBezTo>
                    <a:cubicBezTo>
                      <a:pt x="1285" y="301"/>
                      <a:pt x="1285" y="301"/>
                      <a:pt x="1285" y="301"/>
                    </a:cubicBezTo>
                    <a:lnTo>
                      <a:pt x="1257" y="320"/>
                    </a:lnTo>
                    <a:close/>
                    <a:moveTo>
                      <a:pt x="1363" y="421"/>
                    </a:moveTo>
                    <a:cubicBezTo>
                      <a:pt x="1315" y="445"/>
                      <a:pt x="1315" y="445"/>
                      <a:pt x="1315" y="445"/>
                    </a:cubicBezTo>
                    <a:cubicBezTo>
                      <a:pt x="1290" y="457"/>
                      <a:pt x="1276" y="444"/>
                      <a:pt x="1268" y="429"/>
                    </a:cubicBezTo>
                    <a:cubicBezTo>
                      <a:pt x="1260" y="413"/>
                      <a:pt x="1260" y="395"/>
                      <a:pt x="1284" y="383"/>
                    </a:cubicBezTo>
                    <a:cubicBezTo>
                      <a:pt x="1290" y="380"/>
                      <a:pt x="1297" y="377"/>
                      <a:pt x="1305" y="373"/>
                    </a:cubicBezTo>
                    <a:cubicBezTo>
                      <a:pt x="1332" y="359"/>
                      <a:pt x="1332" y="359"/>
                      <a:pt x="1332" y="359"/>
                    </a:cubicBezTo>
                    <a:cubicBezTo>
                      <a:pt x="1337" y="369"/>
                      <a:pt x="1337" y="369"/>
                      <a:pt x="1337" y="369"/>
                    </a:cubicBezTo>
                    <a:cubicBezTo>
                      <a:pt x="1308" y="383"/>
                      <a:pt x="1308" y="383"/>
                      <a:pt x="1308" y="383"/>
                    </a:cubicBezTo>
                    <a:cubicBezTo>
                      <a:pt x="1301" y="387"/>
                      <a:pt x="1294" y="391"/>
                      <a:pt x="1287" y="394"/>
                    </a:cubicBezTo>
                    <a:cubicBezTo>
                      <a:pt x="1272" y="401"/>
                      <a:pt x="1270" y="412"/>
                      <a:pt x="1277" y="426"/>
                    </a:cubicBezTo>
                    <a:cubicBezTo>
                      <a:pt x="1282" y="437"/>
                      <a:pt x="1293" y="444"/>
                      <a:pt x="1311" y="435"/>
                    </a:cubicBezTo>
                    <a:cubicBezTo>
                      <a:pt x="1359" y="411"/>
                      <a:pt x="1359" y="411"/>
                      <a:pt x="1359" y="411"/>
                    </a:cubicBezTo>
                    <a:lnTo>
                      <a:pt x="1363" y="421"/>
                    </a:lnTo>
                    <a:close/>
                    <a:moveTo>
                      <a:pt x="1373" y="450"/>
                    </a:moveTo>
                    <a:cubicBezTo>
                      <a:pt x="1380" y="457"/>
                      <a:pt x="1380" y="457"/>
                      <a:pt x="1380" y="457"/>
                    </a:cubicBezTo>
                    <a:cubicBezTo>
                      <a:pt x="1329" y="526"/>
                      <a:pt x="1329" y="526"/>
                      <a:pt x="1329" y="526"/>
                    </a:cubicBezTo>
                    <a:cubicBezTo>
                      <a:pt x="1329" y="526"/>
                      <a:pt x="1329" y="526"/>
                      <a:pt x="1329" y="526"/>
                    </a:cubicBezTo>
                    <a:cubicBezTo>
                      <a:pt x="1394" y="504"/>
                      <a:pt x="1394" y="504"/>
                      <a:pt x="1394" y="504"/>
                    </a:cubicBezTo>
                    <a:cubicBezTo>
                      <a:pt x="1398" y="514"/>
                      <a:pt x="1398" y="514"/>
                      <a:pt x="1398" y="514"/>
                    </a:cubicBezTo>
                    <a:cubicBezTo>
                      <a:pt x="1317" y="541"/>
                      <a:pt x="1317" y="541"/>
                      <a:pt x="1317" y="541"/>
                    </a:cubicBezTo>
                    <a:cubicBezTo>
                      <a:pt x="1311" y="534"/>
                      <a:pt x="1311" y="534"/>
                      <a:pt x="1311" y="534"/>
                    </a:cubicBezTo>
                    <a:cubicBezTo>
                      <a:pt x="1362" y="465"/>
                      <a:pt x="1362" y="465"/>
                      <a:pt x="1362" y="465"/>
                    </a:cubicBezTo>
                    <a:cubicBezTo>
                      <a:pt x="1362" y="465"/>
                      <a:pt x="1362" y="465"/>
                      <a:pt x="1362" y="465"/>
                    </a:cubicBezTo>
                    <a:cubicBezTo>
                      <a:pt x="1297" y="487"/>
                      <a:pt x="1297" y="487"/>
                      <a:pt x="1297" y="487"/>
                    </a:cubicBezTo>
                    <a:cubicBezTo>
                      <a:pt x="1293" y="477"/>
                      <a:pt x="1293" y="477"/>
                      <a:pt x="1293" y="477"/>
                    </a:cubicBezTo>
                    <a:lnTo>
                      <a:pt x="1373" y="450"/>
                    </a:lnTo>
                    <a:close/>
                    <a:moveTo>
                      <a:pt x="1405" y="543"/>
                    </a:moveTo>
                    <a:cubicBezTo>
                      <a:pt x="1414" y="587"/>
                      <a:pt x="1414" y="587"/>
                      <a:pt x="1414" y="587"/>
                    </a:cubicBezTo>
                    <a:cubicBezTo>
                      <a:pt x="1405" y="589"/>
                      <a:pt x="1405" y="589"/>
                      <a:pt x="1405" y="589"/>
                    </a:cubicBezTo>
                    <a:cubicBezTo>
                      <a:pt x="1398" y="555"/>
                      <a:pt x="1398" y="555"/>
                      <a:pt x="1398" y="555"/>
                    </a:cubicBezTo>
                    <a:cubicBezTo>
                      <a:pt x="1369" y="561"/>
                      <a:pt x="1369" y="561"/>
                      <a:pt x="1369" y="561"/>
                    </a:cubicBezTo>
                    <a:cubicBezTo>
                      <a:pt x="1376" y="594"/>
                      <a:pt x="1376" y="594"/>
                      <a:pt x="1376" y="594"/>
                    </a:cubicBezTo>
                    <a:cubicBezTo>
                      <a:pt x="1367" y="596"/>
                      <a:pt x="1367" y="596"/>
                      <a:pt x="1367" y="596"/>
                    </a:cubicBezTo>
                    <a:cubicBezTo>
                      <a:pt x="1360" y="563"/>
                      <a:pt x="1360" y="563"/>
                      <a:pt x="1360" y="563"/>
                    </a:cubicBezTo>
                    <a:cubicBezTo>
                      <a:pt x="1331" y="569"/>
                      <a:pt x="1331" y="569"/>
                      <a:pt x="1331" y="569"/>
                    </a:cubicBezTo>
                    <a:cubicBezTo>
                      <a:pt x="1338" y="604"/>
                      <a:pt x="1338" y="604"/>
                      <a:pt x="1338" y="604"/>
                    </a:cubicBezTo>
                    <a:cubicBezTo>
                      <a:pt x="1329" y="606"/>
                      <a:pt x="1329" y="606"/>
                      <a:pt x="1329" y="606"/>
                    </a:cubicBezTo>
                    <a:cubicBezTo>
                      <a:pt x="1320" y="561"/>
                      <a:pt x="1320" y="561"/>
                      <a:pt x="1320" y="561"/>
                    </a:cubicBezTo>
                    <a:lnTo>
                      <a:pt x="1405" y="543"/>
                    </a:lnTo>
                    <a:close/>
                    <a:moveTo>
                      <a:pt x="1416" y="613"/>
                    </a:moveTo>
                    <a:cubicBezTo>
                      <a:pt x="1421" y="621"/>
                      <a:pt x="1421" y="621"/>
                      <a:pt x="1421" y="621"/>
                    </a:cubicBezTo>
                    <a:cubicBezTo>
                      <a:pt x="1355" y="676"/>
                      <a:pt x="1355" y="676"/>
                      <a:pt x="1355" y="676"/>
                    </a:cubicBezTo>
                    <a:cubicBezTo>
                      <a:pt x="1355" y="676"/>
                      <a:pt x="1355" y="676"/>
                      <a:pt x="1355" y="676"/>
                    </a:cubicBezTo>
                    <a:cubicBezTo>
                      <a:pt x="1424" y="670"/>
                      <a:pt x="1424" y="670"/>
                      <a:pt x="1424" y="670"/>
                    </a:cubicBezTo>
                    <a:cubicBezTo>
                      <a:pt x="1425" y="681"/>
                      <a:pt x="1425" y="681"/>
                      <a:pt x="1425" y="681"/>
                    </a:cubicBezTo>
                    <a:cubicBezTo>
                      <a:pt x="1340" y="688"/>
                      <a:pt x="1340" y="688"/>
                      <a:pt x="1340" y="688"/>
                    </a:cubicBezTo>
                    <a:cubicBezTo>
                      <a:pt x="1336" y="679"/>
                      <a:pt x="1336" y="679"/>
                      <a:pt x="1336" y="679"/>
                    </a:cubicBezTo>
                    <a:cubicBezTo>
                      <a:pt x="1402" y="625"/>
                      <a:pt x="1402" y="625"/>
                      <a:pt x="1402" y="625"/>
                    </a:cubicBezTo>
                    <a:cubicBezTo>
                      <a:pt x="1402" y="625"/>
                      <a:pt x="1402" y="625"/>
                      <a:pt x="1402" y="625"/>
                    </a:cubicBezTo>
                    <a:cubicBezTo>
                      <a:pt x="1333" y="630"/>
                      <a:pt x="1333" y="630"/>
                      <a:pt x="1333" y="630"/>
                    </a:cubicBezTo>
                    <a:cubicBezTo>
                      <a:pt x="1332" y="620"/>
                      <a:pt x="1332" y="620"/>
                      <a:pt x="1332" y="620"/>
                    </a:cubicBezTo>
                    <a:lnTo>
                      <a:pt x="1416" y="613"/>
                    </a:lnTo>
                    <a:close/>
                    <a:moveTo>
                      <a:pt x="1351" y="707"/>
                    </a:moveTo>
                    <a:cubicBezTo>
                      <a:pt x="1348" y="712"/>
                      <a:pt x="1344" y="719"/>
                      <a:pt x="1344" y="726"/>
                    </a:cubicBezTo>
                    <a:cubicBezTo>
                      <a:pt x="1344" y="736"/>
                      <a:pt x="1350" y="743"/>
                      <a:pt x="1360" y="743"/>
                    </a:cubicBezTo>
                    <a:cubicBezTo>
                      <a:pt x="1382" y="744"/>
                      <a:pt x="1374" y="705"/>
                      <a:pt x="1404" y="706"/>
                    </a:cubicBezTo>
                    <a:cubicBezTo>
                      <a:pt x="1417" y="706"/>
                      <a:pt x="1427" y="717"/>
                      <a:pt x="1426" y="733"/>
                    </a:cubicBezTo>
                    <a:cubicBezTo>
                      <a:pt x="1426" y="741"/>
                      <a:pt x="1423" y="749"/>
                      <a:pt x="1419" y="756"/>
                    </a:cubicBezTo>
                    <a:cubicBezTo>
                      <a:pt x="1411" y="751"/>
                      <a:pt x="1411" y="751"/>
                      <a:pt x="1411" y="751"/>
                    </a:cubicBezTo>
                    <a:cubicBezTo>
                      <a:pt x="1415" y="746"/>
                      <a:pt x="1418" y="741"/>
                      <a:pt x="1418" y="733"/>
                    </a:cubicBezTo>
                    <a:cubicBezTo>
                      <a:pt x="1418" y="726"/>
                      <a:pt x="1414" y="717"/>
                      <a:pt x="1403" y="717"/>
                    </a:cubicBezTo>
                    <a:cubicBezTo>
                      <a:pt x="1384" y="716"/>
                      <a:pt x="1387" y="755"/>
                      <a:pt x="1360" y="755"/>
                    </a:cubicBezTo>
                    <a:cubicBezTo>
                      <a:pt x="1347" y="754"/>
                      <a:pt x="1335" y="745"/>
                      <a:pt x="1336" y="726"/>
                    </a:cubicBezTo>
                    <a:cubicBezTo>
                      <a:pt x="1336" y="716"/>
                      <a:pt x="1339" y="710"/>
                      <a:pt x="1343" y="702"/>
                    </a:cubicBezTo>
                    <a:lnTo>
                      <a:pt x="1351" y="707"/>
                    </a:lnTo>
                    <a:close/>
                    <a:moveTo>
                      <a:pt x="1422" y="778"/>
                    </a:moveTo>
                    <a:cubicBezTo>
                      <a:pt x="1421" y="789"/>
                      <a:pt x="1421" y="789"/>
                      <a:pt x="1421" y="789"/>
                    </a:cubicBezTo>
                    <a:cubicBezTo>
                      <a:pt x="1334" y="780"/>
                      <a:pt x="1334" y="780"/>
                      <a:pt x="1334" y="780"/>
                    </a:cubicBezTo>
                    <a:cubicBezTo>
                      <a:pt x="1335" y="769"/>
                      <a:pt x="1335" y="769"/>
                      <a:pt x="1335" y="769"/>
                    </a:cubicBezTo>
                    <a:lnTo>
                      <a:pt x="1422" y="778"/>
                    </a:lnTo>
                    <a:close/>
                    <a:moveTo>
                      <a:pt x="1345" y="803"/>
                    </a:moveTo>
                    <a:cubicBezTo>
                      <a:pt x="1341" y="807"/>
                      <a:pt x="1336" y="813"/>
                      <a:pt x="1335" y="820"/>
                    </a:cubicBezTo>
                    <a:cubicBezTo>
                      <a:pt x="1334" y="830"/>
                      <a:pt x="1338" y="838"/>
                      <a:pt x="1348" y="839"/>
                    </a:cubicBezTo>
                    <a:cubicBezTo>
                      <a:pt x="1370" y="843"/>
                      <a:pt x="1367" y="804"/>
                      <a:pt x="1397" y="809"/>
                    </a:cubicBezTo>
                    <a:cubicBezTo>
                      <a:pt x="1411" y="811"/>
                      <a:pt x="1418" y="824"/>
                      <a:pt x="1415" y="839"/>
                    </a:cubicBezTo>
                    <a:cubicBezTo>
                      <a:pt x="1414" y="847"/>
                      <a:pt x="1410" y="854"/>
                      <a:pt x="1405" y="861"/>
                    </a:cubicBezTo>
                    <a:cubicBezTo>
                      <a:pt x="1397" y="855"/>
                      <a:pt x="1397" y="855"/>
                      <a:pt x="1397" y="855"/>
                    </a:cubicBezTo>
                    <a:cubicBezTo>
                      <a:pt x="1402" y="851"/>
                      <a:pt x="1406" y="846"/>
                      <a:pt x="1407" y="838"/>
                    </a:cubicBezTo>
                    <a:cubicBezTo>
                      <a:pt x="1408" y="831"/>
                      <a:pt x="1405" y="821"/>
                      <a:pt x="1395" y="820"/>
                    </a:cubicBezTo>
                    <a:cubicBezTo>
                      <a:pt x="1376" y="816"/>
                      <a:pt x="1374" y="856"/>
                      <a:pt x="1347" y="851"/>
                    </a:cubicBezTo>
                    <a:cubicBezTo>
                      <a:pt x="1334" y="849"/>
                      <a:pt x="1324" y="838"/>
                      <a:pt x="1327" y="819"/>
                    </a:cubicBezTo>
                    <a:cubicBezTo>
                      <a:pt x="1329" y="809"/>
                      <a:pt x="1332" y="803"/>
                      <a:pt x="1338" y="797"/>
                    </a:cubicBezTo>
                    <a:lnTo>
                      <a:pt x="1345" y="803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2" name="Freeform 558"/>
              <p:cNvSpPr>
                <a:spLocks/>
              </p:cNvSpPr>
              <p:nvPr/>
            </p:nvSpPr>
            <p:spPr bwMode="auto">
              <a:xfrm>
                <a:off x="1356" y="388"/>
                <a:ext cx="96" cy="7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0"/>
                  </a:cxn>
                  <a:cxn ang="0">
                    <a:pos x="48" y="65"/>
                  </a:cxn>
                  <a:cxn ang="0">
                    <a:pos x="73" y="0"/>
                  </a:cxn>
                  <a:cxn ang="0">
                    <a:pos x="84" y="0"/>
                  </a:cxn>
                  <a:cxn ang="0">
                    <a:pos x="96" y="77"/>
                  </a:cxn>
                  <a:cxn ang="0">
                    <a:pos x="87" y="79"/>
                  </a:cxn>
                  <a:cxn ang="0">
                    <a:pos x="77" y="13"/>
                  </a:cxn>
                  <a:cxn ang="0">
                    <a:pos x="77" y="13"/>
                  </a:cxn>
                  <a:cxn ang="0">
                    <a:pos x="53" y="77"/>
                  </a:cxn>
                  <a:cxn ang="0">
                    <a:pos x="43" y="77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0" y="79"/>
                  </a:cxn>
                  <a:cxn ang="0">
                    <a:pos x="0" y="77"/>
                  </a:cxn>
                  <a:cxn ang="0">
                    <a:pos x="15" y="0"/>
                  </a:cxn>
                </a:cxnLst>
                <a:rect l="0" t="0" r="r" b="b"/>
                <a:pathLst>
                  <a:path w="96" h="79">
                    <a:moveTo>
                      <a:pt x="15" y="0"/>
                    </a:moveTo>
                    <a:lnTo>
                      <a:pt x="25" y="0"/>
                    </a:lnTo>
                    <a:lnTo>
                      <a:pt x="48" y="65"/>
                    </a:lnTo>
                    <a:lnTo>
                      <a:pt x="73" y="0"/>
                    </a:lnTo>
                    <a:lnTo>
                      <a:pt x="84" y="0"/>
                    </a:lnTo>
                    <a:lnTo>
                      <a:pt x="96" y="77"/>
                    </a:lnTo>
                    <a:lnTo>
                      <a:pt x="87" y="79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53" y="77"/>
                    </a:lnTo>
                    <a:lnTo>
                      <a:pt x="43" y="77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0" y="79"/>
                    </a:lnTo>
                    <a:lnTo>
                      <a:pt x="0" y="7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3" name="Freeform 559"/>
              <p:cNvSpPr>
                <a:spLocks noEditPoints="1"/>
              </p:cNvSpPr>
              <p:nvPr/>
            </p:nvSpPr>
            <p:spPr bwMode="auto">
              <a:xfrm>
                <a:off x="1458" y="388"/>
                <a:ext cx="73" cy="7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2" y="0"/>
                  </a:cxn>
                  <a:cxn ang="0">
                    <a:pos x="73" y="76"/>
                  </a:cxn>
                  <a:cxn ang="0">
                    <a:pos x="63" y="79"/>
                  </a:cxn>
                  <a:cxn ang="0">
                    <a:pos x="53" y="51"/>
                  </a:cxn>
                  <a:cxn ang="0">
                    <a:pos x="21" y="51"/>
                  </a:cxn>
                  <a:cxn ang="0">
                    <a:pos x="9" y="79"/>
                  </a:cxn>
                  <a:cxn ang="0">
                    <a:pos x="0" y="76"/>
                  </a:cxn>
                  <a:cxn ang="0">
                    <a:pos x="33" y="0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24" y="43"/>
                  </a:cxn>
                  <a:cxn ang="0">
                    <a:pos x="49" y="43"/>
                  </a:cxn>
                  <a:cxn ang="0">
                    <a:pos x="37" y="9"/>
                  </a:cxn>
                </a:cxnLst>
                <a:rect l="0" t="0" r="r" b="b"/>
                <a:pathLst>
                  <a:path w="73" h="79">
                    <a:moveTo>
                      <a:pt x="33" y="0"/>
                    </a:moveTo>
                    <a:lnTo>
                      <a:pt x="42" y="0"/>
                    </a:lnTo>
                    <a:lnTo>
                      <a:pt x="73" y="76"/>
                    </a:lnTo>
                    <a:lnTo>
                      <a:pt x="63" y="79"/>
                    </a:lnTo>
                    <a:lnTo>
                      <a:pt x="53" y="51"/>
                    </a:lnTo>
                    <a:lnTo>
                      <a:pt x="21" y="51"/>
                    </a:lnTo>
                    <a:lnTo>
                      <a:pt x="9" y="79"/>
                    </a:lnTo>
                    <a:lnTo>
                      <a:pt x="0" y="76"/>
                    </a:lnTo>
                    <a:lnTo>
                      <a:pt x="33" y="0"/>
                    </a:lnTo>
                    <a:close/>
                    <a:moveTo>
                      <a:pt x="37" y="9"/>
                    </a:moveTo>
                    <a:lnTo>
                      <a:pt x="37" y="9"/>
                    </a:lnTo>
                    <a:lnTo>
                      <a:pt x="24" y="43"/>
                    </a:lnTo>
                    <a:lnTo>
                      <a:pt x="49" y="43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4" name="Freeform 560"/>
              <p:cNvSpPr>
                <a:spLocks/>
              </p:cNvSpPr>
              <p:nvPr/>
            </p:nvSpPr>
            <p:spPr bwMode="auto">
              <a:xfrm>
                <a:off x="1537" y="387"/>
                <a:ext cx="46" cy="80"/>
              </a:xfrm>
              <a:custGeom>
                <a:avLst/>
                <a:gdLst/>
                <a:ahLst/>
                <a:cxnLst>
                  <a:cxn ang="0">
                    <a:pos x="9" y="135"/>
                  </a:cxn>
                  <a:cxn ang="0">
                    <a:pos x="42" y="146"/>
                  </a:cxn>
                  <a:cxn ang="0">
                    <a:pos x="72" y="118"/>
                  </a:cxn>
                  <a:cxn ang="0">
                    <a:pos x="4" y="41"/>
                  </a:cxn>
                  <a:cxn ang="0">
                    <a:pos x="51" y="0"/>
                  </a:cxn>
                  <a:cxn ang="0">
                    <a:pos x="92" y="12"/>
                  </a:cxn>
                  <a:cxn ang="0">
                    <a:pos x="85" y="26"/>
                  </a:cxn>
                  <a:cxn ang="0">
                    <a:pos x="52" y="15"/>
                  </a:cxn>
                  <a:cxn ang="0">
                    <a:pos x="23" y="42"/>
                  </a:cxn>
                  <a:cxn ang="0">
                    <a:pos x="93" y="117"/>
                  </a:cxn>
                  <a:cxn ang="0">
                    <a:pos x="43" y="161"/>
                  </a:cxn>
                  <a:cxn ang="0">
                    <a:pos x="0" y="149"/>
                  </a:cxn>
                  <a:cxn ang="0">
                    <a:pos x="9" y="135"/>
                  </a:cxn>
                </a:cxnLst>
                <a:rect l="0" t="0" r="r" b="b"/>
                <a:pathLst>
                  <a:path w="93" h="161">
                    <a:moveTo>
                      <a:pt x="9" y="135"/>
                    </a:moveTo>
                    <a:cubicBezTo>
                      <a:pt x="17" y="141"/>
                      <a:pt x="29" y="146"/>
                      <a:pt x="42" y="146"/>
                    </a:cubicBezTo>
                    <a:cubicBezTo>
                      <a:pt x="60" y="146"/>
                      <a:pt x="72" y="135"/>
                      <a:pt x="72" y="118"/>
                    </a:cubicBezTo>
                    <a:cubicBezTo>
                      <a:pt x="72" y="79"/>
                      <a:pt x="4" y="95"/>
                      <a:pt x="4" y="41"/>
                    </a:cubicBezTo>
                    <a:cubicBezTo>
                      <a:pt x="4" y="17"/>
                      <a:pt x="23" y="0"/>
                      <a:pt x="51" y="0"/>
                    </a:cubicBezTo>
                    <a:cubicBezTo>
                      <a:pt x="66" y="0"/>
                      <a:pt x="80" y="4"/>
                      <a:pt x="92" y="12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76" y="20"/>
                      <a:pt x="66" y="15"/>
                      <a:pt x="52" y="15"/>
                    </a:cubicBezTo>
                    <a:cubicBezTo>
                      <a:pt x="38" y="15"/>
                      <a:pt x="23" y="23"/>
                      <a:pt x="23" y="42"/>
                    </a:cubicBezTo>
                    <a:cubicBezTo>
                      <a:pt x="23" y="76"/>
                      <a:pt x="93" y="68"/>
                      <a:pt x="93" y="117"/>
                    </a:cubicBezTo>
                    <a:cubicBezTo>
                      <a:pt x="93" y="140"/>
                      <a:pt x="77" y="161"/>
                      <a:pt x="43" y="161"/>
                    </a:cubicBezTo>
                    <a:cubicBezTo>
                      <a:pt x="26" y="161"/>
                      <a:pt x="13" y="157"/>
                      <a:pt x="0" y="149"/>
                    </a:cubicBez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5" name="Freeform 561"/>
              <p:cNvSpPr>
                <a:spLocks noEditPoints="1"/>
              </p:cNvSpPr>
              <p:nvPr/>
            </p:nvSpPr>
            <p:spPr bwMode="auto">
              <a:xfrm>
                <a:off x="1590" y="388"/>
                <a:ext cx="72" cy="7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1" y="0"/>
                  </a:cxn>
                  <a:cxn ang="0">
                    <a:pos x="72" y="76"/>
                  </a:cxn>
                  <a:cxn ang="0">
                    <a:pos x="62" y="79"/>
                  </a:cxn>
                  <a:cxn ang="0">
                    <a:pos x="52" y="51"/>
                  </a:cxn>
                  <a:cxn ang="0">
                    <a:pos x="20" y="51"/>
                  </a:cxn>
                  <a:cxn ang="0">
                    <a:pos x="9" y="79"/>
                  </a:cxn>
                  <a:cxn ang="0">
                    <a:pos x="0" y="76"/>
                  </a:cxn>
                  <a:cxn ang="0">
                    <a:pos x="32" y="0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23" y="43"/>
                  </a:cxn>
                  <a:cxn ang="0">
                    <a:pos x="49" y="43"/>
                  </a:cxn>
                  <a:cxn ang="0">
                    <a:pos x="36" y="9"/>
                  </a:cxn>
                </a:cxnLst>
                <a:rect l="0" t="0" r="r" b="b"/>
                <a:pathLst>
                  <a:path w="72" h="79">
                    <a:moveTo>
                      <a:pt x="32" y="0"/>
                    </a:moveTo>
                    <a:lnTo>
                      <a:pt x="41" y="0"/>
                    </a:lnTo>
                    <a:lnTo>
                      <a:pt x="72" y="76"/>
                    </a:lnTo>
                    <a:lnTo>
                      <a:pt x="62" y="79"/>
                    </a:lnTo>
                    <a:lnTo>
                      <a:pt x="52" y="51"/>
                    </a:lnTo>
                    <a:lnTo>
                      <a:pt x="20" y="51"/>
                    </a:lnTo>
                    <a:lnTo>
                      <a:pt x="9" y="79"/>
                    </a:lnTo>
                    <a:lnTo>
                      <a:pt x="0" y="76"/>
                    </a:lnTo>
                    <a:lnTo>
                      <a:pt x="32" y="0"/>
                    </a:lnTo>
                    <a:close/>
                    <a:moveTo>
                      <a:pt x="36" y="9"/>
                    </a:moveTo>
                    <a:lnTo>
                      <a:pt x="36" y="9"/>
                    </a:lnTo>
                    <a:lnTo>
                      <a:pt x="23" y="43"/>
                    </a:lnTo>
                    <a:lnTo>
                      <a:pt x="49" y="43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6" name="Freeform 562"/>
              <p:cNvSpPr>
                <a:spLocks noEditPoints="1"/>
              </p:cNvSpPr>
              <p:nvPr/>
            </p:nvSpPr>
            <p:spPr bwMode="auto">
              <a:xfrm>
                <a:off x="1673" y="388"/>
                <a:ext cx="57" cy="8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8" y="0"/>
                  </a:cxn>
                  <a:cxn ang="0">
                    <a:pos x="97" y="4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84" y="108"/>
                  </a:cxn>
                  <a:cxn ang="0">
                    <a:pos x="115" y="149"/>
                  </a:cxn>
                  <a:cxn ang="0">
                    <a:pos x="98" y="160"/>
                  </a:cxn>
                  <a:cxn ang="0">
                    <a:pos x="61" y="110"/>
                  </a:cxn>
                  <a:cxn ang="0">
                    <a:pos x="32" y="89"/>
                  </a:cxn>
                  <a:cxn ang="0">
                    <a:pos x="20" y="89"/>
                  </a:cxn>
                  <a:cxn ang="0">
                    <a:pos x="19" y="155"/>
                  </a:cxn>
                  <a:cxn ang="0">
                    <a:pos x="0" y="155"/>
                  </a:cxn>
                  <a:cxn ang="0">
                    <a:pos x="1" y="0"/>
                  </a:cxn>
                  <a:cxn ang="0">
                    <a:pos x="20" y="74"/>
                  </a:cxn>
                  <a:cxn ang="0">
                    <a:pos x="39" y="74"/>
                  </a:cxn>
                  <a:cxn ang="0">
                    <a:pos x="78" y="45"/>
                  </a:cxn>
                  <a:cxn ang="0">
                    <a:pos x="43" y="13"/>
                  </a:cxn>
                  <a:cxn ang="0">
                    <a:pos x="20" y="13"/>
                  </a:cxn>
                  <a:cxn ang="0">
                    <a:pos x="20" y="74"/>
                  </a:cxn>
                </a:cxnLst>
                <a:rect l="0" t="0" r="r" b="b"/>
                <a:pathLst>
                  <a:path w="115" h="160">
                    <a:moveTo>
                      <a:pt x="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77" y="0"/>
                      <a:pt x="97" y="15"/>
                      <a:pt x="97" y="41"/>
                    </a:cubicBezTo>
                    <a:cubicBezTo>
                      <a:pt x="97" y="66"/>
                      <a:pt x="80" y="81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68" y="86"/>
                      <a:pt x="77" y="100"/>
                      <a:pt x="84" y="108"/>
                    </a:cubicBezTo>
                    <a:cubicBezTo>
                      <a:pt x="115" y="149"/>
                      <a:pt x="115" y="149"/>
                      <a:pt x="115" y="149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52" y="98"/>
                      <a:pt x="47" y="89"/>
                      <a:pt x="32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19" y="155"/>
                      <a:pt x="19" y="155"/>
                      <a:pt x="19" y="155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1" y="0"/>
                    </a:lnTo>
                    <a:close/>
                    <a:moveTo>
                      <a:pt x="20" y="74"/>
                    </a:moveTo>
                    <a:cubicBezTo>
                      <a:pt x="39" y="74"/>
                      <a:pt x="39" y="74"/>
                      <a:pt x="39" y="74"/>
                    </a:cubicBezTo>
                    <a:cubicBezTo>
                      <a:pt x="58" y="74"/>
                      <a:pt x="78" y="67"/>
                      <a:pt x="78" y="45"/>
                    </a:cubicBezTo>
                    <a:cubicBezTo>
                      <a:pt x="78" y="28"/>
                      <a:pt x="68" y="13"/>
                      <a:pt x="43" y="13"/>
                    </a:cubicBezTo>
                    <a:cubicBezTo>
                      <a:pt x="20" y="13"/>
                      <a:pt x="20" y="13"/>
                      <a:pt x="20" y="13"/>
                    </a:cubicBez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7" name="Freeform 563"/>
              <p:cNvSpPr>
                <a:spLocks/>
              </p:cNvSpPr>
              <p:nvPr/>
            </p:nvSpPr>
            <p:spPr bwMode="auto">
              <a:xfrm>
                <a:off x="1731" y="387"/>
                <a:ext cx="66" cy="78"/>
              </a:xfrm>
              <a:custGeom>
                <a:avLst/>
                <a:gdLst/>
                <a:ahLst/>
                <a:cxnLst>
                  <a:cxn ang="0">
                    <a:pos x="27" y="45"/>
                  </a:cxn>
                  <a:cxn ang="0">
                    <a:pos x="0" y="4"/>
                  </a:cxn>
                  <a:cxn ang="0">
                    <a:pos x="9" y="0"/>
                  </a:cxn>
                  <a:cxn ang="0">
                    <a:pos x="32" y="38"/>
                  </a:cxn>
                  <a:cxn ang="0">
                    <a:pos x="58" y="0"/>
                  </a:cxn>
                  <a:cxn ang="0">
                    <a:pos x="66" y="5"/>
                  </a:cxn>
                  <a:cxn ang="0">
                    <a:pos x="37" y="45"/>
                  </a:cxn>
                  <a:cxn ang="0">
                    <a:pos x="36" y="78"/>
                  </a:cxn>
                  <a:cxn ang="0">
                    <a:pos x="26" y="78"/>
                  </a:cxn>
                  <a:cxn ang="0">
                    <a:pos x="27" y="45"/>
                  </a:cxn>
                </a:cxnLst>
                <a:rect l="0" t="0" r="r" b="b"/>
                <a:pathLst>
                  <a:path w="66" h="78">
                    <a:moveTo>
                      <a:pt x="27" y="45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32" y="38"/>
                    </a:lnTo>
                    <a:lnTo>
                      <a:pt x="58" y="0"/>
                    </a:lnTo>
                    <a:lnTo>
                      <a:pt x="66" y="5"/>
                    </a:lnTo>
                    <a:lnTo>
                      <a:pt x="37" y="45"/>
                    </a:lnTo>
                    <a:lnTo>
                      <a:pt x="36" y="78"/>
                    </a:lnTo>
                    <a:lnTo>
                      <a:pt x="26" y="78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8" name="Freeform 564"/>
              <p:cNvSpPr>
                <a:spLocks noEditPoints="1"/>
              </p:cNvSpPr>
              <p:nvPr/>
            </p:nvSpPr>
            <p:spPr bwMode="auto">
              <a:xfrm>
                <a:off x="1808" y="387"/>
                <a:ext cx="56" cy="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1"/>
                  </a:cxn>
                  <a:cxn ang="0">
                    <a:pos x="10" y="39"/>
                  </a:cxn>
                  <a:cxn ang="0">
                    <a:pos x="10" y="78"/>
                  </a:cxn>
                  <a:cxn ang="0">
                    <a:pos x="0" y="78"/>
                  </a:cxn>
                  <a:cxn ang="0">
                    <a:pos x="0" y="1"/>
                  </a:cxn>
                  <a:cxn ang="0">
                    <a:pos x="10" y="39"/>
                  </a:cxn>
                  <a:cxn ang="0">
                    <a:pos x="49" y="0"/>
                  </a:cxn>
                  <a:cxn ang="0">
                    <a:pos x="55" y="6"/>
                  </a:cxn>
                  <a:cxn ang="0">
                    <a:pos x="22" y="39"/>
                  </a:cxn>
                  <a:cxn ang="0">
                    <a:pos x="56" y="73"/>
                  </a:cxn>
                  <a:cxn ang="0">
                    <a:pos x="48" y="80"/>
                  </a:cxn>
                  <a:cxn ang="0">
                    <a:pos x="10" y="39"/>
                  </a:cxn>
                </a:cxnLst>
                <a:rect l="0" t="0" r="r" b="b"/>
                <a:pathLst>
                  <a:path w="56" h="80">
                    <a:moveTo>
                      <a:pt x="0" y="1"/>
                    </a:moveTo>
                    <a:lnTo>
                      <a:pt x="10" y="1"/>
                    </a:lnTo>
                    <a:lnTo>
                      <a:pt x="10" y="39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1"/>
                    </a:lnTo>
                    <a:close/>
                    <a:moveTo>
                      <a:pt x="10" y="39"/>
                    </a:moveTo>
                    <a:lnTo>
                      <a:pt x="49" y="0"/>
                    </a:lnTo>
                    <a:lnTo>
                      <a:pt x="55" y="6"/>
                    </a:lnTo>
                    <a:lnTo>
                      <a:pt x="22" y="39"/>
                    </a:lnTo>
                    <a:lnTo>
                      <a:pt x="56" y="73"/>
                    </a:lnTo>
                    <a:lnTo>
                      <a:pt x="48" y="80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9" name="Freeform 565"/>
              <p:cNvSpPr>
                <a:spLocks noEditPoints="1"/>
              </p:cNvSpPr>
              <p:nvPr/>
            </p:nvSpPr>
            <p:spPr bwMode="auto">
              <a:xfrm>
                <a:off x="1873" y="387"/>
                <a:ext cx="82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82" y="0"/>
                  </a:cxn>
                  <a:cxn ang="0">
                    <a:pos x="164" y="80"/>
                  </a:cxn>
                  <a:cxn ang="0">
                    <a:pos x="82" y="161"/>
                  </a:cxn>
                  <a:cxn ang="0">
                    <a:pos x="0" y="80"/>
                  </a:cxn>
                  <a:cxn ang="0">
                    <a:pos x="20" y="80"/>
                  </a:cxn>
                  <a:cxn ang="0">
                    <a:pos x="82" y="145"/>
                  </a:cxn>
                  <a:cxn ang="0">
                    <a:pos x="144" y="80"/>
                  </a:cxn>
                  <a:cxn ang="0">
                    <a:pos x="82" y="16"/>
                  </a:cxn>
                  <a:cxn ang="0">
                    <a:pos x="20" y="80"/>
                  </a:cxn>
                </a:cxnLst>
                <a:rect l="0" t="0" r="r" b="b"/>
                <a:pathLst>
                  <a:path w="164" h="161">
                    <a:moveTo>
                      <a:pt x="0" y="80"/>
                    </a:moveTo>
                    <a:cubicBezTo>
                      <a:pt x="0" y="33"/>
                      <a:pt x="36" y="0"/>
                      <a:pt x="82" y="0"/>
                    </a:cubicBezTo>
                    <a:cubicBezTo>
                      <a:pt x="128" y="0"/>
                      <a:pt x="164" y="30"/>
                      <a:pt x="164" y="80"/>
                    </a:cubicBezTo>
                    <a:cubicBezTo>
                      <a:pt x="164" y="128"/>
                      <a:pt x="128" y="161"/>
                      <a:pt x="82" y="161"/>
                    </a:cubicBezTo>
                    <a:cubicBezTo>
                      <a:pt x="36" y="161"/>
                      <a:pt x="0" y="131"/>
                      <a:pt x="0" y="80"/>
                    </a:cubicBezTo>
                    <a:close/>
                    <a:moveTo>
                      <a:pt x="20" y="80"/>
                    </a:moveTo>
                    <a:cubicBezTo>
                      <a:pt x="20" y="116"/>
                      <a:pt x="46" y="145"/>
                      <a:pt x="82" y="145"/>
                    </a:cubicBezTo>
                    <a:cubicBezTo>
                      <a:pt x="118" y="145"/>
                      <a:pt x="144" y="116"/>
                      <a:pt x="144" y="80"/>
                    </a:cubicBezTo>
                    <a:cubicBezTo>
                      <a:pt x="144" y="45"/>
                      <a:pt x="118" y="16"/>
                      <a:pt x="82" y="16"/>
                    </a:cubicBezTo>
                    <a:cubicBezTo>
                      <a:pt x="46" y="16"/>
                      <a:pt x="20" y="45"/>
                      <a:pt x="20" y="80"/>
                    </a:cubicBez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0" name="Freeform 566"/>
              <p:cNvSpPr>
                <a:spLocks/>
              </p:cNvSpPr>
              <p:nvPr/>
            </p:nvSpPr>
            <p:spPr bwMode="auto">
              <a:xfrm>
                <a:off x="1962" y="387"/>
                <a:ext cx="72" cy="7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0"/>
                  </a:cxn>
                  <a:cxn ang="0">
                    <a:pos x="35" y="67"/>
                  </a:cxn>
                  <a:cxn ang="0">
                    <a:pos x="63" y="0"/>
                  </a:cxn>
                  <a:cxn ang="0">
                    <a:pos x="72" y="2"/>
                  </a:cxn>
                  <a:cxn ang="0">
                    <a:pos x="39" y="78"/>
                  </a:cxn>
                  <a:cxn ang="0">
                    <a:pos x="30" y="78"/>
                  </a:cxn>
                  <a:cxn ang="0">
                    <a:pos x="0" y="3"/>
                  </a:cxn>
                </a:cxnLst>
                <a:rect l="0" t="0" r="r" b="b"/>
                <a:pathLst>
                  <a:path w="72" h="78">
                    <a:moveTo>
                      <a:pt x="0" y="3"/>
                    </a:moveTo>
                    <a:lnTo>
                      <a:pt x="9" y="0"/>
                    </a:lnTo>
                    <a:lnTo>
                      <a:pt x="35" y="67"/>
                    </a:lnTo>
                    <a:lnTo>
                      <a:pt x="63" y="0"/>
                    </a:lnTo>
                    <a:lnTo>
                      <a:pt x="72" y="2"/>
                    </a:lnTo>
                    <a:lnTo>
                      <a:pt x="39" y="78"/>
                    </a:lnTo>
                    <a:lnTo>
                      <a:pt x="30" y="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1" name="Freeform 567"/>
              <p:cNvSpPr>
                <a:spLocks noEditPoints="1"/>
              </p:cNvSpPr>
              <p:nvPr/>
            </p:nvSpPr>
            <p:spPr bwMode="auto">
              <a:xfrm>
                <a:off x="2030" y="388"/>
                <a:ext cx="73" cy="7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2" y="0"/>
                  </a:cxn>
                  <a:cxn ang="0">
                    <a:pos x="73" y="76"/>
                  </a:cxn>
                  <a:cxn ang="0">
                    <a:pos x="64" y="79"/>
                  </a:cxn>
                  <a:cxn ang="0">
                    <a:pos x="53" y="51"/>
                  </a:cxn>
                  <a:cxn ang="0">
                    <a:pos x="21" y="51"/>
                  </a:cxn>
                  <a:cxn ang="0">
                    <a:pos x="9" y="79"/>
                  </a:cxn>
                  <a:cxn ang="0">
                    <a:pos x="0" y="76"/>
                  </a:cxn>
                  <a:cxn ang="0">
                    <a:pos x="33" y="0"/>
                  </a:cxn>
                  <a:cxn ang="0">
                    <a:pos x="38" y="9"/>
                  </a:cxn>
                  <a:cxn ang="0">
                    <a:pos x="37" y="9"/>
                  </a:cxn>
                  <a:cxn ang="0">
                    <a:pos x="24" y="43"/>
                  </a:cxn>
                  <a:cxn ang="0">
                    <a:pos x="50" y="43"/>
                  </a:cxn>
                  <a:cxn ang="0">
                    <a:pos x="38" y="9"/>
                  </a:cxn>
                </a:cxnLst>
                <a:rect l="0" t="0" r="r" b="b"/>
                <a:pathLst>
                  <a:path w="73" h="79">
                    <a:moveTo>
                      <a:pt x="33" y="0"/>
                    </a:moveTo>
                    <a:lnTo>
                      <a:pt x="42" y="0"/>
                    </a:lnTo>
                    <a:lnTo>
                      <a:pt x="73" y="76"/>
                    </a:lnTo>
                    <a:lnTo>
                      <a:pt x="64" y="79"/>
                    </a:lnTo>
                    <a:lnTo>
                      <a:pt x="53" y="51"/>
                    </a:lnTo>
                    <a:lnTo>
                      <a:pt x="21" y="51"/>
                    </a:lnTo>
                    <a:lnTo>
                      <a:pt x="9" y="79"/>
                    </a:lnTo>
                    <a:lnTo>
                      <a:pt x="0" y="76"/>
                    </a:lnTo>
                    <a:lnTo>
                      <a:pt x="33" y="0"/>
                    </a:lnTo>
                    <a:close/>
                    <a:moveTo>
                      <a:pt x="38" y="9"/>
                    </a:moveTo>
                    <a:lnTo>
                      <a:pt x="37" y="9"/>
                    </a:lnTo>
                    <a:lnTo>
                      <a:pt x="24" y="43"/>
                    </a:lnTo>
                    <a:lnTo>
                      <a:pt x="50" y="43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2" name="Freeform 568"/>
              <p:cNvSpPr>
                <a:spLocks/>
              </p:cNvSpPr>
              <p:nvPr/>
            </p:nvSpPr>
            <p:spPr bwMode="auto">
              <a:xfrm>
                <a:off x="2145" y="388"/>
                <a:ext cx="62" cy="79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3" y="97"/>
                  </a:cxn>
                  <a:cxn ang="0">
                    <a:pos x="60" y="158"/>
                  </a:cxn>
                  <a:cxn ang="0">
                    <a:pos x="0" y="96"/>
                  </a:cxn>
                  <a:cxn ang="0">
                    <a:pos x="0" y="54"/>
                  </a:cxn>
                  <a:cxn ang="0">
                    <a:pos x="1" y="0"/>
                  </a:cxn>
                  <a:cxn ang="0">
                    <a:pos x="20" y="0"/>
                  </a:cxn>
                  <a:cxn ang="0">
                    <a:pos x="19" y="57"/>
                  </a:cxn>
                  <a:cxn ang="0">
                    <a:pos x="19" y="101"/>
                  </a:cxn>
                  <a:cxn ang="0">
                    <a:pos x="61" y="142"/>
                  </a:cxn>
                  <a:cxn ang="0">
                    <a:pos x="103" y="95"/>
                  </a:cxn>
                  <a:cxn ang="0">
                    <a:pos x="104" y="0"/>
                  </a:cxn>
                  <a:cxn ang="0">
                    <a:pos x="123" y="0"/>
                  </a:cxn>
                </a:cxnLst>
                <a:rect l="0" t="0" r="r" b="b"/>
                <a:pathLst>
                  <a:path w="123" h="158">
                    <a:moveTo>
                      <a:pt x="123" y="0"/>
                    </a:moveTo>
                    <a:cubicBezTo>
                      <a:pt x="123" y="97"/>
                      <a:pt x="123" y="97"/>
                      <a:pt x="123" y="97"/>
                    </a:cubicBezTo>
                    <a:cubicBezTo>
                      <a:pt x="122" y="146"/>
                      <a:pt x="90" y="158"/>
                      <a:pt x="60" y="158"/>
                    </a:cubicBezTo>
                    <a:cubicBezTo>
                      <a:pt x="27" y="158"/>
                      <a:pt x="0" y="143"/>
                      <a:pt x="0" y="96"/>
                    </a:cubicBezTo>
                    <a:cubicBezTo>
                      <a:pt x="0" y="84"/>
                      <a:pt x="0" y="70"/>
                      <a:pt x="0" y="5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72"/>
                      <a:pt x="19" y="86"/>
                      <a:pt x="19" y="101"/>
                    </a:cubicBezTo>
                    <a:cubicBezTo>
                      <a:pt x="19" y="129"/>
                      <a:pt x="34" y="142"/>
                      <a:pt x="61" y="142"/>
                    </a:cubicBezTo>
                    <a:cubicBezTo>
                      <a:pt x="84" y="142"/>
                      <a:pt x="103" y="131"/>
                      <a:pt x="103" y="95"/>
                    </a:cubicBezTo>
                    <a:cubicBezTo>
                      <a:pt x="104" y="0"/>
                      <a:pt x="104" y="0"/>
                      <a:pt x="104" y="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3" name="Freeform 569"/>
              <p:cNvSpPr>
                <a:spLocks/>
              </p:cNvSpPr>
              <p:nvPr/>
            </p:nvSpPr>
            <p:spPr bwMode="auto">
              <a:xfrm>
                <a:off x="2226" y="387"/>
                <a:ext cx="62" cy="8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0"/>
                  </a:cxn>
                  <a:cxn ang="0">
                    <a:pos x="52" y="62"/>
                  </a:cxn>
                  <a:cxn ang="0">
                    <a:pos x="52" y="62"/>
                  </a:cxn>
                  <a:cxn ang="0">
                    <a:pos x="53" y="1"/>
                  </a:cxn>
                  <a:cxn ang="0">
                    <a:pos x="62" y="1"/>
                  </a:cxn>
                  <a:cxn ang="0">
                    <a:pos x="62" y="77"/>
                  </a:cxn>
                  <a:cxn ang="0">
                    <a:pos x="53" y="80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9" y="78"/>
                  </a:cxn>
                  <a:cxn ang="0">
                    <a:pos x="0" y="78"/>
                  </a:cxn>
                  <a:cxn ang="0">
                    <a:pos x="0" y="3"/>
                  </a:cxn>
                </a:cxnLst>
                <a:rect l="0" t="0" r="r" b="b"/>
                <a:pathLst>
                  <a:path w="62" h="80">
                    <a:moveTo>
                      <a:pt x="0" y="3"/>
                    </a:moveTo>
                    <a:lnTo>
                      <a:pt x="8" y="0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3" y="1"/>
                    </a:lnTo>
                    <a:lnTo>
                      <a:pt x="62" y="1"/>
                    </a:lnTo>
                    <a:lnTo>
                      <a:pt x="62" y="77"/>
                    </a:lnTo>
                    <a:lnTo>
                      <a:pt x="53" y="80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78"/>
                    </a:lnTo>
                    <a:lnTo>
                      <a:pt x="0" y="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4" name="Freeform 570"/>
              <p:cNvSpPr>
                <a:spLocks/>
              </p:cNvSpPr>
              <p:nvPr/>
            </p:nvSpPr>
            <p:spPr bwMode="auto">
              <a:xfrm>
                <a:off x="2308" y="388"/>
                <a:ext cx="10" cy="7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0" y="0"/>
                  </a:cxn>
                  <a:cxn ang="0">
                    <a:pos x="10" y="77"/>
                  </a:cxn>
                  <a:cxn ang="0">
                    <a:pos x="0" y="77"/>
                  </a:cxn>
                  <a:cxn ang="0">
                    <a:pos x="1" y="0"/>
                  </a:cxn>
                </a:cxnLst>
                <a:rect l="0" t="0" r="r" b="b"/>
                <a:pathLst>
                  <a:path w="10" h="77">
                    <a:moveTo>
                      <a:pt x="1" y="0"/>
                    </a:moveTo>
                    <a:lnTo>
                      <a:pt x="10" y="0"/>
                    </a:lnTo>
                    <a:lnTo>
                      <a:pt x="10" y="77"/>
                    </a:lnTo>
                    <a:lnTo>
                      <a:pt x="0" y="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5" name="Freeform 571"/>
              <p:cNvSpPr>
                <a:spLocks/>
              </p:cNvSpPr>
              <p:nvPr/>
            </p:nvSpPr>
            <p:spPr bwMode="auto">
              <a:xfrm>
                <a:off x="2330" y="387"/>
                <a:ext cx="72" cy="7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35" y="67"/>
                  </a:cxn>
                  <a:cxn ang="0">
                    <a:pos x="63" y="0"/>
                  </a:cxn>
                  <a:cxn ang="0">
                    <a:pos x="72" y="2"/>
                  </a:cxn>
                  <a:cxn ang="0">
                    <a:pos x="40" y="78"/>
                  </a:cxn>
                  <a:cxn ang="0">
                    <a:pos x="31" y="78"/>
                  </a:cxn>
                  <a:cxn ang="0">
                    <a:pos x="0" y="3"/>
                  </a:cxn>
                </a:cxnLst>
                <a:rect l="0" t="0" r="r" b="b"/>
                <a:pathLst>
                  <a:path w="72" h="78">
                    <a:moveTo>
                      <a:pt x="0" y="3"/>
                    </a:moveTo>
                    <a:lnTo>
                      <a:pt x="10" y="0"/>
                    </a:lnTo>
                    <a:lnTo>
                      <a:pt x="35" y="67"/>
                    </a:lnTo>
                    <a:lnTo>
                      <a:pt x="63" y="0"/>
                    </a:lnTo>
                    <a:lnTo>
                      <a:pt x="72" y="2"/>
                    </a:lnTo>
                    <a:lnTo>
                      <a:pt x="40" y="78"/>
                    </a:lnTo>
                    <a:lnTo>
                      <a:pt x="31" y="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6" name="Freeform 572"/>
              <p:cNvSpPr>
                <a:spLocks/>
              </p:cNvSpPr>
              <p:nvPr/>
            </p:nvSpPr>
            <p:spPr bwMode="auto">
              <a:xfrm>
                <a:off x="2413" y="388"/>
                <a:ext cx="41" cy="7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1" y="0"/>
                  </a:cxn>
                  <a:cxn ang="0">
                    <a:pos x="41" y="8"/>
                  </a:cxn>
                  <a:cxn ang="0">
                    <a:pos x="10" y="8"/>
                  </a:cxn>
                  <a:cxn ang="0">
                    <a:pos x="10" y="34"/>
                  </a:cxn>
                  <a:cxn ang="0">
                    <a:pos x="39" y="34"/>
                  </a:cxn>
                  <a:cxn ang="0">
                    <a:pos x="39" y="42"/>
                  </a:cxn>
                  <a:cxn ang="0">
                    <a:pos x="10" y="42"/>
                  </a:cxn>
                  <a:cxn ang="0">
                    <a:pos x="10" y="69"/>
                  </a:cxn>
                  <a:cxn ang="0">
                    <a:pos x="41" y="69"/>
                  </a:cxn>
                  <a:cxn ang="0">
                    <a:pos x="41" y="77"/>
                  </a:cxn>
                  <a:cxn ang="0">
                    <a:pos x="0" y="77"/>
                  </a:cxn>
                  <a:cxn ang="0">
                    <a:pos x="1" y="0"/>
                  </a:cxn>
                </a:cxnLst>
                <a:rect l="0" t="0" r="r" b="b"/>
                <a:pathLst>
                  <a:path w="41" h="77">
                    <a:moveTo>
                      <a:pt x="1" y="0"/>
                    </a:moveTo>
                    <a:lnTo>
                      <a:pt x="41" y="0"/>
                    </a:lnTo>
                    <a:lnTo>
                      <a:pt x="41" y="8"/>
                    </a:lnTo>
                    <a:lnTo>
                      <a:pt x="10" y="8"/>
                    </a:lnTo>
                    <a:lnTo>
                      <a:pt x="10" y="34"/>
                    </a:lnTo>
                    <a:lnTo>
                      <a:pt x="39" y="34"/>
                    </a:lnTo>
                    <a:lnTo>
                      <a:pt x="39" y="42"/>
                    </a:lnTo>
                    <a:lnTo>
                      <a:pt x="10" y="42"/>
                    </a:lnTo>
                    <a:lnTo>
                      <a:pt x="10" y="69"/>
                    </a:lnTo>
                    <a:lnTo>
                      <a:pt x="41" y="69"/>
                    </a:lnTo>
                    <a:lnTo>
                      <a:pt x="41" y="77"/>
                    </a:lnTo>
                    <a:lnTo>
                      <a:pt x="0" y="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7" name="Freeform 573"/>
              <p:cNvSpPr>
                <a:spLocks noEditPoints="1"/>
              </p:cNvSpPr>
              <p:nvPr/>
            </p:nvSpPr>
            <p:spPr bwMode="auto">
              <a:xfrm>
                <a:off x="2469" y="388"/>
                <a:ext cx="58" cy="8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9" y="0"/>
                  </a:cxn>
                  <a:cxn ang="0">
                    <a:pos x="98" y="41"/>
                  </a:cxn>
                  <a:cxn ang="0">
                    <a:pos x="59" y="84"/>
                  </a:cxn>
                  <a:cxn ang="0">
                    <a:pos x="59" y="84"/>
                  </a:cxn>
                  <a:cxn ang="0">
                    <a:pos x="84" y="108"/>
                  </a:cxn>
                  <a:cxn ang="0">
                    <a:pos x="116" y="149"/>
                  </a:cxn>
                  <a:cxn ang="0">
                    <a:pos x="99" y="160"/>
                  </a:cxn>
                  <a:cxn ang="0">
                    <a:pos x="62" y="110"/>
                  </a:cxn>
                  <a:cxn ang="0">
                    <a:pos x="33" y="89"/>
                  </a:cxn>
                  <a:cxn ang="0">
                    <a:pos x="21" y="89"/>
                  </a:cxn>
                  <a:cxn ang="0">
                    <a:pos x="20" y="155"/>
                  </a:cxn>
                  <a:cxn ang="0">
                    <a:pos x="0" y="155"/>
                  </a:cxn>
                  <a:cxn ang="0">
                    <a:pos x="2" y="0"/>
                  </a:cxn>
                  <a:cxn ang="0">
                    <a:pos x="21" y="74"/>
                  </a:cxn>
                  <a:cxn ang="0">
                    <a:pos x="40" y="74"/>
                  </a:cxn>
                  <a:cxn ang="0">
                    <a:pos x="79" y="45"/>
                  </a:cxn>
                  <a:cxn ang="0">
                    <a:pos x="44" y="13"/>
                  </a:cxn>
                  <a:cxn ang="0">
                    <a:pos x="21" y="13"/>
                  </a:cxn>
                  <a:cxn ang="0">
                    <a:pos x="21" y="74"/>
                  </a:cxn>
                </a:cxnLst>
                <a:rect l="0" t="0" r="r" b="b"/>
                <a:pathLst>
                  <a:path w="116" h="160">
                    <a:moveTo>
                      <a:pt x="2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78" y="0"/>
                      <a:pt x="98" y="15"/>
                      <a:pt x="98" y="41"/>
                    </a:cubicBezTo>
                    <a:cubicBezTo>
                      <a:pt x="98" y="66"/>
                      <a:pt x="81" y="81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69" y="86"/>
                      <a:pt x="78" y="100"/>
                      <a:pt x="84" y="108"/>
                    </a:cubicBezTo>
                    <a:cubicBezTo>
                      <a:pt x="116" y="149"/>
                      <a:pt x="116" y="149"/>
                      <a:pt x="116" y="149"/>
                    </a:cubicBezTo>
                    <a:cubicBezTo>
                      <a:pt x="99" y="160"/>
                      <a:pt x="99" y="160"/>
                      <a:pt x="99" y="160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53" y="98"/>
                      <a:pt x="48" y="89"/>
                      <a:pt x="33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2" y="0"/>
                    </a:lnTo>
                    <a:close/>
                    <a:moveTo>
                      <a:pt x="21" y="74"/>
                    </a:moveTo>
                    <a:cubicBezTo>
                      <a:pt x="40" y="74"/>
                      <a:pt x="40" y="74"/>
                      <a:pt x="40" y="74"/>
                    </a:cubicBezTo>
                    <a:cubicBezTo>
                      <a:pt x="59" y="74"/>
                      <a:pt x="79" y="67"/>
                      <a:pt x="79" y="45"/>
                    </a:cubicBezTo>
                    <a:cubicBezTo>
                      <a:pt x="79" y="28"/>
                      <a:pt x="69" y="13"/>
                      <a:pt x="44" y="13"/>
                    </a:cubicBezTo>
                    <a:cubicBezTo>
                      <a:pt x="21" y="13"/>
                      <a:pt x="21" y="13"/>
                      <a:pt x="21" y="13"/>
                    </a:cubicBezTo>
                    <a:lnTo>
                      <a:pt x="21" y="74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8" name="Freeform 574"/>
              <p:cNvSpPr>
                <a:spLocks/>
              </p:cNvSpPr>
              <p:nvPr/>
            </p:nvSpPr>
            <p:spPr bwMode="auto">
              <a:xfrm>
                <a:off x="2532" y="388"/>
                <a:ext cx="56" cy="7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42" y="8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53" y="0"/>
                  </a:cxn>
                  <a:cxn ang="0">
                    <a:pos x="56" y="6"/>
                  </a:cxn>
                  <a:cxn ang="0">
                    <a:pos x="13" y="69"/>
                  </a:cxn>
                  <a:cxn ang="0">
                    <a:pos x="54" y="69"/>
                  </a:cxn>
                  <a:cxn ang="0">
                    <a:pos x="54" y="77"/>
                  </a:cxn>
                  <a:cxn ang="0">
                    <a:pos x="3" y="77"/>
                  </a:cxn>
                  <a:cxn ang="0">
                    <a:pos x="0" y="72"/>
                  </a:cxn>
                </a:cxnLst>
                <a:rect l="0" t="0" r="r" b="b"/>
                <a:pathLst>
                  <a:path w="56" h="77">
                    <a:moveTo>
                      <a:pt x="0" y="72"/>
                    </a:moveTo>
                    <a:lnTo>
                      <a:pt x="42" y="8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53" y="0"/>
                    </a:lnTo>
                    <a:lnTo>
                      <a:pt x="56" y="6"/>
                    </a:lnTo>
                    <a:lnTo>
                      <a:pt x="13" y="69"/>
                    </a:lnTo>
                    <a:lnTo>
                      <a:pt x="54" y="69"/>
                    </a:lnTo>
                    <a:lnTo>
                      <a:pt x="54" y="77"/>
                    </a:lnTo>
                    <a:lnTo>
                      <a:pt x="3" y="7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9" name="Freeform 575"/>
              <p:cNvSpPr>
                <a:spLocks/>
              </p:cNvSpPr>
              <p:nvPr/>
            </p:nvSpPr>
            <p:spPr bwMode="auto">
              <a:xfrm>
                <a:off x="2601" y="388"/>
                <a:ext cx="10" cy="7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0" y="0"/>
                  </a:cxn>
                  <a:cxn ang="0">
                    <a:pos x="10" y="77"/>
                  </a:cxn>
                  <a:cxn ang="0">
                    <a:pos x="0" y="77"/>
                  </a:cxn>
                  <a:cxn ang="0">
                    <a:pos x="1" y="0"/>
                  </a:cxn>
                </a:cxnLst>
                <a:rect l="0" t="0" r="r" b="b"/>
                <a:pathLst>
                  <a:path w="10" h="77">
                    <a:moveTo>
                      <a:pt x="1" y="0"/>
                    </a:moveTo>
                    <a:lnTo>
                      <a:pt x="10" y="0"/>
                    </a:lnTo>
                    <a:lnTo>
                      <a:pt x="10" y="77"/>
                    </a:lnTo>
                    <a:lnTo>
                      <a:pt x="0" y="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0" name="Freeform 576"/>
              <p:cNvSpPr>
                <a:spLocks/>
              </p:cNvSpPr>
              <p:nvPr/>
            </p:nvSpPr>
            <p:spPr bwMode="auto">
              <a:xfrm>
                <a:off x="2624" y="388"/>
                <a:ext cx="58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58" y="8"/>
                  </a:cxn>
                  <a:cxn ang="0">
                    <a:pos x="34" y="8"/>
                  </a:cxn>
                  <a:cxn ang="0">
                    <a:pos x="33" y="77"/>
                  </a:cxn>
                  <a:cxn ang="0">
                    <a:pos x="24" y="77"/>
                  </a:cxn>
                  <a:cxn ang="0">
                    <a:pos x="2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58" h="77">
                    <a:moveTo>
                      <a:pt x="0" y="0"/>
                    </a:moveTo>
                    <a:lnTo>
                      <a:pt x="58" y="0"/>
                    </a:lnTo>
                    <a:lnTo>
                      <a:pt x="58" y="8"/>
                    </a:lnTo>
                    <a:lnTo>
                      <a:pt x="34" y="8"/>
                    </a:lnTo>
                    <a:lnTo>
                      <a:pt x="33" y="77"/>
                    </a:lnTo>
                    <a:lnTo>
                      <a:pt x="24" y="77"/>
                    </a:lnTo>
                    <a:lnTo>
                      <a:pt x="2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1" name="Freeform 577"/>
              <p:cNvSpPr>
                <a:spLocks noEditPoints="1"/>
              </p:cNvSpPr>
              <p:nvPr/>
            </p:nvSpPr>
            <p:spPr bwMode="auto">
              <a:xfrm>
                <a:off x="2677" y="388"/>
                <a:ext cx="73" cy="7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2" y="0"/>
                  </a:cxn>
                  <a:cxn ang="0">
                    <a:pos x="73" y="76"/>
                  </a:cxn>
                  <a:cxn ang="0">
                    <a:pos x="63" y="79"/>
                  </a:cxn>
                  <a:cxn ang="0">
                    <a:pos x="53" y="51"/>
                  </a:cxn>
                  <a:cxn ang="0">
                    <a:pos x="20" y="51"/>
                  </a:cxn>
                  <a:cxn ang="0">
                    <a:pos x="9" y="79"/>
                  </a:cxn>
                  <a:cxn ang="0">
                    <a:pos x="0" y="76"/>
                  </a:cxn>
                  <a:cxn ang="0">
                    <a:pos x="32" y="0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24" y="43"/>
                  </a:cxn>
                  <a:cxn ang="0">
                    <a:pos x="50" y="43"/>
                  </a:cxn>
                  <a:cxn ang="0">
                    <a:pos x="37" y="9"/>
                  </a:cxn>
                </a:cxnLst>
                <a:rect l="0" t="0" r="r" b="b"/>
                <a:pathLst>
                  <a:path w="73" h="79">
                    <a:moveTo>
                      <a:pt x="32" y="0"/>
                    </a:moveTo>
                    <a:lnTo>
                      <a:pt x="42" y="0"/>
                    </a:lnTo>
                    <a:lnTo>
                      <a:pt x="73" y="76"/>
                    </a:lnTo>
                    <a:lnTo>
                      <a:pt x="63" y="79"/>
                    </a:lnTo>
                    <a:lnTo>
                      <a:pt x="53" y="51"/>
                    </a:lnTo>
                    <a:lnTo>
                      <a:pt x="20" y="51"/>
                    </a:lnTo>
                    <a:lnTo>
                      <a:pt x="9" y="79"/>
                    </a:lnTo>
                    <a:lnTo>
                      <a:pt x="0" y="76"/>
                    </a:lnTo>
                    <a:lnTo>
                      <a:pt x="32" y="0"/>
                    </a:lnTo>
                    <a:close/>
                    <a:moveTo>
                      <a:pt x="37" y="9"/>
                    </a:moveTo>
                    <a:lnTo>
                      <a:pt x="37" y="9"/>
                    </a:lnTo>
                    <a:lnTo>
                      <a:pt x="24" y="43"/>
                    </a:lnTo>
                    <a:lnTo>
                      <a:pt x="50" y="43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2" name="Freeform 578"/>
              <p:cNvSpPr>
                <a:spLocks noEditPoints="1"/>
              </p:cNvSpPr>
              <p:nvPr/>
            </p:nvSpPr>
            <p:spPr bwMode="auto">
              <a:xfrm>
                <a:off x="1361" y="530"/>
                <a:ext cx="59" cy="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2" y="0"/>
                  </a:cxn>
                  <a:cxn ang="0">
                    <a:pos x="117" y="54"/>
                  </a:cxn>
                  <a:cxn ang="0">
                    <a:pos x="52" y="108"/>
                  </a:cxn>
                  <a:cxn ang="0">
                    <a:pos x="34" y="108"/>
                  </a:cxn>
                  <a:cxn ang="0">
                    <a:pos x="34" y="177"/>
                  </a:cxn>
                  <a:cxn ang="0">
                    <a:pos x="0" y="177"/>
                  </a:cxn>
                  <a:cxn ang="0">
                    <a:pos x="2" y="0"/>
                  </a:cxn>
                  <a:cxn ang="0">
                    <a:pos x="51" y="81"/>
                  </a:cxn>
                  <a:cxn ang="0">
                    <a:pos x="82" y="54"/>
                  </a:cxn>
                  <a:cxn ang="0">
                    <a:pos x="52" y="27"/>
                  </a:cxn>
                  <a:cxn ang="0">
                    <a:pos x="35" y="27"/>
                  </a:cxn>
                  <a:cxn ang="0">
                    <a:pos x="34" y="81"/>
                  </a:cxn>
                  <a:cxn ang="0">
                    <a:pos x="51" y="81"/>
                  </a:cxn>
                </a:cxnLst>
                <a:rect l="0" t="0" r="r" b="b"/>
                <a:pathLst>
                  <a:path w="117" h="177">
                    <a:moveTo>
                      <a:pt x="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98" y="0"/>
                      <a:pt x="117" y="21"/>
                      <a:pt x="117" y="54"/>
                    </a:cubicBezTo>
                    <a:cubicBezTo>
                      <a:pt x="117" y="90"/>
                      <a:pt x="86" y="108"/>
                      <a:pt x="52" y="10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0" y="177"/>
                      <a:pt x="0" y="177"/>
                      <a:pt x="0" y="177"/>
                    </a:cubicBezTo>
                    <a:lnTo>
                      <a:pt x="2" y="0"/>
                    </a:lnTo>
                    <a:close/>
                    <a:moveTo>
                      <a:pt x="51" y="81"/>
                    </a:moveTo>
                    <a:cubicBezTo>
                      <a:pt x="69" y="81"/>
                      <a:pt x="82" y="70"/>
                      <a:pt x="82" y="54"/>
                    </a:cubicBezTo>
                    <a:cubicBezTo>
                      <a:pt x="82" y="43"/>
                      <a:pt x="76" y="27"/>
                      <a:pt x="52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4" y="81"/>
                      <a:pt x="34" y="81"/>
                      <a:pt x="34" y="81"/>
                    </a:cubicBezTo>
                    <a:lnTo>
                      <a:pt x="51" y="81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3" name="Freeform 579"/>
              <p:cNvSpPr>
                <a:spLocks/>
              </p:cNvSpPr>
              <p:nvPr/>
            </p:nvSpPr>
            <p:spPr bwMode="auto">
              <a:xfrm>
                <a:off x="1432" y="530"/>
                <a:ext cx="49" cy="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9" y="0"/>
                  </a:cxn>
                  <a:cxn ang="0">
                    <a:pos x="49" y="14"/>
                  </a:cxn>
                  <a:cxn ang="0">
                    <a:pos x="18" y="14"/>
                  </a:cxn>
                  <a:cxn ang="0">
                    <a:pos x="17" y="37"/>
                  </a:cxn>
                  <a:cxn ang="0">
                    <a:pos x="48" y="37"/>
                  </a:cxn>
                  <a:cxn ang="0">
                    <a:pos x="48" y="50"/>
                  </a:cxn>
                  <a:cxn ang="0">
                    <a:pos x="17" y="50"/>
                  </a:cxn>
                  <a:cxn ang="0">
                    <a:pos x="17" y="75"/>
                  </a:cxn>
                  <a:cxn ang="0">
                    <a:pos x="49" y="75"/>
                  </a:cxn>
                  <a:cxn ang="0">
                    <a:pos x="49" y="88"/>
                  </a:cxn>
                  <a:cxn ang="0">
                    <a:pos x="0" y="88"/>
                  </a:cxn>
                  <a:cxn ang="0">
                    <a:pos x="1" y="0"/>
                  </a:cxn>
                </a:cxnLst>
                <a:rect l="0" t="0" r="r" b="b"/>
                <a:pathLst>
                  <a:path w="49" h="88">
                    <a:moveTo>
                      <a:pt x="1" y="0"/>
                    </a:moveTo>
                    <a:lnTo>
                      <a:pt x="49" y="0"/>
                    </a:lnTo>
                    <a:lnTo>
                      <a:pt x="49" y="14"/>
                    </a:lnTo>
                    <a:lnTo>
                      <a:pt x="18" y="14"/>
                    </a:lnTo>
                    <a:lnTo>
                      <a:pt x="17" y="37"/>
                    </a:lnTo>
                    <a:lnTo>
                      <a:pt x="48" y="37"/>
                    </a:lnTo>
                    <a:lnTo>
                      <a:pt x="48" y="50"/>
                    </a:lnTo>
                    <a:lnTo>
                      <a:pt x="17" y="50"/>
                    </a:lnTo>
                    <a:lnTo>
                      <a:pt x="17" y="75"/>
                    </a:lnTo>
                    <a:lnTo>
                      <a:pt x="49" y="75"/>
                    </a:lnTo>
                    <a:lnTo>
                      <a:pt x="49" y="88"/>
                    </a:lnTo>
                    <a:lnTo>
                      <a:pt x="0" y="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4" name="Freeform 580"/>
              <p:cNvSpPr>
                <a:spLocks noEditPoints="1"/>
              </p:cNvSpPr>
              <p:nvPr/>
            </p:nvSpPr>
            <p:spPr bwMode="auto">
              <a:xfrm>
                <a:off x="1496" y="530"/>
                <a:ext cx="77" cy="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0" y="0"/>
                  </a:cxn>
                  <a:cxn ang="0">
                    <a:pos x="153" y="88"/>
                  </a:cxn>
                  <a:cxn ang="0">
                    <a:pos x="61" y="177"/>
                  </a:cxn>
                  <a:cxn ang="0">
                    <a:pos x="0" y="177"/>
                  </a:cxn>
                  <a:cxn ang="0">
                    <a:pos x="2" y="0"/>
                  </a:cxn>
                  <a:cxn ang="0">
                    <a:pos x="55" y="149"/>
                  </a:cxn>
                  <a:cxn ang="0">
                    <a:pos x="119" y="87"/>
                  </a:cxn>
                  <a:cxn ang="0">
                    <a:pos x="61" y="28"/>
                  </a:cxn>
                  <a:cxn ang="0">
                    <a:pos x="34" y="28"/>
                  </a:cxn>
                  <a:cxn ang="0">
                    <a:pos x="33" y="149"/>
                  </a:cxn>
                  <a:cxn ang="0">
                    <a:pos x="55" y="149"/>
                  </a:cxn>
                </a:cxnLst>
                <a:rect l="0" t="0" r="r" b="b"/>
                <a:pathLst>
                  <a:path w="153" h="177">
                    <a:moveTo>
                      <a:pt x="2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116" y="0"/>
                      <a:pt x="153" y="35"/>
                      <a:pt x="153" y="88"/>
                    </a:cubicBezTo>
                    <a:cubicBezTo>
                      <a:pt x="153" y="142"/>
                      <a:pt x="108" y="177"/>
                      <a:pt x="61" y="177"/>
                    </a:cubicBezTo>
                    <a:cubicBezTo>
                      <a:pt x="0" y="177"/>
                      <a:pt x="0" y="177"/>
                      <a:pt x="0" y="177"/>
                    </a:cubicBezTo>
                    <a:lnTo>
                      <a:pt x="2" y="0"/>
                    </a:lnTo>
                    <a:close/>
                    <a:moveTo>
                      <a:pt x="55" y="149"/>
                    </a:moveTo>
                    <a:cubicBezTo>
                      <a:pt x="93" y="149"/>
                      <a:pt x="119" y="127"/>
                      <a:pt x="119" y="87"/>
                    </a:cubicBezTo>
                    <a:cubicBezTo>
                      <a:pt x="119" y="54"/>
                      <a:pt x="96" y="28"/>
                      <a:pt x="61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3" y="149"/>
                      <a:pt x="33" y="149"/>
                      <a:pt x="33" y="149"/>
                    </a:cubicBezTo>
                    <a:lnTo>
                      <a:pt x="55" y="149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5" name="Freeform 581"/>
              <p:cNvSpPr>
                <a:spLocks noEditPoints="1"/>
              </p:cNvSpPr>
              <p:nvPr/>
            </p:nvSpPr>
            <p:spPr bwMode="auto">
              <a:xfrm>
                <a:off x="1581" y="530"/>
                <a:ext cx="82" cy="90"/>
              </a:xfrm>
              <a:custGeom>
                <a:avLst/>
                <a:gdLst/>
                <a:ahLst/>
                <a:cxnLst>
                  <a:cxn ang="0">
                    <a:pos x="16" y="90"/>
                  </a:cxn>
                  <a:cxn ang="0">
                    <a:pos x="0" y="86"/>
                  </a:cxn>
                  <a:cxn ang="0">
                    <a:pos x="35" y="0"/>
                  </a:cxn>
                  <a:cxn ang="0">
                    <a:pos x="50" y="0"/>
                  </a:cxn>
                  <a:cxn ang="0">
                    <a:pos x="82" y="86"/>
                  </a:cxn>
                  <a:cxn ang="0">
                    <a:pos x="66" y="90"/>
                  </a:cxn>
                  <a:cxn ang="0">
                    <a:pos x="57" y="65"/>
                  </a:cxn>
                  <a:cxn ang="0">
                    <a:pos x="26" y="65"/>
                  </a:cxn>
                  <a:cxn ang="0">
                    <a:pos x="16" y="90"/>
                  </a:cxn>
                  <a:cxn ang="0">
                    <a:pos x="42" y="17"/>
                  </a:cxn>
                  <a:cxn ang="0">
                    <a:pos x="42" y="17"/>
                  </a:cxn>
                  <a:cxn ang="0">
                    <a:pos x="31" y="52"/>
                  </a:cxn>
                  <a:cxn ang="0">
                    <a:pos x="53" y="52"/>
                  </a:cxn>
                  <a:cxn ang="0">
                    <a:pos x="42" y="17"/>
                  </a:cxn>
                </a:cxnLst>
                <a:rect l="0" t="0" r="r" b="b"/>
                <a:pathLst>
                  <a:path w="82" h="90">
                    <a:moveTo>
                      <a:pt x="16" y="90"/>
                    </a:moveTo>
                    <a:lnTo>
                      <a:pt x="0" y="86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82" y="86"/>
                    </a:lnTo>
                    <a:lnTo>
                      <a:pt x="66" y="90"/>
                    </a:lnTo>
                    <a:lnTo>
                      <a:pt x="57" y="65"/>
                    </a:lnTo>
                    <a:lnTo>
                      <a:pt x="26" y="65"/>
                    </a:lnTo>
                    <a:lnTo>
                      <a:pt x="16" y="90"/>
                    </a:lnTo>
                    <a:close/>
                    <a:moveTo>
                      <a:pt x="42" y="17"/>
                    </a:moveTo>
                    <a:lnTo>
                      <a:pt x="42" y="17"/>
                    </a:lnTo>
                    <a:lnTo>
                      <a:pt x="31" y="52"/>
                    </a:lnTo>
                    <a:lnTo>
                      <a:pt x="53" y="52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6" name="Freeform 582"/>
              <p:cNvSpPr>
                <a:spLocks/>
              </p:cNvSpPr>
              <p:nvPr/>
            </p:nvSpPr>
            <p:spPr bwMode="auto">
              <a:xfrm>
                <a:off x="1672" y="528"/>
                <a:ext cx="78" cy="92"/>
              </a:xfrm>
              <a:custGeom>
                <a:avLst/>
                <a:gdLst/>
                <a:ahLst/>
                <a:cxnLst>
                  <a:cxn ang="0">
                    <a:pos x="122" y="91"/>
                  </a:cxn>
                  <a:cxn ang="0">
                    <a:pos x="156" y="91"/>
                  </a:cxn>
                  <a:cxn ang="0">
                    <a:pos x="155" y="172"/>
                  </a:cxn>
                  <a:cxn ang="0">
                    <a:pos x="95" y="185"/>
                  </a:cxn>
                  <a:cxn ang="0">
                    <a:pos x="0" y="93"/>
                  </a:cxn>
                  <a:cxn ang="0">
                    <a:pos x="95" y="0"/>
                  </a:cxn>
                  <a:cxn ang="0">
                    <a:pos x="153" y="13"/>
                  </a:cxn>
                  <a:cxn ang="0">
                    <a:pos x="141" y="38"/>
                  </a:cxn>
                  <a:cxn ang="0">
                    <a:pos x="95" y="27"/>
                  </a:cxn>
                  <a:cxn ang="0">
                    <a:pos x="35" y="93"/>
                  </a:cxn>
                  <a:cxn ang="0">
                    <a:pos x="95" y="158"/>
                  </a:cxn>
                  <a:cxn ang="0">
                    <a:pos x="120" y="154"/>
                  </a:cxn>
                  <a:cxn ang="0">
                    <a:pos x="122" y="91"/>
                  </a:cxn>
                </a:cxnLst>
                <a:rect l="0" t="0" r="r" b="b"/>
                <a:pathLst>
                  <a:path w="156" h="185">
                    <a:moveTo>
                      <a:pt x="122" y="91"/>
                    </a:moveTo>
                    <a:cubicBezTo>
                      <a:pt x="156" y="91"/>
                      <a:pt x="156" y="91"/>
                      <a:pt x="156" y="91"/>
                    </a:cubicBezTo>
                    <a:cubicBezTo>
                      <a:pt x="155" y="172"/>
                      <a:pt x="155" y="172"/>
                      <a:pt x="155" y="172"/>
                    </a:cubicBezTo>
                    <a:cubicBezTo>
                      <a:pt x="135" y="180"/>
                      <a:pt x="115" y="185"/>
                      <a:pt x="95" y="185"/>
                    </a:cubicBezTo>
                    <a:cubicBezTo>
                      <a:pt x="42" y="185"/>
                      <a:pt x="0" y="147"/>
                      <a:pt x="0" y="93"/>
                    </a:cubicBezTo>
                    <a:cubicBezTo>
                      <a:pt x="0" y="41"/>
                      <a:pt x="43" y="0"/>
                      <a:pt x="95" y="0"/>
                    </a:cubicBezTo>
                    <a:cubicBezTo>
                      <a:pt x="118" y="0"/>
                      <a:pt x="138" y="5"/>
                      <a:pt x="153" y="13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27" y="32"/>
                      <a:pt x="114" y="27"/>
                      <a:pt x="95" y="27"/>
                    </a:cubicBezTo>
                    <a:cubicBezTo>
                      <a:pt x="66" y="27"/>
                      <a:pt x="35" y="52"/>
                      <a:pt x="35" y="93"/>
                    </a:cubicBezTo>
                    <a:cubicBezTo>
                      <a:pt x="35" y="131"/>
                      <a:pt x="59" y="158"/>
                      <a:pt x="95" y="158"/>
                    </a:cubicBezTo>
                    <a:cubicBezTo>
                      <a:pt x="105" y="158"/>
                      <a:pt x="114" y="156"/>
                      <a:pt x="120" y="154"/>
                    </a:cubicBezTo>
                    <a:lnTo>
                      <a:pt x="122" y="91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7" name="Freeform 583"/>
              <p:cNvSpPr>
                <a:spLocks noEditPoints="1"/>
              </p:cNvSpPr>
              <p:nvPr/>
            </p:nvSpPr>
            <p:spPr bwMode="auto">
              <a:xfrm>
                <a:off x="1763" y="528"/>
                <a:ext cx="96" cy="92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95" y="0"/>
                  </a:cxn>
                  <a:cxn ang="0">
                    <a:pos x="190" y="93"/>
                  </a:cxn>
                  <a:cxn ang="0">
                    <a:pos x="95" y="185"/>
                  </a:cxn>
                  <a:cxn ang="0">
                    <a:pos x="0" y="93"/>
                  </a:cxn>
                  <a:cxn ang="0">
                    <a:pos x="34" y="93"/>
                  </a:cxn>
                  <a:cxn ang="0">
                    <a:pos x="95" y="158"/>
                  </a:cxn>
                  <a:cxn ang="0">
                    <a:pos x="156" y="93"/>
                  </a:cxn>
                  <a:cxn ang="0">
                    <a:pos x="95" y="27"/>
                  </a:cxn>
                  <a:cxn ang="0">
                    <a:pos x="34" y="93"/>
                  </a:cxn>
                </a:cxnLst>
                <a:rect l="0" t="0" r="r" b="b"/>
                <a:pathLst>
                  <a:path w="190" h="185">
                    <a:moveTo>
                      <a:pt x="0" y="93"/>
                    </a:moveTo>
                    <a:cubicBezTo>
                      <a:pt x="0" y="41"/>
                      <a:pt x="42" y="0"/>
                      <a:pt x="95" y="0"/>
                    </a:cubicBezTo>
                    <a:cubicBezTo>
                      <a:pt x="152" y="0"/>
                      <a:pt x="190" y="41"/>
                      <a:pt x="190" y="93"/>
                    </a:cubicBezTo>
                    <a:cubicBezTo>
                      <a:pt x="190" y="144"/>
                      <a:pt x="149" y="185"/>
                      <a:pt x="95" y="185"/>
                    </a:cubicBezTo>
                    <a:cubicBezTo>
                      <a:pt x="41" y="185"/>
                      <a:pt x="0" y="147"/>
                      <a:pt x="0" y="93"/>
                    </a:cubicBezTo>
                    <a:close/>
                    <a:moveTo>
                      <a:pt x="34" y="93"/>
                    </a:moveTo>
                    <a:cubicBezTo>
                      <a:pt x="34" y="131"/>
                      <a:pt x="58" y="158"/>
                      <a:pt x="95" y="158"/>
                    </a:cubicBezTo>
                    <a:cubicBezTo>
                      <a:pt x="131" y="158"/>
                      <a:pt x="156" y="128"/>
                      <a:pt x="156" y="93"/>
                    </a:cubicBezTo>
                    <a:cubicBezTo>
                      <a:pt x="156" y="55"/>
                      <a:pt x="131" y="27"/>
                      <a:pt x="95" y="27"/>
                    </a:cubicBezTo>
                    <a:cubicBezTo>
                      <a:pt x="65" y="27"/>
                      <a:pt x="34" y="52"/>
                      <a:pt x="34" y="93"/>
                    </a:cubicBez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8" name="Freeform 584"/>
              <p:cNvSpPr>
                <a:spLocks/>
              </p:cNvSpPr>
              <p:nvPr/>
            </p:nvSpPr>
            <p:spPr bwMode="auto">
              <a:xfrm>
                <a:off x="1871" y="528"/>
                <a:ext cx="78" cy="92"/>
              </a:xfrm>
              <a:custGeom>
                <a:avLst/>
                <a:gdLst/>
                <a:ahLst/>
                <a:cxnLst>
                  <a:cxn ang="0">
                    <a:pos x="122" y="91"/>
                  </a:cxn>
                  <a:cxn ang="0">
                    <a:pos x="156" y="91"/>
                  </a:cxn>
                  <a:cxn ang="0">
                    <a:pos x="155" y="172"/>
                  </a:cxn>
                  <a:cxn ang="0">
                    <a:pos x="95" y="185"/>
                  </a:cxn>
                  <a:cxn ang="0">
                    <a:pos x="0" y="93"/>
                  </a:cxn>
                  <a:cxn ang="0">
                    <a:pos x="95" y="0"/>
                  </a:cxn>
                  <a:cxn ang="0">
                    <a:pos x="153" y="13"/>
                  </a:cxn>
                  <a:cxn ang="0">
                    <a:pos x="140" y="38"/>
                  </a:cxn>
                  <a:cxn ang="0">
                    <a:pos x="95" y="27"/>
                  </a:cxn>
                  <a:cxn ang="0">
                    <a:pos x="34" y="93"/>
                  </a:cxn>
                  <a:cxn ang="0">
                    <a:pos x="95" y="158"/>
                  </a:cxn>
                  <a:cxn ang="0">
                    <a:pos x="120" y="154"/>
                  </a:cxn>
                  <a:cxn ang="0">
                    <a:pos x="122" y="91"/>
                  </a:cxn>
                </a:cxnLst>
                <a:rect l="0" t="0" r="r" b="b"/>
                <a:pathLst>
                  <a:path w="156" h="185">
                    <a:moveTo>
                      <a:pt x="122" y="91"/>
                    </a:moveTo>
                    <a:cubicBezTo>
                      <a:pt x="156" y="91"/>
                      <a:pt x="156" y="91"/>
                      <a:pt x="156" y="91"/>
                    </a:cubicBezTo>
                    <a:cubicBezTo>
                      <a:pt x="155" y="172"/>
                      <a:pt x="155" y="172"/>
                      <a:pt x="155" y="172"/>
                    </a:cubicBezTo>
                    <a:cubicBezTo>
                      <a:pt x="135" y="180"/>
                      <a:pt x="115" y="185"/>
                      <a:pt x="95" y="185"/>
                    </a:cubicBezTo>
                    <a:cubicBezTo>
                      <a:pt x="41" y="185"/>
                      <a:pt x="0" y="147"/>
                      <a:pt x="0" y="93"/>
                    </a:cubicBezTo>
                    <a:cubicBezTo>
                      <a:pt x="0" y="41"/>
                      <a:pt x="42" y="0"/>
                      <a:pt x="95" y="0"/>
                    </a:cubicBezTo>
                    <a:cubicBezTo>
                      <a:pt x="118" y="0"/>
                      <a:pt x="137" y="5"/>
                      <a:pt x="153" y="13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27" y="32"/>
                      <a:pt x="113" y="27"/>
                      <a:pt x="95" y="27"/>
                    </a:cubicBezTo>
                    <a:cubicBezTo>
                      <a:pt x="65" y="27"/>
                      <a:pt x="34" y="52"/>
                      <a:pt x="34" y="93"/>
                    </a:cubicBezTo>
                    <a:cubicBezTo>
                      <a:pt x="34" y="131"/>
                      <a:pt x="59" y="158"/>
                      <a:pt x="95" y="158"/>
                    </a:cubicBezTo>
                    <a:cubicBezTo>
                      <a:pt x="105" y="158"/>
                      <a:pt x="113" y="156"/>
                      <a:pt x="120" y="154"/>
                    </a:cubicBezTo>
                    <a:lnTo>
                      <a:pt x="122" y="91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9" name="Freeform 585"/>
              <p:cNvSpPr>
                <a:spLocks/>
              </p:cNvSpPr>
              <p:nvPr/>
            </p:nvSpPr>
            <p:spPr bwMode="auto">
              <a:xfrm>
                <a:off x="1966" y="530"/>
                <a:ext cx="17" cy="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7" y="0"/>
                  </a:cxn>
                  <a:cxn ang="0">
                    <a:pos x="16" y="88"/>
                  </a:cxn>
                  <a:cxn ang="0">
                    <a:pos x="0" y="88"/>
                  </a:cxn>
                  <a:cxn ang="0">
                    <a:pos x="1" y="0"/>
                  </a:cxn>
                </a:cxnLst>
                <a:rect l="0" t="0" r="r" b="b"/>
                <a:pathLst>
                  <a:path w="17" h="88">
                    <a:moveTo>
                      <a:pt x="1" y="0"/>
                    </a:moveTo>
                    <a:lnTo>
                      <a:pt x="17" y="0"/>
                    </a:lnTo>
                    <a:lnTo>
                      <a:pt x="16" y="88"/>
                    </a:lnTo>
                    <a:lnTo>
                      <a:pt x="0" y="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0" name="Freeform 586"/>
              <p:cNvSpPr>
                <a:spLocks/>
              </p:cNvSpPr>
              <p:nvPr/>
            </p:nvSpPr>
            <p:spPr bwMode="auto">
              <a:xfrm>
                <a:off x="2002" y="528"/>
                <a:ext cx="74" cy="92"/>
              </a:xfrm>
              <a:custGeom>
                <a:avLst/>
                <a:gdLst/>
                <a:ahLst/>
                <a:cxnLst>
                  <a:cxn ang="0">
                    <a:pos x="148" y="168"/>
                  </a:cxn>
                  <a:cxn ang="0">
                    <a:pos x="92" y="185"/>
                  </a:cxn>
                  <a:cxn ang="0">
                    <a:pos x="0" y="93"/>
                  </a:cxn>
                  <a:cxn ang="0">
                    <a:pos x="90" y="0"/>
                  </a:cxn>
                  <a:cxn ang="0">
                    <a:pos x="148" y="21"/>
                  </a:cxn>
                  <a:cxn ang="0">
                    <a:pos x="134" y="44"/>
                  </a:cxn>
                  <a:cxn ang="0">
                    <a:pos x="91" y="29"/>
                  </a:cxn>
                  <a:cxn ang="0">
                    <a:pos x="34" y="92"/>
                  </a:cxn>
                  <a:cxn ang="0">
                    <a:pos x="90" y="157"/>
                  </a:cxn>
                  <a:cxn ang="0">
                    <a:pos x="135" y="145"/>
                  </a:cxn>
                  <a:cxn ang="0">
                    <a:pos x="148" y="168"/>
                  </a:cxn>
                </a:cxnLst>
                <a:rect l="0" t="0" r="r" b="b"/>
                <a:pathLst>
                  <a:path w="148" h="185">
                    <a:moveTo>
                      <a:pt x="148" y="168"/>
                    </a:moveTo>
                    <a:cubicBezTo>
                      <a:pt x="132" y="179"/>
                      <a:pt x="112" y="185"/>
                      <a:pt x="92" y="185"/>
                    </a:cubicBezTo>
                    <a:cubicBezTo>
                      <a:pt x="39" y="185"/>
                      <a:pt x="0" y="146"/>
                      <a:pt x="0" y="93"/>
                    </a:cubicBezTo>
                    <a:cubicBezTo>
                      <a:pt x="0" y="39"/>
                      <a:pt x="38" y="0"/>
                      <a:pt x="90" y="0"/>
                    </a:cubicBezTo>
                    <a:cubicBezTo>
                      <a:pt x="112" y="0"/>
                      <a:pt x="132" y="7"/>
                      <a:pt x="148" y="21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23" y="34"/>
                      <a:pt x="106" y="29"/>
                      <a:pt x="91" y="29"/>
                    </a:cubicBezTo>
                    <a:cubicBezTo>
                      <a:pt x="57" y="29"/>
                      <a:pt x="34" y="56"/>
                      <a:pt x="34" y="92"/>
                    </a:cubicBezTo>
                    <a:cubicBezTo>
                      <a:pt x="34" y="125"/>
                      <a:pt x="57" y="157"/>
                      <a:pt x="90" y="157"/>
                    </a:cubicBezTo>
                    <a:cubicBezTo>
                      <a:pt x="113" y="157"/>
                      <a:pt x="124" y="151"/>
                      <a:pt x="135" y="145"/>
                    </a:cubicBezTo>
                    <a:lnTo>
                      <a:pt x="148" y="168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1" name="Freeform 587"/>
              <p:cNvSpPr>
                <a:spLocks/>
              </p:cNvSpPr>
              <p:nvPr/>
            </p:nvSpPr>
            <p:spPr bwMode="auto">
              <a:xfrm>
                <a:off x="2088" y="528"/>
                <a:ext cx="66" cy="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7" y="2"/>
                  </a:cxn>
                  <a:cxn ang="0">
                    <a:pos x="17" y="44"/>
                  </a:cxn>
                  <a:cxn ang="0">
                    <a:pos x="17" y="44"/>
                  </a:cxn>
                  <a:cxn ang="0">
                    <a:pos x="54" y="0"/>
                  </a:cxn>
                  <a:cxn ang="0">
                    <a:pos x="66" y="10"/>
                  </a:cxn>
                  <a:cxn ang="0">
                    <a:pos x="34" y="45"/>
                  </a:cxn>
                  <a:cxn ang="0">
                    <a:pos x="65" y="83"/>
                  </a:cxn>
                  <a:cxn ang="0">
                    <a:pos x="52" y="92"/>
                  </a:cxn>
                  <a:cxn ang="0">
                    <a:pos x="17" y="48"/>
                  </a:cxn>
                  <a:cxn ang="0">
                    <a:pos x="17" y="48"/>
                  </a:cxn>
                  <a:cxn ang="0">
                    <a:pos x="16" y="90"/>
                  </a:cxn>
                  <a:cxn ang="0">
                    <a:pos x="0" y="90"/>
                  </a:cxn>
                  <a:cxn ang="0">
                    <a:pos x="1" y="2"/>
                  </a:cxn>
                </a:cxnLst>
                <a:rect l="0" t="0" r="r" b="b"/>
                <a:pathLst>
                  <a:path w="66" h="92">
                    <a:moveTo>
                      <a:pt x="1" y="2"/>
                    </a:moveTo>
                    <a:lnTo>
                      <a:pt x="17" y="2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54" y="0"/>
                    </a:lnTo>
                    <a:lnTo>
                      <a:pt x="66" y="10"/>
                    </a:lnTo>
                    <a:lnTo>
                      <a:pt x="34" y="45"/>
                    </a:lnTo>
                    <a:lnTo>
                      <a:pt x="65" y="83"/>
                    </a:lnTo>
                    <a:lnTo>
                      <a:pt x="52" y="92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6" y="90"/>
                    </a:lnTo>
                    <a:lnTo>
                      <a:pt x="0" y="9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2" name="Freeform 588"/>
              <p:cNvSpPr>
                <a:spLocks noEditPoints="1"/>
              </p:cNvSpPr>
              <p:nvPr/>
            </p:nvSpPr>
            <p:spPr bwMode="auto">
              <a:xfrm>
                <a:off x="2159" y="504"/>
                <a:ext cx="81" cy="116"/>
              </a:xfrm>
              <a:custGeom>
                <a:avLst/>
                <a:gdLst/>
                <a:ahLst/>
                <a:cxnLst>
                  <a:cxn ang="0">
                    <a:pos x="15" y="116"/>
                  </a:cxn>
                  <a:cxn ang="0">
                    <a:pos x="0" y="112"/>
                  </a:cxn>
                  <a:cxn ang="0">
                    <a:pos x="34" y="26"/>
                  </a:cxn>
                  <a:cxn ang="0">
                    <a:pos x="49" y="26"/>
                  </a:cxn>
                  <a:cxn ang="0">
                    <a:pos x="81" y="112"/>
                  </a:cxn>
                  <a:cxn ang="0">
                    <a:pos x="65" y="116"/>
                  </a:cxn>
                  <a:cxn ang="0">
                    <a:pos x="56" y="91"/>
                  </a:cxn>
                  <a:cxn ang="0">
                    <a:pos x="25" y="91"/>
                  </a:cxn>
                  <a:cxn ang="0">
                    <a:pos x="15" y="116"/>
                  </a:cxn>
                  <a:cxn ang="0">
                    <a:pos x="41" y="43"/>
                  </a:cxn>
                  <a:cxn ang="0">
                    <a:pos x="41" y="43"/>
                  </a:cxn>
                  <a:cxn ang="0">
                    <a:pos x="30" y="78"/>
                  </a:cxn>
                  <a:cxn ang="0">
                    <a:pos x="51" y="78"/>
                  </a:cxn>
                  <a:cxn ang="0">
                    <a:pos x="41" y="43"/>
                  </a:cxn>
                  <a:cxn ang="0">
                    <a:pos x="43" y="0"/>
                  </a:cxn>
                  <a:cxn ang="0">
                    <a:pos x="61" y="0"/>
                  </a:cxn>
                  <a:cxn ang="0">
                    <a:pos x="43" y="18"/>
                  </a:cxn>
                  <a:cxn ang="0">
                    <a:pos x="32" y="18"/>
                  </a:cxn>
                  <a:cxn ang="0">
                    <a:pos x="43" y="0"/>
                  </a:cxn>
                </a:cxnLst>
                <a:rect l="0" t="0" r="r" b="b"/>
                <a:pathLst>
                  <a:path w="81" h="116">
                    <a:moveTo>
                      <a:pt x="15" y="116"/>
                    </a:moveTo>
                    <a:lnTo>
                      <a:pt x="0" y="112"/>
                    </a:lnTo>
                    <a:lnTo>
                      <a:pt x="34" y="26"/>
                    </a:lnTo>
                    <a:lnTo>
                      <a:pt x="49" y="26"/>
                    </a:lnTo>
                    <a:lnTo>
                      <a:pt x="81" y="112"/>
                    </a:lnTo>
                    <a:lnTo>
                      <a:pt x="65" y="116"/>
                    </a:lnTo>
                    <a:lnTo>
                      <a:pt x="56" y="91"/>
                    </a:lnTo>
                    <a:lnTo>
                      <a:pt x="25" y="91"/>
                    </a:lnTo>
                    <a:lnTo>
                      <a:pt x="15" y="116"/>
                    </a:lnTo>
                    <a:close/>
                    <a:moveTo>
                      <a:pt x="41" y="43"/>
                    </a:moveTo>
                    <a:lnTo>
                      <a:pt x="41" y="43"/>
                    </a:lnTo>
                    <a:lnTo>
                      <a:pt x="30" y="78"/>
                    </a:lnTo>
                    <a:lnTo>
                      <a:pt x="51" y="78"/>
                    </a:lnTo>
                    <a:lnTo>
                      <a:pt x="41" y="43"/>
                    </a:lnTo>
                    <a:close/>
                    <a:moveTo>
                      <a:pt x="43" y="0"/>
                    </a:moveTo>
                    <a:lnTo>
                      <a:pt x="61" y="0"/>
                    </a:lnTo>
                    <a:lnTo>
                      <a:pt x="43" y="18"/>
                    </a:lnTo>
                    <a:lnTo>
                      <a:pt x="32" y="1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3" name="Freeform 589"/>
              <p:cNvSpPr>
                <a:spLocks/>
              </p:cNvSpPr>
              <p:nvPr/>
            </p:nvSpPr>
            <p:spPr bwMode="auto">
              <a:xfrm>
                <a:off x="2288" y="530"/>
                <a:ext cx="50" cy="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0" y="0"/>
                  </a:cxn>
                  <a:cxn ang="0">
                    <a:pos x="49" y="14"/>
                  </a:cxn>
                  <a:cxn ang="0">
                    <a:pos x="17" y="14"/>
                  </a:cxn>
                  <a:cxn ang="0">
                    <a:pos x="17" y="37"/>
                  </a:cxn>
                  <a:cxn ang="0">
                    <a:pos x="49" y="37"/>
                  </a:cxn>
                  <a:cxn ang="0">
                    <a:pos x="49" y="51"/>
                  </a:cxn>
                  <a:cxn ang="0">
                    <a:pos x="17" y="51"/>
                  </a:cxn>
                  <a:cxn ang="0">
                    <a:pos x="16" y="88"/>
                  </a:cxn>
                  <a:cxn ang="0">
                    <a:pos x="0" y="88"/>
                  </a:cxn>
                  <a:cxn ang="0">
                    <a:pos x="1" y="0"/>
                  </a:cxn>
                </a:cxnLst>
                <a:rect l="0" t="0" r="r" b="b"/>
                <a:pathLst>
                  <a:path w="50" h="88">
                    <a:moveTo>
                      <a:pt x="1" y="0"/>
                    </a:moveTo>
                    <a:lnTo>
                      <a:pt x="50" y="0"/>
                    </a:lnTo>
                    <a:lnTo>
                      <a:pt x="49" y="14"/>
                    </a:lnTo>
                    <a:lnTo>
                      <a:pt x="17" y="14"/>
                    </a:lnTo>
                    <a:lnTo>
                      <a:pt x="17" y="37"/>
                    </a:lnTo>
                    <a:lnTo>
                      <a:pt x="49" y="37"/>
                    </a:lnTo>
                    <a:lnTo>
                      <a:pt x="49" y="51"/>
                    </a:lnTo>
                    <a:lnTo>
                      <a:pt x="17" y="51"/>
                    </a:lnTo>
                    <a:lnTo>
                      <a:pt x="16" y="88"/>
                    </a:lnTo>
                    <a:lnTo>
                      <a:pt x="0" y="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4" name="Freeform 590"/>
              <p:cNvSpPr>
                <a:spLocks noEditPoints="1"/>
              </p:cNvSpPr>
              <p:nvPr/>
            </p:nvSpPr>
            <p:spPr bwMode="auto">
              <a:xfrm>
                <a:off x="2340" y="530"/>
                <a:ext cx="80" cy="90"/>
              </a:xfrm>
              <a:custGeom>
                <a:avLst/>
                <a:gdLst/>
                <a:ahLst/>
                <a:cxnLst>
                  <a:cxn ang="0">
                    <a:pos x="15" y="90"/>
                  </a:cxn>
                  <a:cxn ang="0">
                    <a:pos x="0" y="86"/>
                  </a:cxn>
                  <a:cxn ang="0">
                    <a:pos x="34" y="0"/>
                  </a:cxn>
                  <a:cxn ang="0">
                    <a:pos x="49" y="0"/>
                  </a:cxn>
                  <a:cxn ang="0">
                    <a:pos x="80" y="86"/>
                  </a:cxn>
                  <a:cxn ang="0">
                    <a:pos x="64" y="90"/>
                  </a:cxn>
                  <a:cxn ang="0">
                    <a:pos x="56" y="65"/>
                  </a:cxn>
                  <a:cxn ang="0">
                    <a:pos x="25" y="65"/>
                  </a:cxn>
                  <a:cxn ang="0">
                    <a:pos x="15" y="90"/>
                  </a:cxn>
                  <a:cxn ang="0">
                    <a:pos x="41" y="17"/>
                  </a:cxn>
                  <a:cxn ang="0">
                    <a:pos x="41" y="17"/>
                  </a:cxn>
                  <a:cxn ang="0">
                    <a:pos x="29" y="52"/>
                  </a:cxn>
                  <a:cxn ang="0">
                    <a:pos x="51" y="52"/>
                  </a:cxn>
                  <a:cxn ang="0">
                    <a:pos x="41" y="17"/>
                  </a:cxn>
                </a:cxnLst>
                <a:rect l="0" t="0" r="r" b="b"/>
                <a:pathLst>
                  <a:path w="80" h="90">
                    <a:moveTo>
                      <a:pt x="15" y="90"/>
                    </a:moveTo>
                    <a:lnTo>
                      <a:pt x="0" y="86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80" y="86"/>
                    </a:lnTo>
                    <a:lnTo>
                      <a:pt x="64" y="90"/>
                    </a:lnTo>
                    <a:lnTo>
                      <a:pt x="56" y="65"/>
                    </a:lnTo>
                    <a:lnTo>
                      <a:pt x="25" y="65"/>
                    </a:lnTo>
                    <a:lnTo>
                      <a:pt x="15" y="90"/>
                    </a:lnTo>
                    <a:close/>
                    <a:moveTo>
                      <a:pt x="41" y="17"/>
                    </a:moveTo>
                    <a:lnTo>
                      <a:pt x="41" y="17"/>
                    </a:lnTo>
                    <a:lnTo>
                      <a:pt x="29" y="52"/>
                    </a:lnTo>
                    <a:lnTo>
                      <a:pt x="51" y="52"/>
                    </a:lnTo>
                    <a:lnTo>
                      <a:pt x="41" y="17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5" name="Freeform 591"/>
              <p:cNvSpPr>
                <a:spLocks/>
              </p:cNvSpPr>
              <p:nvPr/>
            </p:nvSpPr>
            <p:spPr bwMode="auto">
              <a:xfrm>
                <a:off x="2432" y="528"/>
                <a:ext cx="67" cy="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7" y="2"/>
                  </a:cxn>
                  <a:cxn ang="0">
                    <a:pos x="17" y="44"/>
                  </a:cxn>
                  <a:cxn ang="0">
                    <a:pos x="18" y="44"/>
                  </a:cxn>
                  <a:cxn ang="0">
                    <a:pos x="54" y="0"/>
                  </a:cxn>
                  <a:cxn ang="0">
                    <a:pos x="67" y="10"/>
                  </a:cxn>
                  <a:cxn ang="0">
                    <a:pos x="35" y="45"/>
                  </a:cxn>
                  <a:cxn ang="0">
                    <a:pos x="66" y="83"/>
                  </a:cxn>
                  <a:cxn ang="0">
                    <a:pos x="52" y="92"/>
                  </a:cxn>
                  <a:cxn ang="0">
                    <a:pos x="17" y="48"/>
                  </a:cxn>
                  <a:cxn ang="0">
                    <a:pos x="17" y="48"/>
                  </a:cxn>
                  <a:cxn ang="0">
                    <a:pos x="17" y="90"/>
                  </a:cxn>
                  <a:cxn ang="0">
                    <a:pos x="0" y="90"/>
                  </a:cxn>
                  <a:cxn ang="0">
                    <a:pos x="1" y="2"/>
                  </a:cxn>
                </a:cxnLst>
                <a:rect l="0" t="0" r="r" b="b"/>
                <a:pathLst>
                  <a:path w="67" h="92">
                    <a:moveTo>
                      <a:pt x="1" y="2"/>
                    </a:moveTo>
                    <a:lnTo>
                      <a:pt x="17" y="2"/>
                    </a:lnTo>
                    <a:lnTo>
                      <a:pt x="17" y="44"/>
                    </a:lnTo>
                    <a:lnTo>
                      <a:pt x="18" y="44"/>
                    </a:lnTo>
                    <a:lnTo>
                      <a:pt x="54" y="0"/>
                    </a:lnTo>
                    <a:lnTo>
                      <a:pt x="67" y="10"/>
                    </a:lnTo>
                    <a:lnTo>
                      <a:pt x="35" y="45"/>
                    </a:lnTo>
                    <a:lnTo>
                      <a:pt x="66" y="83"/>
                    </a:lnTo>
                    <a:lnTo>
                      <a:pt x="52" y="92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90"/>
                    </a:lnTo>
                    <a:lnTo>
                      <a:pt x="0" y="9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6" name="Freeform 592"/>
              <p:cNvSpPr>
                <a:spLocks/>
              </p:cNvSpPr>
              <p:nvPr/>
            </p:nvSpPr>
            <p:spPr bwMode="auto">
              <a:xfrm>
                <a:off x="2511" y="530"/>
                <a:ext cx="73" cy="90"/>
              </a:xfrm>
              <a:custGeom>
                <a:avLst/>
                <a:gdLst/>
                <a:ahLst/>
                <a:cxnLst>
                  <a:cxn ang="0">
                    <a:pos x="145" y="113"/>
                  </a:cxn>
                  <a:cxn ang="0">
                    <a:pos x="72" y="181"/>
                  </a:cxn>
                  <a:cxn ang="0">
                    <a:pos x="0" y="111"/>
                  </a:cxn>
                  <a:cxn ang="0">
                    <a:pos x="1" y="0"/>
                  </a:cxn>
                  <a:cxn ang="0">
                    <a:pos x="34" y="0"/>
                  </a:cxn>
                  <a:cxn ang="0">
                    <a:pos x="33" y="113"/>
                  </a:cxn>
                  <a:cxn ang="0">
                    <a:pos x="72" y="153"/>
                  </a:cxn>
                  <a:cxn ang="0">
                    <a:pos x="112" y="111"/>
                  </a:cxn>
                  <a:cxn ang="0">
                    <a:pos x="113" y="0"/>
                  </a:cxn>
                  <a:cxn ang="0">
                    <a:pos x="146" y="0"/>
                  </a:cxn>
                  <a:cxn ang="0">
                    <a:pos x="145" y="113"/>
                  </a:cxn>
                </a:cxnLst>
                <a:rect l="0" t="0" r="r" b="b"/>
                <a:pathLst>
                  <a:path w="146" h="181">
                    <a:moveTo>
                      <a:pt x="145" y="113"/>
                    </a:moveTo>
                    <a:cubicBezTo>
                      <a:pt x="144" y="157"/>
                      <a:pt x="114" y="181"/>
                      <a:pt x="72" y="181"/>
                    </a:cubicBezTo>
                    <a:cubicBezTo>
                      <a:pt x="30" y="181"/>
                      <a:pt x="0" y="158"/>
                      <a:pt x="0" y="111"/>
                    </a:cubicBezTo>
                    <a:cubicBezTo>
                      <a:pt x="0" y="74"/>
                      <a:pt x="1" y="37"/>
                      <a:pt x="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38"/>
                      <a:pt x="33" y="75"/>
                      <a:pt x="33" y="113"/>
                    </a:cubicBezTo>
                    <a:cubicBezTo>
                      <a:pt x="33" y="138"/>
                      <a:pt x="50" y="153"/>
                      <a:pt x="72" y="153"/>
                    </a:cubicBezTo>
                    <a:cubicBezTo>
                      <a:pt x="98" y="153"/>
                      <a:pt x="111" y="136"/>
                      <a:pt x="112" y="111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46" y="0"/>
                      <a:pt x="146" y="0"/>
                      <a:pt x="146" y="0"/>
                    </a:cubicBezTo>
                    <a:lnTo>
                      <a:pt x="145" y="113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7" name="Freeform 593"/>
              <p:cNvSpPr>
                <a:spLocks/>
              </p:cNvSpPr>
              <p:nvPr/>
            </p:nvSpPr>
            <p:spPr bwMode="auto">
              <a:xfrm>
                <a:off x="2604" y="530"/>
                <a:ext cx="51" cy="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7" y="0"/>
                  </a:cxn>
                  <a:cxn ang="0">
                    <a:pos x="17" y="75"/>
                  </a:cxn>
                  <a:cxn ang="0">
                    <a:pos x="51" y="75"/>
                  </a:cxn>
                  <a:cxn ang="0">
                    <a:pos x="51" y="88"/>
                  </a:cxn>
                  <a:cxn ang="0">
                    <a:pos x="0" y="88"/>
                  </a:cxn>
                  <a:cxn ang="0">
                    <a:pos x="1" y="0"/>
                  </a:cxn>
                </a:cxnLst>
                <a:rect l="0" t="0" r="r" b="b"/>
                <a:pathLst>
                  <a:path w="51" h="88">
                    <a:moveTo>
                      <a:pt x="1" y="0"/>
                    </a:moveTo>
                    <a:lnTo>
                      <a:pt x="17" y="0"/>
                    </a:lnTo>
                    <a:lnTo>
                      <a:pt x="17" y="75"/>
                    </a:lnTo>
                    <a:lnTo>
                      <a:pt x="51" y="75"/>
                    </a:lnTo>
                    <a:lnTo>
                      <a:pt x="51" y="88"/>
                    </a:lnTo>
                    <a:lnTo>
                      <a:pt x="0" y="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8" name="Freeform 594"/>
              <p:cNvSpPr>
                <a:spLocks/>
              </p:cNvSpPr>
              <p:nvPr/>
            </p:nvSpPr>
            <p:spPr bwMode="auto">
              <a:xfrm>
                <a:off x="2648" y="530"/>
                <a:ext cx="66" cy="88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5" y="14"/>
                  </a:cxn>
                  <a:cxn ang="0">
                    <a:pos x="41" y="14"/>
                  </a:cxn>
                  <a:cxn ang="0">
                    <a:pos x="40" y="88"/>
                  </a:cxn>
                  <a:cxn ang="0">
                    <a:pos x="24" y="88"/>
                  </a:cxn>
                  <a:cxn ang="0">
                    <a:pos x="25" y="14"/>
                  </a:cxn>
                </a:cxnLst>
                <a:rect l="0" t="0" r="r" b="b"/>
                <a:pathLst>
                  <a:path w="66" h="88">
                    <a:moveTo>
                      <a:pt x="25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5" y="14"/>
                    </a:lnTo>
                    <a:lnTo>
                      <a:pt x="41" y="14"/>
                    </a:lnTo>
                    <a:lnTo>
                      <a:pt x="40" y="88"/>
                    </a:lnTo>
                    <a:lnTo>
                      <a:pt x="24" y="88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9" name="Freeform 595"/>
              <p:cNvSpPr>
                <a:spLocks noEditPoints="1"/>
              </p:cNvSpPr>
              <p:nvPr/>
            </p:nvSpPr>
            <p:spPr bwMode="auto">
              <a:xfrm>
                <a:off x="2709" y="530"/>
                <a:ext cx="81" cy="90"/>
              </a:xfrm>
              <a:custGeom>
                <a:avLst/>
                <a:gdLst/>
                <a:ahLst/>
                <a:cxnLst>
                  <a:cxn ang="0">
                    <a:pos x="16" y="90"/>
                  </a:cxn>
                  <a:cxn ang="0">
                    <a:pos x="0" y="86"/>
                  </a:cxn>
                  <a:cxn ang="0">
                    <a:pos x="35" y="0"/>
                  </a:cxn>
                  <a:cxn ang="0">
                    <a:pos x="50" y="0"/>
                  </a:cxn>
                  <a:cxn ang="0">
                    <a:pos x="81" y="86"/>
                  </a:cxn>
                  <a:cxn ang="0">
                    <a:pos x="65" y="90"/>
                  </a:cxn>
                  <a:cxn ang="0">
                    <a:pos x="57" y="65"/>
                  </a:cxn>
                  <a:cxn ang="0">
                    <a:pos x="26" y="65"/>
                  </a:cxn>
                  <a:cxn ang="0">
                    <a:pos x="16" y="90"/>
                  </a:cxn>
                  <a:cxn ang="0">
                    <a:pos x="42" y="17"/>
                  </a:cxn>
                  <a:cxn ang="0">
                    <a:pos x="42" y="17"/>
                  </a:cxn>
                  <a:cxn ang="0">
                    <a:pos x="30" y="52"/>
                  </a:cxn>
                  <a:cxn ang="0">
                    <a:pos x="52" y="52"/>
                  </a:cxn>
                  <a:cxn ang="0">
                    <a:pos x="42" y="17"/>
                  </a:cxn>
                </a:cxnLst>
                <a:rect l="0" t="0" r="r" b="b"/>
                <a:pathLst>
                  <a:path w="81" h="90">
                    <a:moveTo>
                      <a:pt x="16" y="90"/>
                    </a:moveTo>
                    <a:lnTo>
                      <a:pt x="0" y="86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81" y="86"/>
                    </a:lnTo>
                    <a:lnTo>
                      <a:pt x="65" y="90"/>
                    </a:lnTo>
                    <a:lnTo>
                      <a:pt x="57" y="65"/>
                    </a:lnTo>
                    <a:lnTo>
                      <a:pt x="26" y="65"/>
                    </a:lnTo>
                    <a:lnTo>
                      <a:pt x="16" y="90"/>
                    </a:lnTo>
                    <a:close/>
                    <a:moveTo>
                      <a:pt x="42" y="17"/>
                    </a:moveTo>
                    <a:lnTo>
                      <a:pt x="42" y="17"/>
                    </a:lnTo>
                    <a:lnTo>
                      <a:pt x="30" y="52"/>
                    </a:lnTo>
                    <a:lnTo>
                      <a:pt x="52" y="52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0304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metodologie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jedna ze </a:t>
            </a:r>
            <a:r>
              <a:rPr lang="cs-CZ" u="sng" dirty="0"/>
              <a:t>základních</a:t>
            </a:r>
            <a:r>
              <a:rPr lang="cs-CZ" dirty="0"/>
              <a:t> disciplín </a:t>
            </a:r>
            <a:r>
              <a:rPr lang="cs-CZ" dirty="0" smtClean="0"/>
              <a:t>pedagogiky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nauka o </a:t>
            </a:r>
            <a:endParaRPr lang="cs-CZ" dirty="0" smtClean="0"/>
          </a:p>
          <a:p>
            <a:pPr lvl="1"/>
            <a:r>
              <a:rPr lang="cs-CZ" dirty="0" smtClean="0"/>
              <a:t>projektování </a:t>
            </a:r>
            <a:r>
              <a:rPr lang="cs-CZ" dirty="0"/>
              <a:t>a realizaci výzkumů, </a:t>
            </a:r>
            <a:endParaRPr lang="cs-CZ" dirty="0" smtClean="0"/>
          </a:p>
          <a:p>
            <a:pPr lvl="1"/>
            <a:r>
              <a:rPr lang="cs-CZ" dirty="0" smtClean="0"/>
              <a:t>metodách </a:t>
            </a:r>
            <a:r>
              <a:rPr lang="cs-CZ" dirty="0"/>
              <a:t>a technikách výzkumu a poznávání edukačních jevů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organizaci </a:t>
            </a:r>
            <a:r>
              <a:rPr lang="cs-CZ" dirty="0"/>
              <a:t>výzkumu; </a:t>
            </a:r>
            <a:endParaRPr lang="cs-CZ" dirty="0" smtClean="0"/>
          </a:p>
          <a:p>
            <a:pPr lvl="1"/>
            <a:r>
              <a:rPr lang="cs-CZ" dirty="0" smtClean="0"/>
              <a:t>prezentaci</a:t>
            </a:r>
            <a:r>
              <a:rPr lang="cs-CZ" dirty="0"/>
              <a:t>, publikování výsledků; </a:t>
            </a:r>
            <a:r>
              <a:rPr lang="cs-CZ" dirty="0" smtClean="0"/>
              <a:t>z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ahrnuje </a:t>
            </a:r>
            <a:r>
              <a:rPr lang="cs-CZ" dirty="0"/>
              <a:t>také teoretické základy výzkumu (filozofická, vědecká východiska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Pedagogický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cs-CZ" b="1" dirty="0" smtClean="0"/>
              <a:t>Definice</a:t>
            </a:r>
          </a:p>
          <a:p>
            <a:pPr lvl="0"/>
            <a:r>
              <a:rPr lang="cs-CZ" u="sng" dirty="0" smtClean="0"/>
              <a:t>systematický</a:t>
            </a:r>
            <a:r>
              <a:rPr lang="cs-CZ" dirty="0" smtClean="0"/>
              <a:t> </a:t>
            </a:r>
            <a:r>
              <a:rPr lang="cs-CZ" b="1" dirty="0"/>
              <a:t>způsob řešení problémů</a:t>
            </a:r>
            <a:r>
              <a:rPr lang="cs-CZ" dirty="0"/>
              <a:t>, kterým se </a:t>
            </a:r>
            <a:r>
              <a:rPr lang="cs-CZ" b="1" dirty="0"/>
              <a:t>rozšiřuje vědění</a:t>
            </a:r>
            <a:r>
              <a:rPr lang="cs-CZ" dirty="0"/>
              <a:t> v oblasti pedagogiky. </a:t>
            </a:r>
            <a:endParaRPr lang="cs-CZ" dirty="0" smtClean="0"/>
          </a:p>
          <a:p>
            <a:pPr lvl="1"/>
            <a:r>
              <a:rPr lang="cs-CZ" dirty="0" smtClean="0"/>
              <a:t>Systematicky </a:t>
            </a:r>
            <a:r>
              <a:rPr lang="cs-CZ" dirty="0"/>
              <a:t>popisuje, analyzuje a objasňuje různé jevy edukační reality. </a:t>
            </a:r>
            <a:endParaRPr lang="cs-CZ" dirty="0" smtClean="0"/>
          </a:p>
          <a:p>
            <a:pPr lvl="1"/>
            <a:r>
              <a:rPr lang="cs-CZ" dirty="0" smtClean="0"/>
              <a:t>Proto </a:t>
            </a:r>
            <a:r>
              <a:rPr lang="cs-CZ" dirty="0"/>
              <a:t>existují také různé druhy výzkumu a funkce pedagogického výzkumu. </a:t>
            </a:r>
          </a:p>
          <a:p>
            <a:pPr lvl="0">
              <a:buNone/>
            </a:pPr>
            <a:endParaRPr lang="cs-CZ" b="1" dirty="0" smtClean="0"/>
          </a:p>
          <a:p>
            <a:pPr lvl="0">
              <a:buNone/>
            </a:pPr>
            <a:r>
              <a:rPr lang="cs-CZ" b="1" dirty="0" smtClean="0"/>
              <a:t>Předmět </a:t>
            </a:r>
            <a:r>
              <a:rPr lang="cs-CZ" b="1" dirty="0" err="1"/>
              <a:t>ped</a:t>
            </a:r>
            <a:r>
              <a:rPr lang="cs-CZ" b="1" dirty="0"/>
              <a:t>. v</a:t>
            </a:r>
            <a:r>
              <a:rPr lang="cs-CZ" b="1" dirty="0" smtClean="0"/>
              <a:t>ýzkumu</a:t>
            </a:r>
          </a:p>
          <a:p>
            <a:r>
              <a:rPr lang="cs-CZ" dirty="0" smtClean="0"/>
              <a:t>je </a:t>
            </a:r>
            <a:r>
              <a:rPr lang="cs-CZ" dirty="0"/>
              <a:t>edukační </a:t>
            </a:r>
            <a:r>
              <a:rPr lang="cs-CZ" dirty="0" smtClean="0"/>
              <a:t>realita </a:t>
            </a:r>
          </a:p>
          <a:p>
            <a:r>
              <a:rPr lang="cs-CZ" dirty="0" smtClean="0"/>
              <a:t>Jednotlivé </a:t>
            </a:r>
            <a:r>
              <a:rPr lang="cs-CZ" dirty="0"/>
              <a:t>objekty edukační reality mají různou </a:t>
            </a:r>
            <a:r>
              <a:rPr lang="cs-CZ" dirty="0" smtClean="0"/>
              <a:t>povahu =&gt; </a:t>
            </a:r>
            <a:r>
              <a:rPr lang="cs-CZ" dirty="0"/>
              <a:t>proto se používají různé metody výzkumu těchto </a:t>
            </a:r>
            <a:r>
              <a:rPr lang="cs-CZ" dirty="0" smtClean="0"/>
              <a:t>jevů</a:t>
            </a:r>
            <a:endParaRPr lang="cs-CZ" dirty="0"/>
          </a:p>
          <a:p>
            <a:pPr lvl="0"/>
            <a:endParaRPr lang="cs-CZ" dirty="0" smtClean="0"/>
          </a:p>
          <a:p>
            <a:pPr lvl="0">
              <a:buNone/>
            </a:pPr>
            <a:r>
              <a:rPr lang="cs-CZ" b="1" dirty="0" smtClean="0"/>
              <a:t>Adresáti</a:t>
            </a:r>
          </a:p>
          <a:p>
            <a:r>
              <a:rPr lang="cs-CZ" dirty="0" err="1" smtClean="0"/>
              <a:t>Ped</a:t>
            </a:r>
            <a:r>
              <a:rPr lang="cs-CZ" dirty="0"/>
              <a:t>. výzkum produkuje poznatky o edukační realitě pro různé typy adresátů (zpracování témat podle společenské potřeby, ale také zpracovávání témat rozvíjejících samotnou vědu).</a:t>
            </a:r>
          </a:p>
          <a:p>
            <a:pPr lvl="0"/>
            <a:r>
              <a:rPr lang="cs-CZ" dirty="0"/>
              <a:t>Vyvíjí také činnost k fungování a zdokonalování sebe sama (metodologický výzkum</a:t>
            </a:r>
            <a:r>
              <a:rPr lang="cs-CZ" dirty="0" smtClean="0"/>
              <a:t>).</a:t>
            </a:r>
          </a:p>
          <a:p>
            <a:pPr lvl="0">
              <a:buNone/>
            </a:pPr>
            <a:endParaRPr lang="cs-CZ" dirty="0"/>
          </a:p>
          <a:p>
            <a:pPr lvl="0">
              <a:buNone/>
            </a:pPr>
            <a:r>
              <a:rPr lang="cs-CZ" b="1" dirty="0" smtClean="0"/>
              <a:t>Základní rysy</a:t>
            </a:r>
            <a:endParaRPr lang="cs-CZ" b="1" dirty="0"/>
          </a:p>
          <a:p>
            <a:pPr lvl="0"/>
            <a:r>
              <a:rPr lang="cs-CZ" dirty="0"/>
              <a:t>Potvrzují se či vyvrací dosavadní poznatky, získávají se nové poznatky.</a:t>
            </a:r>
          </a:p>
          <a:p>
            <a:pPr lvl="0"/>
            <a:r>
              <a:rPr lang="cs-CZ" dirty="0"/>
              <a:t>Je to </a:t>
            </a:r>
            <a:r>
              <a:rPr lang="cs-CZ" u="sng" dirty="0"/>
              <a:t>způsob myšlení;</a:t>
            </a:r>
            <a:r>
              <a:rPr lang="cs-CZ" dirty="0"/>
              <a:t> vědecký, standardizovaný postup, snaha o objektivnost, vše dokládáno, práce s fakty, která se zaznamenávají, zpracovávají a interpretují; dlouhodobá, soustředěná, systematická, opakovaná, </a:t>
            </a:r>
            <a:r>
              <a:rPr lang="cs-CZ" u="sng" dirty="0"/>
              <a:t>organizovaná, institucionalizovaná</a:t>
            </a:r>
            <a:r>
              <a:rPr lang="cs-CZ" dirty="0"/>
              <a:t> činnost, je </a:t>
            </a:r>
            <a:r>
              <a:rPr lang="cs-CZ" u="sng" dirty="0"/>
              <a:t>založená na teorii</a:t>
            </a:r>
            <a:r>
              <a:rPr lang="cs-CZ" dirty="0"/>
              <a:t>, je praktická = vychází z praxe a do praxe se výsledky zaměřuje, má svou etiku.</a:t>
            </a:r>
          </a:p>
          <a:p>
            <a:pPr lvl="0"/>
            <a:r>
              <a:rPr lang="cs-CZ" dirty="0"/>
              <a:t>Odhaluje nedokonalé, nesprávné poznání jevů, odhaluje skryté.</a:t>
            </a:r>
          </a:p>
          <a:p>
            <a:pPr lvl="0"/>
            <a:r>
              <a:rPr lang="cs-CZ" dirty="0"/>
              <a:t>Má korekční schopnost – potvrzují nebo vyvrací se poznatky. Potvrzení již známých poznatků je nutné, protože se realita mění. Proto je výzkum definován jako cyklické řešení problémů.</a:t>
            </a:r>
          </a:p>
          <a:p>
            <a:pPr lvl="0"/>
            <a:r>
              <a:rPr lang="cs-CZ" dirty="0"/>
              <a:t>Podílí se na něm více lidí. Není to většinou práce jednoho člověka, navazuje se na někoho atd.</a:t>
            </a:r>
          </a:p>
          <a:p>
            <a:pPr lvl="0"/>
            <a:r>
              <a:rPr lang="cs-CZ" dirty="0"/>
              <a:t>Výsledky se zveřejňují, výzkum podléhá veřejné kontrole (recenzenti, atd.), což zabezpečuje profesionální úroveň výzkumu.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Co se nejčastěji zkoumá?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92933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b="1" dirty="0" smtClean="0"/>
              <a:t>subjekty </a:t>
            </a:r>
            <a:r>
              <a:rPr lang="cs-CZ" b="1" dirty="0"/>
              <a:t>edukace </a:t>
            </a:r>
            <a:endParaRPr lang="cs-CZ" b="1" dirty="0" smtClean="0"/>
          </a:p>
          <a:p>
            <a:pPr lvl="1"/>
            <a:r>
              <a:rPr lang="cs-CZ" dirty="0" smtClean="0"/>
              <a:t>učitel</a:t>
            </a:r>
            <a:r>
              <a:rPr lang="cs-CZ" dirty="0"/>
              <a:t>, žák, studenti </a:t>
            </a:r>
            <a:r>
              <a:rPr lang="cs-CZ" dirty="0" smtClean="0"/>
              <a:t>učitelství</a:t>
            </a:r>
            <a:endParaRPr lang="cs-CZ" dirty="0"/>
          </a:p>
          <a:p>
            <a:pPr lvl="0"/>
            <a:r>
              <a:rPr lang="cs-CZ" b="1" dirty="0"/>
              <a:t>proces </a:t>
            </a:r>
            <a:endParaRPr lang="cs-CZ" b="1" dirty="0" smtClean="0"/>
          </a:p>
          <a:p>
            <a:pPr lvl="1"/>
            <a:r>
              <a:rPr lang="cs-CZ" dirty="0" smtClean="0"/>
              <a:t>učení</a:t>
            </a:r>
            <a:r>
              <a:rPr lang="cs-CZ" dirty="0"/>
              <a:t>, vyučování, klima, komunikace, </a:t>
            </a:r>
            <a:r>
              <a:rPr lang="cs-CZ" dirty="0" smtClean="0"/>
              <a:t>učebnice</a:t>
            </a:r>
          </a:p>
          <a:p>
            <a:pPr lvl="1"/>
            <a:r>
              <a:rPr lang="cs-CZ" dirty="0" smtClean="0"/>
              <a:t>kurikulum </a:t>
            </a:r>
            <a:r>
              <a:rPr lang="cs-CZ" dirty="0"/>
              <a:t>(srovnání </a:t>
            </a:r>
            <a:r>
              <a:rPr lang="cs-CZ" dirty="0" err="1"/>
              <a:t>vzděl</a:t>
            </a:r>
            <a:r>
              <a:rPr lang="cs-CZ" dirty="0"/>
              <a:t>. programů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výsledky </a:t>
            </a:r>
            <a:r>
              <a:rPr lang="cs-CZ" dirty="0"/>
              <a:t>vzdělávání (TIMSS, PISA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 ČR se výzkum </a:t>
            </a:r>
            <a:r>
              <a:rPr lang="cs-CZ" dirty="0" smtClean="0"/>
              <a:t>postupně rozvíjí </a:t>
            </a:r>
          </a:p>
          <a:p>
            <a:r>
              <a:rPr lang="cs-CZ" dirty="0" smtClean="0"/>
              <a:t>po </a:t>
            </a:r>
            <a:r>
              <a:rPr lang="cs-CZ" dirty="0"/>
              <a:t>roce 1989; dříve nebyla koordinace, málo pracovišť, výzkum nebyl zapojen do mezinárodního kontextu</a:t>
            </a:r>
            <a:r>
              <a:rPr lang="cs-CZ" dirty="0" smtClean="0"/>
              <a:t>...</a:t>
            </a:r>
          </a:p>
          <a:p>
            <a:pPr lvl="1"/>
            <a:endParaRPr lang="cs-CZ" dirty="0"/>
          </a:p>
          <a:p>
            <a:pPr>
              <a:buNone/>
            </a:pPr>
            <a:r>
              <a:rPr lang="cs-CZ" dirty="0"/>
              <a:t>V západní Evropě se často </a:t>
            </a:r>
            <a:r>
              <a:rPr lang="cs-CZ" dirty="0" smtClean="0"/>
              <a:t>zkoumá (</a:t>
            </a:r>
            <a:r>
              <a:rPr lang="cs-CZ" i="1" dirty="0" smtClean="0"/>
              <a:t>shrnuto dle J. Průchy</a:t>
            </a:r>
            <a:r>
              <a:rPr lang="cs-CZ" dirty="0" smtClean="0"/>
              <a:t>)</a:t>
            </a:r>
            <a:endParaRPr lang="cs-CZ" dirty="0"/>
          </a:p>
          <a:p>
            <a:pPr lvl="0"/>
            <a:r>
              <a:rPr lang="cs-CZ" b="1" dirty="0"/>
              <a:t>vztah vzdělávání a svět </a:t>
            </a:r>
            <a:r>
              <a:rPr lang="cs-CZ" b="1" dirty="0" smtClean="0"/>
              <a:t>práce</a:t>
            </a:r>
          </a:p>
          <a:p>
            <a:pPr lvl="1"/>
            <a:r>
              <a:rPr lang="cs-CZ" dirty="0" smtClean="0"/>
              <a:t>nezaměstnanost</a:t>
            </a:r>
            <a:r>
              <a:rPr lang="cs-CZ" dirty="0"/>
              <a:t>, ekonomické problémy vzdělávání</a:t>
            </a:r>
            <a:r>
              <a:rPr lang="cs-CZ" dirty="0" smtClean="0"/>
              <a:t>,... </a:t>
            </a:r>
            <a:endParaRPr lang="cs-CZ" dirty="0"/>
          </a:p>
          <a:p>
            <a:pPr lvl="0"/>
            <a:r>
              <a:rPr lang="cs-CZ" b="1" dirty="0"/>
              <a:t>sociálně orientované výzkumy vzdělávacích procesů </a:t>
            </a:r>
            <a:endParaRPr lang="cs-CZ" b="1" dirty="0" smtClean="0"/>
          </a:p>
          <a:p>
            <a:pPr lvl="1"/>
            <a:r>
              <a:rPr lang="cs-CZ" dirty="0" smtClean="0"/>
              <a:t>vzdělávání </a:t>
            </a:r>
            <a:r>
              <a:rPr lang="cs-CZ" dirty="0"/>
              <a:t>minorit, postižených, seniorů</a:t>
            </a:r>
            <a:r>
              <a:rPr lang="cs-CZ" dirty="0" smtClean="0"/>
              <a:t>,..</a:t>
            </a:r>
            <a:endParaRPr lang="cs-CZ" dirty="0"/>
          </a:p>
          <a:p>
            <a:pPr lvl="0"/>
            <a:r>
              <a:rPr lang="cs-CZ" b="1" dirty="0"/>
              <a:t>rozvoj a zkvalitňování procesů učení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nová </a:t>
            </a:r>
            <a:r>
              <a:rPr lang="cs-CZ" dirty="0"/>
              <a:t>média, učení v mimoškolním prostředí, </a:t>
            </a:r>
            <a:r>
              <a:rPr lang="cs-CZ" dirty="0" smtClean="0"/>
              <a:t>...</a:t>
            </a:r>
            <a:endParaRPr lang="cs-CZ" dirty="0"/>
          </a:p>
          <a:p>
            <a:pPr lvl="0"/>
            <a:r>
              <a:rPr lang="cs-CZ" b="1" dirty="0"/>
              <a:t>časté jsou hodnotící a monitorovací výzkumy </a:t>
            </a:r>
            <a:endParaRPr lang="cs-CZ" b="1" dirty="0" smtClean="0"/>
          </a:p>
          <a:p>
            <a:pPr lvl="1"/>
            <a:r>
              <a:rPr lang="cs-CZ" dirty="0" smtClean="0"/>
              <a:t>výsledky</a:t>
            </a:r>
            <a:r>
              <a:rPr lang="cs-CZ" dirty="0"/>
              <a:t>, efekty vzdělávání</a:t>
            </a:r>
            <a:r>
              <a:rPr lang="cs-CZ" dirty="0" smtClean="0"/>
              <a:t>,...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Autofit/>
          </a:bodyPr>
          <a:lstStyle/>
          <a:p>
            <a:r>
              <a:rPr lang="cs-CZ" sz="3200" dirty="0" smtClean="0"/>
              <a:t>Asociace pedagogického výzkumu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857208"/>
            <a:ext cx="8858280" cy="6000792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>
                <a:solidFill>
                  <a:srgbClr val="FF0000"/>
                </a:solidFill>
              </a:rPr>
              <a:t>Česká asociace pedagogického výzkumu (ČAPV) </a:t>
            </a:r>
            <a:r>
              <a:rPr lang="cs-CZ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rgbClr val="FF0000"/>
                </a:solidFill>
                <a:hlinkClick r:id="rId2"/>
              </a:rPr>
              <a:t>www.capv.cz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zal</a:t>
            </a:r>
            <a:r>
              <a:rPr lang="cs-CZ" dirty="0" smtClean="0">
                <a:solidFill>
                  <a:srgbClr val="FF0000"/>
                </a:solidFill>
              </a:rPr>
              <a:t>. 1992)</a:t>
            </a:r>
          </a:p>
          <a:p>
            <a:pPr>
              <a:buNone/>
            </a:pPr>
            <a:r>
              <a:rPr lang="cs-CZ" dirty="0" smtClean="0"/>
              <a:t>Evropská asociace pro výzkum učení a vyučování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on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Instruction</a:t>
            </a:r>
            <a:r>
              <a:rPr lang="cs-CZ" dirty="0" smtClean="0"/>
              <a:t> (EARLI)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earli.org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Evropská asociace pedagogického výzkumu –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(EERA) http://www.</a:t>
            </a:r>
            <a:r>
              <a:rPr lang="cs-CZ" dirty="0" err="1" smtClean="0"/>
              <a:t>eera.ac.uk</a:t>
            </a:r>
            <a:r>
              <a:rPr lang="cs-CZ" dirty="0" smtClean="0"/>
              <a:t>/web/</a:t>
            </a:r>
            <a:r>
              <a:rPr lang="cs-CZ" dirty="0" err="1" smtClean="0"/>
              <a:t>eng</a:t>
            </a:r>
            <a:r>
              <a:rPr lang="cs-CZ" dirty="0" smtClean="0"/>
              <a:t>/</a:t>
            </a:r>
            <a:r>
              <a:rPr lang="cs-CZ" dirty="0" err="1" smtClean="0"/>
              <a:t>all</a:t>
            </a:r>
            <a:r>
              <a:rPr lang="cs-CZ" dirty="0" smtClean="0"/>
              <a:t>/</a:t>
            </a:r>
            <a:r>
              <a:rPr lang="cs-CZ" dirty="0" err="1" smtClean="0"/>
              <a:t>home</a:t>
            </a:r>
            <a:r>
              <a:rPr lang="cs-CZ" dirty="0" smtClean="0"/>
              <a:t>/index.</a:t>
            </a:r>
            <a:r>
              <a:rPr lang="cs-CZ" dirty="0" err="1" smtClean="0"/>
              <a:t>html</a:t>
            </a:r>
            <a:r>
              <a:rPr lang="cs-CZ" dirty="0" smtClean="0"/>
              <a:t>  </a:t>
            </a:r>
          </a:p>
          <a:p>
            <a:pPr>
              <a:buNone/>
            </a:pPr>
            <a:r>
              <a:rPr lang="cs-CZ" dirty="0" smtClean="0"/>
              <a:t>Americká asociace pedagogického výzkumu –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(AERA) http://www.aera.</a:t>
            </a:r>
            <a:r>
              <a:rPr lang="cs-CZ" dirty="0" err="1" smtClean="0"/>
              <a:t>net</a:t>
            </a:r>
            <a:r>
              <a:rPr lang="cs-CZ" dirty="0" smtClean="0"/>
              <a:t>/ </a:t>
            </a:r>
          </a:p>
          <a:p>
            <a:pPr>
              <a:buNone/>
            </a:pPr>
            <a:r>
              <a:rPr lang="cs-CZ" dirty="0" smtClean="0"/>
              <a:t>Asijsko-pacifická asociace pedagogického výzkumu – </a:t>
            </a:r>
            <a:r>
              <a:rPr lang="cs-CZ" dirty="0" err="1" smtClean="0"/>
              <a:t>Asia</a:t>
            </a:r>
            <a:r>
              <a:rPr lang="cs-CZ" dirty="0" smtClean="0"/>
              <a:t>-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(APERA) http://www.</a:t>
            </a:r>
            <a:r>
              <a:rPr lang="cs-CZ" dirty="0" err="1" smtClean="0"/>
              <a:t>apera.org</a:t>
            </a:r>
            <a:r>
              <a:rPr lang="cs-CZ" dirty="0" smtClean="0"/>
              <a:t>/ </a:t>
            </a:r>
          </a:p>
          <a:p>
            <a:pPr>
              <a:buNone/>
            </a:pPr>
            <a:r>
              <a:rPr lang="cs-CZ" dirty="0" smtClean="0"/>
              <a:t>Australská asociace pro pedagogický výzkum – </a:t>
            </a:r>
            <a:r>
              <a:rPr lang="cs-CZ" dirty="0" err="1" smtClean="0"/>
              <a:t>Australian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in </a:t>
            </a:r>
            <a:r>
              <a:rPr lang="cs-CZ" dirty="0" err="1" smtClean="0"/>
              <a:t>Education</a:t>
            </a:r>
            <a:r>
              <a:rPr lang="cs-CZ" dirty="0" smtClean="0"/>
              <a:t> (AARE) http://www.</a:t>
            </a:r>
            <a:r>
              <a:rPr lang="cs-CZ" dirty="0" err="1" smtClean="0"/>
              <a:t>aare.edu.au</a:t>
            </a:r>
            <a:r>
              <a:rPr lang="cs-CZ" dirty="0" smtClean="0"/>
              <a:t>/index.</a:t>
            </a:r>
            <a:r>
              <a:rPr lang="cs-CZ" dirty="0" err="1" smtClean="0"/>
              <a:t>htm</a:t>
            </a:r>
            <a:r>
              <a:rPr lang="cs-CZ" dirty="0" smtClean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/>
              <a:t>Britská asociace pedagogického výzkumu –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(BERA) </a:t>
            </a:r>
            <a:r>
              <a:rPr lang="cs-CZ" dirty="0" smtClean="0">
                <a:hlinkClick r:id="rId4"/>
              </a:rPr>
              <a:t>http://www.bera.</a:t>
            </a:r>
            <a:r>
              <a:rPr lang="cs-CZ" dirty="0" err="1" smtClean="0">
                <a:hlinkClick r:id="rId4"/>
              </a:rPr>
              <a:t>ac.uk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/>
              <a:t>Německá společnost pro vědu o výchově – </a:t>
            </a:r>
            <a:r>
              <a:rPr lang="cs-CZ" dirty="0" err="1" smtClean="0"/>
              <a:t>Deutsche</a:t>
            </a:r>
            <a:r>
              <a:rPr lang="cs-CZ" dirty="0" smtClean="0"/>
              <a:t> </a:t>
            </a:r>
            <a:r>
              <a:rPr lang="cs-CZ" dirty="0" err="1" smtClean="0"/>
              <a:t>Gesellschaft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Erziehungswissenschaft</a:t>
            </a:r>
            <a:r>
              <a:rPr lang="cs-CZ" dirty="0" smtClean="0"/>
              <a:t> (</a:t>
            </a:r>
            <a:r>
              <a:rPr lang="cs-CZ" dirty="0" err="1" smtClean="0"/>
              <a:t>DGfE</a:t>
            </a:r>
            <a:r>
              <a:rPr lang="cs-CZ" dirty="0" smtClean="0"/>
              <a:t>) </a:t>
            </a:r>
            <a:r>
              <a:rPr lang="cs-CZ" dirty="0" smtClean="0">
                <a:hlinkClick r:id="rId5"/>
              </a:rPr>
              <a:t>http://dgfe.pleurone.de/</a:t>
            </a:r>
            <a:r>
              <a:rPr lang="cs-CZ" dirty="0" smtClean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/>
              <a:t>Nizozemská asociace pedagogického výzkumu – </a:t>
            </a:r>
            <a:r>
              <a:rPr lang="cs-CZ" dirty="0" err="1" smtClean="0"/>
              <a:t>Netherlands</a:t>
            </a:r>
            <a:r>
              <a:rPr lang="cs-CZ" dirty="0" smtClean="0"/>
              <a:t>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http://www.open.</a:t>
            </a:r>
            <a:r>
              <a:rPr lang="cs-CZ" dirty="0" err="1" smtClean="0">
                <a:hlinkClick r:id="rId6"/>
              </a:rPr>
              <a:t>ou.nl</a:t>
            </a:r>
            <a:r>
              <a:rPr lang="cs-CZ" dirty="0" smtClean="0">
                <a:hlinkClick r:id="rId6"/>
              </a:rPr>
              <a:t>//vor/1_</a:t>
            </a:r>
            <a:r>
              <a:rPr lang="cs-CZ" dirty="0" err="1" smtClean="0">
                <a:hlinkClick r:id="rId6"/>
              </a:rPr>
              <a:t>overdevor</a:t>
            </a:r>
            <a:r>
              <a:rPr lang="cs-CZ" dirty="0" smtClean="0">
                <a:hlinkClick r:id="rId6"/>
              </a:rPr>
              <a:t>/_index.</a:t>
            </a:r>
            <a:r>
              <a:rPr lang="cs-CZ" dirty="0" err="1" smtClean="0">
                <a:hlinkClick r:id="rId6"/>
              </a:rPr>
              <a:t>htm</a:t>
            </a:r>
            <a:r>
              <a:rPr lang="cs-CZ" dirty="0" smtClean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/>
              <a:t>Rakouská společnost pro výzkum a vývoj ve vzdělávání – </a:t>
            </a:r>
            <a:r>
              <a:rPr lang="cs-CZ" dirty="0" err="1" smtClean="0"/>
              <a:t>Österreichische</a:t>
            </a:r>
            <a:r>
              <a:rPr lang="cs-CZ" dirty="0" smtClean="0"/>
              <a:t> </a:t>
            </a:r>
            <a:r>
              <a:rPr lang="cs-CZ" dirty="0" err="1" smtClean="0"/>
              <a:t>Gesellschaft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Forschung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Enwicklung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Bildungswesen</a:t>
            </a:r>
            <a:r>
              <a:rPr lang="cs-CZ" dirty="0" smtClean="0"/>
              <a:t> (ÖFEB)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oefeb.at</a:t>
            </a:r>
            <a:r>
              <a:rPr lang="cs-CZ" dirty="0" smtClean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/>
              <a:t>Skandinávská asociace pedagogického výzkumu – </a:t>
            </a:r>
            <a:r>
              <a:rPr lang="cs-CZ" dirty="0" err="1" smtClean="0"/>
              <a:t>Nordic</a:t>
            </a:r>
            <a:r>
              <a:rPr lang="cs-CZ" dirty="0" smtClean="0"/>
              <a:t>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(NERA) </a:t>
            </a:r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nfpf.net</a:t>
            </a:r>
            <a:r>
              <a:rPr lang="cs-CZ" dirty="0" smtClean="0">
                <a:hlinkClick r:id="rId8"/>
              </a:rPr>
              <a:t>/</a:t>
            </a:r>
            <a:r>
              <a:rPr lang="cs-CZ" dirty="0" smtClean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/>
              <a:t>Slovenská pedagogická společnost (SPS) </a:t>
            </a:r>
            <a:r>
              <a:rPr lang="cs-CZ" dirty="0" smtClean="0">
                <a:hlinkClick r:id="rId9"/>
              </a:rPr>
              <a:t>www.</a:t>
            </a:r>
            <a:r>
              <a:rPr lang="cs-CZ" dirty="0" err="1" smtClean="0">
                <a:hlinkClick r:id="rId9"/>
              </a:rPr>
              <a:t>syrs.org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sps</a:t>
            </a:r>
            <a:endParaRPr lang="cs-CZ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/>
              <a:t>Švýcarská společnost pro pedagogický výzkum – </a:t>
            </a:r>
            <a:r>
              <a:rPr lang="cs-CZ" dirty="0" err="1" smtClean="0"/>
              <a:t>Schweizerische</a:t>
            </a:r>
            <a:r>
              <a:rPr lang="cs-CZ" dirty="0" smtClean="0"/>
              <a:t> </a:t>
            </a:r>
            <a:r>
              <a:rPr lang="cs-CZ" dirty="0" err="1" smtClean="0"/>
              <a:t>Gesellschaft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Bildungsforschung</a:t>
            </a:r>
            <a:r>
              <a:rPr lang="cs-CZ" dirty="0" smtClean="0"/>
              <a:t> (SGBF) </a:t>
            </a:r>
            <a:r>
              <a:rPr lang="cs-CZ" dirty="0" smtClean="0">
                <a:hlinkClick r:id="rId10"/>
              </a:rPr>
              <a:t>http://www.</a:t>
            </a:r>
            <a:r>
              <a:rPr lang="cs-CZ" dirty="0" err="1" smtClean="0">
                <a:hlinkClick r:id="rId10"/>
              </a:rPr>
              <a:t>sgbf.ch</a:t>
            </a:r>
            <a:r>
              <a:rPr lang="cs-CZ" dirty="0" smtClean="0">
                <a:hlinkClick r:id="rId10"/>
              </a:rPr>
              <a:t>/</a:t>
            </a:r>
            <a:endParaRPr lang="cs-CZ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cs-CZ" dirty="0" smtClean="0"/>
              <a:t>Světová rada společností pro komparativní pedagogiku –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Council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Comparative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Societies</a:t>
            </a:r>
            <a:r>
              <a:rPr lang="cs-CZ" dirty="0" smtClean="0"/>
              <a:t> (WCCES) </a:t>
            </a:r>
            <a:r>
              <a:rPr lang="cs-CZ" dirty="0" smtClean="0">
                <a:hlinkClick r:id="rId11"/>
              </a:rPr>
              <a:t>http://www.</a:t>
            </a:r>
            <a:r>
              <a:rPr lang="cs-CZ" dirty="0" err="1" smtClean="0">
                <a:hlinkClick r:id="rId11"/>
              </a:rPr>
              <a:t>wcces.net</a:t>
            </a:r>
            <a:r>
              <a:rPr lang="cs-CZ" dirty="0" smtClean="0">
                <a:hlinkClick r:id="rId11"/>
              </a:rPr>
              <a:t>/</a:t>
            </a:r>
            <a:r>
              <a:rPr lang="cs-CZ" dirty="0" smtClean="0"/>
              <a:t>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cs-CZ" dirty="0" smtClean="0"/>
              <a:t>Mezinárodní asociace pro výzkum učitele a vyučování – </a:t>
            </a:r>
            <a:r>
              <a:rPr lang="cs-CZ" dirty="0" err="1" smtClean="0"/>
              <a:t>International</a:t>
            </a:r>
            <a:r>
              <a:rPr lang="cs-CZ" dirty="0" smtClean="0"/>
              <a:t> Study </a:t>
            </a:r>
            <a:r>
              <a:rPr lang="cs-CZ" dirty="0" err="1" smtClean="0"/>
              <a:t>Association</a:t>
            </a:r>
            <a:r>
              <a:rPr lang="cs-CZ" dirty="0" smtClean="0"/>
              <a:t> on </a:t>
            </a:r>
            <a:r>
              <a:rPr lang="cs-CZ" dirty="0" err="1" smtClean="0"/>
              <a:t>Teachers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(ISATT) </a:t>
            </a:r>
            <a:r>
              <a:rPr lang="cs-CZ" dirty="0" smtClean="0">
                <a:hlinkClick r:id="rId12"/>
              </a:rPr>
              <a:t>http://www.</a:t>
            </a:r>
            <a:r>
              <a:rPr lang="cs-CZ" dirty="0" err="1" smtClean="0">
                <a:hlinkClick r:id="rId12"/>
              </a:rPr>
              <a:t>isatt.org</a:t>
            </a:r>
            <a:r>
              <a:rPr lang="cs-CZ" dirty="0" smtClean="0">
                <a:hlinkClick r:id="rId12"/>
              </a:rPr>
              <a:t>/</a:t>
            </a:r>
            <a:r>
              <a:rPr lang="cs-CZ" dirty="0" smtClean="0"/>
              <a:t>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cs-CZ" dirty="0" smtClean="0"/>
              <a:t>Evropská asociace pro výzkum přírodovědného vzdělávání – </a:t>
            </a:r>
            <a:r>
              <a:rPr lang="cs-CZ" dirty="0" err="1" smtClean="0"/>
              <a:t>European</a:t>
            </a:r>
            <a:r>
              <a:rPr lang="cs-CZ" dirty="0" smtClean="0"/>
              <a:t> Science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(ESERA) </a:t>
            </a:r>
            <a:r>
              <a:rPr lang="cs-CZ" dirty="0" smtClean="0">
                <a:hlinkClick r:id="rId13"/>
              </a:rPr>
              <a:t>http://www.</a:t>
            </a:r>
            <a:r>
              <a:rPr lang="cs-CZ" dirty="0" err="1" smtClean="0">
                <a:hlinkClick r:id="rId13"/>
              </a:rPr>
              <a:t>naturfagsenteret.no</a:t>
            </a:r>
            <a:r>
              <a:rPr lang="cs-CZ" dirty="0" smtClean="0">
                <a:hlinkClick r:id="rId13"/>
              </a:rPr>
              <a:t>/</a:t>
            </a:r>
            <a:r>
              <a:rPr lang="cs-CZ" dirty="0" err="1" smtClean="0">
                <a:hlinkClick r:id="rId13"/>
              </a:rPr>
              <a:t>esera</a:t>
            </a:r>
            <a:r>
              <a:rPr lang="cs-CZ" dirty="0" smtClean="0">
                <a:hlinkClick r:id="rId13"/>
              </a:rPr>
              <a:t>/</a:t>
            </a:r>
            <a:r>
              <a:rPr lang="cs-CZ" dirty="0" smtClean="0"/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Symbol" pitchFamily="18" charset="2"/>
              <a:buChar char=""/>
            </a:pPr>
            <a:endParaRPr lang="cs-CZ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Symbol" pitchFamily="18" charset="2"/>
              <a:buChar char=""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r>
              <a:rPr lang="cs-CZ" sz="3200" dirty="0" smtClean="0"/>
              <a:t>Instituce pedagogického výzkumu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136904" cy="5544616"/>
          </a:xfrm>
        </p:spPr>
        <p:txBody>
          <a:bodyPr>
            <a:normAutofit fontScale="62500" lnSpcReduction="20000"/>
          </a:bodyPr>
          <a:lstStyle/>
          <a:p>
            <a:r>
              <a:rPr lang="cs-CZ" sz="2800" dirty="0" smtClean="0"/>
              <a:t>Ústav výzkumu a rozvoje vzdělávání </a:t>
            </a:r>
            <a:r>
              <a:rPr lang="cs-CZ" sz="2800" dirty="0" err="1" smtClean="0"/>
              <a:t>PdF</a:t>
            </a:r>
            <a:r>
              <a:rPr lang="cs-CZ" sz="2800" dirty="0" smtClean="0"/>
              <a:t> UK </a:t>
            </a:r>
          </a:p>
          <a:p>
            <a:pPr lvl="2"/>
            <a:r>
              <a:rPr lang="cs-CZ" sz="2100" dirty="0" smtClean="0"/>
              <a:t>Dr. </a:t>
            </a:r>
            <a:r>
              <a:rPr lang="cs-CZ" sz="2100" dirty="0" err="1" smtClean="0"/>
              <a:t>Greger</a:t>
            </a:r>
            <a:r>
              <a:rPr lang="cs-CZ" sz="2100" dirty="0" smtClean="0"/>
              <a:t> (prof. Walterová)</a:t>
            </a:r>
          </a:p>
          <a:p>
            <a:pPr lvl="2"/>
            <a:r>
              <a:rPr lang="cs-CZ" sz="2100" dirty="0" smtClean="0"/>
              <a:t>Spolupracují: M. Chvál, D. Dvořák, J. Straková, ..</a:t>
            </a:r>
          </a:p>
          <a:p>
            <a:pPr lvl="2"/>
            <a:endParaRPr lang="cs-CZ" sz="2100" dirty="0" smtClean="0"/>
          </a:p>
          <a:p>
            <a:pPr lvl="2"/>
            <a:endParaRPr lang="cs-CZ" sz="2100" dirty="0" smtClean="0"/>
          </a:p>
          <a:p>
            <a:r>
              <a:rPr lang="cs-CZ" sz="2800" dirty="0" smtClean="0"/>
              <a:t>Institut výzkumu školního vzdělávání </a:t>
            </a:r>
            <a:r>
              <a:rPr lang="cs-CZ" sz="2800" dirty="0" err="1" smtClean="0"/>
              <a:t>PdF</a:t>
            </a:r>
            <a:r>
              <a:rPr lang="cs-CZ" sz="2800" dirty="0" smtClean="0"/>
              <a:t> MU </a:t>
            </a:r>
          </a:p>
          <a:p>
            <a:pPr lvl="2"/>
            <a:r>
              <a:rPr lang="cs-CZ" sz="2000" dirty="0" smtClean="0"/>
              <a:t>dříve Centrum pedagogického výzkumu</a:t>
            </a:r>
          </a:p>
          <a:p>
            <a:pPr lvl="2"/>
            <a:r>
              <a:rPr lang="cs-CZ" sz="2100" dirty="0" smtClean="0"/>
              <a:t>doc. Janík</a:t>
            </a:r>
          </a:p>
          <a:p>
            <a:pPr lvl="2">
              <a:buNone/>
            </a:pPr>
            <a:endParaRPr lang="cs-CZ" sz="2100" dirty="0" smtClean="0"/>
          </a:p>
          <a:p>
            <a:r>
              <a:rPr lang="cs-CZ" sz="2800" dirty="0" smtClean="0"/>
              <a:t>některé </a:t>
            </a:r>
            <a:r>
              <a:rPr lang="cs-CZ" sz="2800" dirty="0"/>
              <a:t>výzkumy </a:t>
            </a:r>
            <a:r>
              <a:rPr lang="cs-CZ" sz="2800" dirty="0" smtClean="0"/>
              <a:t>realizuje:</a:t>
            </a:r>
          </a:p>
          <a:p>
            <a:pPr lvl="1"/>
            <a:r>
              <a:rPr lang="cs-CZ" sz="2400" dirty="0" smtClean="0"/>
              <a:t>Česká školní inspekce – konflikt rolí</a:t>
            </a:r>
          </a:p>
          <a:p>
            <a:pPr lvl="1"/>
            <a:r>
              <a:rPr lang="cs-CZ" sz="2400" dirty="0" smtClean="0"/>
              <a:t>Národní ústav pro vzdělávání</a:t>
            </a:r>
          </a:p>
          <a:p>
            <a:pPr lvl="1"/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Dříve: Ústav </a:t>
            </a:r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pro informace ve vzdělávání (ÚIV), 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Ústav </a:t>
            </a:r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výzkumu a rozvoje vysokého školství, 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Výzkumný ústav pedagogický (VUP Praha), NÚOV, </a:t>
            </a:r>
          </a:p>
          <a:p>
            <a:pPr lvl="1"/>
            <a:r>
              <a:rPr lang="cs-CZ" sz="2400" dirty="0" smtClean="0"/>
              <a:t>Ústav pedagogických věd FF MU (doc. Novotný, prof. </a:t>
            </a:r>
            <a:r>
              <a:rPr lang="cs-CZ" sz="2400" dirty="0" err="1" smtClean="0"/>
              <a:t>Pol</a:t>
            </a:r>
            <a:r>
              <a:rPr lang="cs-CZ" sz="2400" dirty="0" smtClean="0"/>
              <a:t>, prof. </a:t>
            </a:r>
            <a:r>
              <a:rPr lang="cs-CZ" sz="2400" dirty="0" err="1" smtClean="0"/>
              <a:t>Rabušicová</a:t>
            </a:r>
            <a:r>
              <a:rPr lang="cs-CZ" sz="2400" dirty="0" smtClean="0"/>
              <a:t>, doc. </a:t>
            </a:r>
            <a:r>
              <a:rPr lang="cs-CZ" sz="2400" dirty="0" err="1" smtClean="0"/>
              <a:t>Šeďová</a:t>
            </a:r>
            <a:r>
              <a:rPr lang="cs-CZ" sz="2400" dirty="0" smtClean="0"/>
              <a:t>,…)</a:t>
            </a:r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  <a:p>
            <a:pPr marL="457200" lvl="1" indent="0">
              <a:buNone/>
            </a:pPr>
            <a:endParaRPr lang="cs-CZ" sz="2400" dirty="0" smtClean="0"/>
          </a:p>
          <a:p>
            <a:pPr marL="457200" lvl="1" indent="0">
              <a:buNone/>
            </a:pPr>
            <a:endParaRPr lang="cs-CZ" sz="2400" dirty="0" smtClean="0"/>
          </a:p>
          <a:p>
            <a:r>
              <a:rPr lang="cs-CZ" sz="2800" dirty="0" smtClean="0"/>
              <a:t>Německo</a:t>
            </a:r>
          </a:p>
          <a:p>
            <a:pPr lvl="1"/>
            <a:r>
              <a:rPr lang="de-DE" sz="2400" dirty="0" smtClean="0"/>
              <a:t>Max Planck Institut für Bildungsforschung (DE)</a:t>
            </a:r>
            <a:endParaRPr lang="cs-CZ" sz="2400" dirty="0" smtClean="0"/>
          </a:p>
          <a:p>
            <a:pPr lvl="1"/>
            <a:r>
              <a:rPr lang="cs-CZ" sz="2400" dirty="0" smtClean="0"/>
              <a:t>I</a:t>
            </a:r>
            <a:r>
              <a:rPr lang="de-DE" sz="2400" dirty="0" err="1" smtClean="0"/>
              <a:t>nstitut</a:t>
            </a:r>
            <a:r>
              <a:rPr lang="de-DE" sz="2400" dirty="0" smtClean="0"/>
              <a:t> für Pädagogik der Naturwissenschaften Kiel (DE)</a:t>
            </a:r>
            <a:endParaRPr lang="cs-CZ" sz="2400" dirty="0" smtClean="0"/>
          </a:p>
          <a:p>
            <a:pPr lvl="1"/>
            <a:r>
              <a:rPr lang="cs-CZ" sz="2400" dirty="0" smtClean="0"/>
              <a:t>…..</a:t>
            </a:r>
            <a:endParaRPr lang="de-DE" sz="2400" dirty="0" smtClean="0"/>
          </a:p>
          <a:p>
            <a:pPr>
              <a:buNone/>
            </a:pPr>
            <a:endParaRPr lang="cs-CZ" dirty="0" smtClean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AutoShape 2" descr="Výsledek obrázku pro david gre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pages.pedf.cuni.cz/uvrv/files/2010/08/davidgreger_m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96884"/>
            <a:ext cx="76037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avid gre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56041"/>
            <a:ext cx="1080120" cy="10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Výsledek obrázku pro tomáš janí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http://www.ped.muni.cz/didacticaviva/images/lide/ja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23" y="2301350"/>
            <a:ext cx="91510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krouzkujme.cz/runtime/cache/images/candidateMiddle/petr-novot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6103"/>
            <a:ext cx="731488" cy="9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online.muni.cz/cache/multithumb_thumbs/c_890_445_16777215_00_images_stories_2014_0214_milan_pol_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5083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r>
              <a:rPr lang="cs-CZ" sz="3200" dirty="0" smtClean="0"/>
              <a:t>Odborné pedagogické časopisy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71546"/>
            <a:ext cx="6300192" cy="5786454"/>
          </a:xfrm>
        </p:spPr>
        <p:txBody>
          <a:bodyPr>
            <a:normAutofit/>
          </a:bodyPr>
          <a:lstStyle/>
          <a:p>
            <a:r>
              <a:rPr lang="cs-CZ" sz="2400" dirty="0"/>
              <a:t>Studia </a:t>
            </a:r>
            <a:r>
              <a:rPr lang="cs-CZ" sz="2400" dirty="0" err="1" smtClean="0"/>
              <a:t>Pedagogica</a:t>
            </a:r>
            <a:r>
              <a:rPr lang="cs-CZ" sz="2400" dirty="0" smtClean="0"/>
              <a:t>: </a:t>
            </a:r>
            <a:r>
              <a:rPr lang="cs-CZ" sz="1200" dirty="0" smtClean="0"/>
              <a:t>http</a:t>
            </a:r>
            <a:r>
              <a:rPr lang="cs-CZ" sz="1200" dirty="0"/>
              <a:t>://www.phil.muni.cz/journals/index.php/studia-paedagogica/index</a:t>
            </a:r>
          </a:p>
          <a:p>
            <a:r>
              <a:rPr lang="cs-CZ" sz="2400" dirty="0"/>
              <a:t>Orbis </a:t>
            </a:r>
            <a:r>
              <a:rPr lang="cs-CZ" sz="2400" dirty="0" err="1"/>
              <a:t>scholae</a:t>
            </a:r>
            <a:r>
              <a:rPr lang="cs-CZ" sz="2400" dirty="0"/>
              <a:t>: </a:t>
            </a:r>
            <a:r>
              <a:rPr lang="cs-CZ" sz="1200" dirty="0"/>
              <a:t>http://www.orbisscholae.cz</a:t>
            </a:r>
            <a:endParaRPr lang="cs-CZ" sz="2400" dirty="0"/>
          </a:p>
          <a:p>
            <a:r>
              <a:rPr lang="cs-CZ" sz="2400" dirty="0" smtClean="0"/>
              <a:t>Pedagogika: </a:t>
            </a:r>
            <a:r>
              <a:rPr lang="cs-CZ" sz="1300" dirty="0"/>
              <a:t>http://pages.pedf.cuni.cz/pedagogika/?lang=cs</a:t>
            </a:r>
          </a:p>
          <a:p>
            <a:r>
              <a:rPr lang="cs-CZ" sz="2400" dirty="0" smtClean="0"/>
              <a:t>Pedagogická </a:t>
            </a:r>
            <a:r>
              <a:rPr lang="cs-CZ" sz="2400" dirty="0"/>
              <a:t>orientace: </a:t>
            </a:r>
            <a:r>
              <a:rPr lang="cs-CZ" sz="1200" dirty="0"/>
              <a:t>https://journals.muni.cz/pedor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000" dirty="0" smtClean="0"/>
              <a:t>Komenský – pro učitele, popularizace výzkumu </a:t>
            </a:r>
          </a:p>
          <a:p>
            <a:pPr lvl="1"/>
            <a:r>
              <a:rPr lang="cs-CZ" sz="1200" dirty="0"/>
              <a:t>http://www.ped.muni.cz/komensky/</a:t>
            </a:r>
            <a:endParaRPr lang="cs-CZ" sz="1200" dirty="0" smtClean="0"/>
          </a:p>
          <a:p>
            <a:r>
              <a:rPr lang="cs-CZ" sz="2000" dirty="0" smtClean="0"/>
              <a:t>E-</a:t>
            </a:r>
            <a:r>
              <a:rPr lang="cs-CZ" sz="2000" dirty="0" err="1" smtClean="0"/>
              <a:t>pedagogium</a:t>
            </a:r>
            <a:endParaRPr lang="cs-CZ" sz="2000" dirty="0" smtClean="0"/>
          </a:p>
          <a:p>
            <a:r>
              <a:rPr lang="cs-CZ" sz="2000" dirty="0" smtClean="0"/>
              <a:t>Sborníky ČAPV</a:t>
            </a:r>
            <a:r>
              <a:rPr lang="cs-CZ" sz="1800" dirty="0" smtClean="0"/>
              <a:t> – nejsou recenzované</a:t>
            </a:r>
          </a:p>
          <a:p>
            <a:pPr lvl="2"/>
            <a:endParaRPr lang="cs-CZ" sz="1800" dirty="0" smtClean="0"/>
          </a:p>
          <a:p>
            <a:pPr marL="457200" lvl="1" indent="0">
              <a:buNone/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840435"/>
            <a:ext cx="2878286" cy="1244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33" y="1675611"/>
            <a:ext cx="4127177" cy="1475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Titulní strán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76" y="-25837"/>
            <a:ext cx="1656184" cy="2170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950" y="5134776"/>
            <a:ext cx="4961062" cy="173682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1526" y="2060848"/>
            <a:ext cx="11430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48" y="4869160"/>
            <a:ext cx="2810448" cy="16735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r>
              <a:rPr lang="cs-CZ" sz="3200" dirty="0" smtClean="0"/>
              <a:t>Odborné pedagogické časopisy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802" y="702015"/>
            <a:ext cx="5832358" cy="3807105"/>
          </a:xfrm>
        </p:spPr>
        <p:txBody>
          <a:bodyPr>
            <a:normAutofit/>
          </a:bodyPr>
          <a:lstStyle/>
          <a:p>
            <a:pPr lvl="2"/>
            <a:endParaRPr lang="cs-CZ" sz="1800" dirty="0" smtClean="0"/>
          </a:p>
          <a:p>
            <a:pPr marL="0" indent="0">
              <a:buNone/>
            </a:pPr>
            <a:r>
              <a:rPr lang="cs-CZ" sz="2400" dirty="0" smtClean="0"/>
              <a:t>zahraniční lze vyhledávat v on-line databázích </a:t>
            </a:r>
          </a:p>
          <a:p>
            <a:pPr>
              <a:buNone/>
            </a:pPr>
            <a:r>
              <a:rPr lang="cs-CZ" sz="2400" dirty="0" smtClean="0"/>
              <a:t>	(WOS, ERIC, PROQUEST aj.)</a:t>
            </a:r>
          </a:p>
          <a:p>
            <a:r>
              <a:rPr lang="cs-CZ" sz="1800" dirty="0" err="1" smtClean="0"/>
              <a:t>Zeitschrift</a:t>
            </a:r>
            <a:r>
              <a:rPr lang="cs-CZ" sz="1800" dirty="0" smtClean="0"/>
              <a:t> </a:t>
            </a:r>
            <a:r>
              <a:rPr lang="cs-CZ" sz="1800" dirty="0" err="1" smtClean="0"/>
              <a:t>für</a:t>
            </a:r>
            <a:r>
              <a:rPr lang="cs-CZ" sz="1800" dirty="0" smtClean="0"/>
              <a:t> </a:t>
            </a:r>
            <a:r>
              <a:rPr lang="cs-CZ" sz="1800" dirty="0" err="1" smtClean="0"/>
              <a:t>Pädagogik</a:t>
            </a:r>
            <a:r>
              <a:rPr lang="cs-CZ" sz="1800" dirty="0" smtClean="0"/>
              <a:t>, </a:t>
            </a:r>
            <a:r>
              <a:rPr lang="cs-CZ" sz="1800" dirty="0" err="1" smtClean="0"/>
              <a:t>Unterrichtswissenschaft</a:t>
            </a:r>
            <a:endParaRPr lang="cs-CZ" sz="1800" dirty="0" smtClean="0"/>
          </a:p>
          <a:p>
            <a:r>
              <a:rPr lang="cs-CZ" sz="1800" dirty="0" err="1" smtClean="0"/>
              <a:t>Review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Educational</a:t>
            </a:r>
            <a:r>
              <a:rPr lang="cs-CZ" sz="1800" dirty="0" smtClean="0"/>
              <a:t> </a:t>
            </a:r>
            <a:r>
              <a:rPr lang="cs-CZ" sz="1800" dirty="0" err="1" smtClean="0"/>
              <a:t>Research</a:t>
            </a:r>
            <a:endParaRPr lang="cs-CZ" sz="1800" dirty="0" smtClean="0"/>
          </a:p>
          <a:p>
            <a:r>
              <a:rPr lang="cs-CZ" sz="1800" dirty="0" err="1" smtClean="0"/>
              <a:t>Educational</a:t>
            </a:r>
            <a:r>
              <a:rPr lang="cs-CZ" sz="1800" dirty="0" smtClean="0"/>
              <a:t> </a:t>
            </a:r>
            <a:r>
              <a:rPr lang="cs-CZ" sz="1800" dirty="0" err="1" smtClean="0"/>
              <a:t>Researcher</a:t>
            </a:r>
            <a:endParaRPr lang="cs-CZ" sz="1800" dirty="0" smtClean="0"/>
          </a:p>
          <a:p>
            <a:r>
              <a:rPr lang="cs-CZ" sz="1800" dirty="0" smtClean="0"/>
              <a:t>International </a:t>
            </a:r>
            <a:r>
              <a:rPr lang="cs-CZ" sz="1800" dirty="0" err="1" smtClean="0"/>
              <a:t>Journal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Science </a:t>
            </a:r>
            <a:r>
              <a:rPr lang="cs-CZ" sz="1800" dirty="0" err="1" smtClean="0"/>
              <a:t>Education</a:t>
            </a:r>
            <a:endParaRPr lang="cs-CZ" sz="1800" dirty="0" smtClean="0"/>
          </a:p>
          <a:p>
            <a:r>
              <a:rPr lang="cs-CZ" sz="1800" dirty="0" err="1" smtClean="0"/>
              <a:t>Learning</a:t>
            </a:r>
            <a:r>
              <a:rPr lang="cs-CZ" sz="1800" dirty="0" smtClean="0"/>
              <a:t> and </a:t>
            </a:r>
            <a:r>
              <a:rPr lang="cs-CZ" sz="1800" dirty="0" err="1" smtClean="0"/>
              <a:t>Instruction</a:t>
            </a:r>
            <a:endParaRPr lang="cs-CZ" sz="1800" dirty="0" smtClean="0"/>
          </a:p>
          <a:p>
            <a:r>
              <a:rPr lang="cs-CZ" sz="1800" dirty="0" err="1" smtClean="0"/>
              <a:t>Journal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Curriculum </a:t>
            </a:r>
            <a:r>
              <a:rPr lang="cs-CZ" sz="1800" dirty="0" err="1" smtClean="0"/>
              <a:t>Studies</a:t>
            </a:r>
            <a:endParaRPr lang="cs-CZ" sz="1800" dirty="0" smtClean="0"/>
          </a:p>
          <a:p>
            <a:r>
              <a:rPr lang="cs-CZ" sz="1800" dirty="0" err="1" smtClean="0"/>
              <a:t>Teacher</a:t>
            </a:r>
            <a:r>
              <a:rPr lang="cs-CZ" sz="1800" dirty="0" smtClean="0"/>
              <a:t> and </a:t>
            </a:r>
            <a:r>
              <a:rPr lang="cs-CZ" sz="1800" dirty="0" err="1" smtClean="0"/>
              <a:t>Teacher</a:t>
            </a:r>
            <a:r>
              <a:rPr lang="cs-CZ" sz="1800" dirty="0" smtClean="0"/>
              <a:t> </a:t>
            </a:r>
            <a:r>
              <a:rPr lang="cs-CZ" sz="1800" dirty="0" err="1" smtClean="0"/>
              <a:t>Education</a:t>
            </a:r>
            <a:endParaRPr lang="cs-CZ" sz="2400" dirty="0" smtClean="0"/>
          </a:p>
          <a:p>
            <a:pPr marL="457200" lvl="1" indent="0">
              <a:buNone/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292080" y="3964942"/>
            <a:ext cx="3307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rgbClr val="FF0000"/>
                </a:solidFill>
                <a:hlinkClick r:id="rId2"/>
              </a:rPr>
              <a:t>ezdroje.muni.cz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cs-CZ" sz="1600" dirty="0">
                <a:solidFill>
                  <a:srgbClr val="FF0000"/>
                </a:solidFill>
              </a:rPr>
              <a:t>http://ezdroje.muni.cz/prehled/abecedne.php?lang=cs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082759"/>
            <a:ext cx="4104020" cy="148594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44406" y="5301208"/>
            <a:ext cx="338437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Pozor na predátorské časopisy!!!</a:t>
            </a:r>
          </a:p>
          <a:p>
            <a:r>
              <a:rPr lang="cs-CZ" u="sng" dirty="0">
                <a:hlinkClick r:id="rId4"/>
              </a:rPr>
              <a:t>http://scholarlyoa.com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37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Monografie a studie z výzkumů</a:t>
            </a:r>
            <a:endParaRPr lang="cs-CZ" dirty="0"/>
          </a:p>
        </p:txBody>
      </p:sp>
      <p:pic>
        <p:nvPicPr>
          <p:cNvPr id="3074" name="Picture 2" descr="Komunikace ve školní tříd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0200"/>
            <a:ext cx="1990725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51720" y="6938987"/>
            <a:ext cx="37126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http://obchod.portal.cz/komunikace-ve-skolni-tride/</a:t>
            </a:r>
          </a:p>
        </p:txBody>
      </p:sp>
      <p:pic>
        <p:nvPicPr>
          <p:cNvPr id="3076" name="Picture 4" descr="Obálka titulu Odsouzeni k manuální prá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15841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88024" y="2636912"/>
            <a:ext cx="4078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Ocenění ČAPV:</a:t>
            </a:r>
          </a:p>
          <a:p>
            <a:endParaRPr lang="cs-CZ" dirty="0"/>
          </a:p>
          <a:p>
            <a:r>
              <a:rPr lang="cs-CZ" dirty="0" smtClean="0"/>
              <a:t>Píšová – učitel expert</a:t>
            </a:r>
          </a:p>
          <a:p>
            <a:r>
              <a:rPr lang="cs-CZ" dirty="0" smtClean="0"/>
              <a:t>Janík – kvalita výuky</a:t>
            </a:r>
          </a:p>
          <a:p>
            <a:r>
              <a:rPr lang="cs-CZ" dirty="0" smtClean="0"/>
              <a:t>Šalamounová – komunikace ve třídě</a:t>
            </a:r>
          </a:p>
          <a:p>
            <a:r>
              <a:rPr lang="cs-CZ" dirty="0" smtClean="0"/>
              <a:t>Bradová – zasedací pořádek ve třídě</a:t>
            </a:r>
          </a:p>
          <a:p>
            <a:r>
              <a:rPr lang="cs-CZ" dirty="0" smtClean="0"/>
              <a:t>Chvál – </a:t>
            </a:r>
            <a:r>
              <a:rPr lang="cs-CZ" dirty="0" err="1" smtClean="0"/>
              <a:t>autoevaluační</a:t>
            </a:r>
            <a:r>
              <a:rPr lang="cs-CZ" dirty="0" smtClean="0"/>
              <a:t> nástroje pro školy</a:t>
            </a:r>
          </a:p>
          <a:p>
            <a:r>
              <a:rPr lang="cs-CZ" dirty="0" smtClean="0"/>
              <a:t>Dvořák – kurikulum</a:t>
            </a:r>
          </a:p>
          <a:p>
            <a:endParaRPr lang="cs-CZ" dirty="0" smtClean="0"/>
          </a:p>
        </p:txBody>
      </p:sp>
      <p:pic>
        <p:nvPicPr>
          <p:cNvPr id="3080" name="Picture 8" descr="https://obalky.kosmas.cz/ArticleCovers/184719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728192" cy="25725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valita (ve) vzdělávání: obsahově zaměřený přístup ke zkoumání a zlepšování výu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56" y="4592280"/>
            <a:ext cx="1368152" cy="1686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2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Mezinárodně srovnávací výzkumy výsledků vzdělávání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538319"/>
              </p:ext>
            </p:extLst>
          </p:nvPr>
        </p:nvGraphicFramePr>
        <p:xfrm>
          <a:off x="107504" y="1547590"/>
          <a:ext cx="8928992" cy="5193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752"/>
                <a:gridCol w="932186"/>
                <a:gridCol w="967903"/>
                <a:gridCol w="903614"/>
                <a:gridCol w="1446497"/>
                <a:gridCol w="1267916"/>
                <a:gridCol w="1319706"/>
                <a:gridCol w="1280418"/>
              </a:tblGrid>
              <a:tr h="4065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Studie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PISA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TIMSS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PIRLS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ICCS (dříve CIVED)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ICILS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PIAAC (navazuje na IALS, SIALS)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TALIS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  <a:tr h="203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Garant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OECD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IEA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IEA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IEA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IEA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OECD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OECD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  <a:tr h="8130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Testovaná oblast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Mat, čtení, přírodní vědy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Mat., přírodní vědy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čtení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Výchova k občanství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Počítačová a IT gramot.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Mat., čten. Gram. A řešení probl.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školní prostředí vyučování, podmínky práce učitelů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  <a:tr h="5959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Testovaný ročník/věk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 let (ZŠ, SŠ, gymnázia)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4./8.roč.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 roč.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8. roč.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8. roč.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Dospělí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ZŠ, SŠ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  <a:tr h="9932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Poslední vlna/počet účastníků/zemí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2015: 60+zemí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2011: 60+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2011: 40+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2009: 30+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2013: 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2011: 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2013: 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  <a:tr h="4065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Perioda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roky!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roky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??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let, další vlna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  <a:tr h="609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Dotazníky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žák, (rodič*)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učitel, žák, rodič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učitel, žák, rodič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učitel, žák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Ředitel, učitel, žák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Testovaná osoba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Učitel, ředitel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  <a:tr h="4433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URL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http://www.oecd.org/pisa/home/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http://isc.bc.edu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http://iccs.iea.nl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http://www.iea.nl/icils_2013.html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http://www.oecd.org/site/piaac/surveyofadultskills.htm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http://www.oecd.org/edu/school/talis.htm</a:t>
                      </a:r>
                      <a:endParaRPr lang="cs-CZ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  <a:tr h="722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URL: ČR (data, zprávy)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http://www.csicr.cz/Prave-menu/Mezinarodni-setreni/PISA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http://www.csicr.cz/Prave-menu/Mezinarodni-setreni/TIMSS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http://www.csicr.cz/Prave-menu/Mezinarodni-setreni/PIRLS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http://www.msmt.cz/ministerstvo/novinar/vysledky-mezinarodniho-vyzkumu-iccs-obcanska-vychova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http://www.csicr.cz/Prave-menu/Mezinarodni-setreni/ICILS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u="sng">
                          <a:effectLst/>
                          <a:hlinkClick r:id="rId2"/>
                        </a:rPr>
                        <a:t>http://www.piaac.cz</a:t>
                      </a:r>
                      <a:endParaRPr lang="cs-CZ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(už není financován, tak není jisté, jak dlouho budou funkční)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http://www.csicr.cz/Prave-menu/Mezinarodni-setreni/TALIS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2" marR="670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52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4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Pedagogika jako věda </a:t>
            </a:r>
          </a:p>
          <a:p>
            <a:pPr lvl="1"/>
            <a:r>
              <a:rPr lang="cs-CZ" dirty="0" smtClean="0"/>
              <a:t>teorie, výzkum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pecifika pedagogiky jako vědy</a:t>
            </a:r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b="1" dirty="0" smtClean="0"/>
              <a:t>Věda</a:t>
            </a:r>
          </a:p>
          <a:p>
            <a:pPr lvl="1"/>
            <a:r>
              <a:rPr lang="cs-CZ" dirty="0" smtClean="0"/>
              <a:t>model empirické vědy</a:t>
            </a:r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b="1" dirty="0" smtClean="0"/>
              <a:t>Teorie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Pedagogický výzkum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o se zkoumá</a:t>
            </a:r>
          </a:p>
          <a:p>
            <a:pPr lvl="1"/>
            <a:r>
              <a:rPr lang="cs-CZ" dirty="0" smtClean="0"/>
              <a:t>časopisy, instituce</a:t>
            </a:r>
          </a:p>
          <a:p>
            <a:pPr lvl="1"/>
            <a:r>
              <a:rPr lang="cs-CZ" dirty="0" smtClean="0"/>
              <a:t>publikace</a:t>
            </a:r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Pedagogická metodologie</a:t>
            </a: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Doplňkové informace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06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/>
              <a:t>Výběr současné literatury</a:t>
            </a:r>
            <a:endParaRPr lang="cs-CZ" dirty="0"/>
          </a:p>
        </p:txBody>
      </p:sp>
      <p:pic>
        <p:nvPicPr>
          <p:cNvPr id="2050" name="Picture 2" descr="C:\Documents and Settings\Vlckova\Dokumenty\NOVE2010\METODOLOGIE_vyuka_utridene\TEMATA\0_OKRUHY\obrazky_knih_metodol\obr_kniha_gavo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2237423" cy="316896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1623228"/>
            <a:ext cx="635798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GAVORA, P. 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Úvod do pedagogického výzkumu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Brno :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Paido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2002. </a:t>
            </a:r>
          </a:p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PELIKÁN, J 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Základy empirického výzkumu pedagogických jevů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Praha : Karolinum, 1998. 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GALL, M. D.; BORG, W. R.; GALL, J. P.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Educational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search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introduction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N. Y. :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Longman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1996.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C:\Documents and Settings\Vlckova\Dokumenty\NOVE2010\METODOLOGIE_vyuka_utridene\TEMATA\0_OKRUHY\obrazky_knih_metodol\obr_slovnik_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1878806" cy="2664619"/>
          </a:xfrm>
          <a:prstGeom prst="rect">
            <a:avLst/>
          </a:prstGeom>
          <a:noFill/>
        </p:spPr>
      </p:pic>
      <p:pic>
        <p:nvPicPr>
          <p:cNvPr id="10" name="Picture 2" descr="C:\Documents and Settings\Vlckova\Dokumenty\NOVE2010\METODOLOGIE_vyuka_utridene\TEMATA\0_OKRUHY\obrazky_knih_metodol\obr_hend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429132"/>
            <a:ext cx="1894523" cy="2254568"/>
          </a:xfrm>
          <a:prstGeom prst="rect">
            <a:avLst/>
          </a:prstGeom>
          <a:noFill/>
        </p:spPr>
      </p:pic>
      <p:pic>
        <p:nvPicPr>
          <p:cNvPr id="11" name="Picture 2" descr="C:\Documents and Settings\Vlckova\Dokumenty\NOVE2010\METODOLOGIE_vyuka_utridene\TEMATA\0_OKRUHY\obrazky_knih_metodol\obrazky_knih_metodol\vedomo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285860"/>
            <a:ext cx="2568893" cy="3060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400" dirty="0" smtClean="0"/>
              <a:t>BEHLING, O., LAW, K. S. </a:t>
            </a:r>
            <a:r>
              <a:rPr lang="cs-CZ" sz="1400" dirty="0" err="1" smtClean="0"/>
              <a:t>Translating</a:t>
            </a:r>
            <a:r>
              <a:rPr lang="cs-CZ" sz="1400" dirty="0" smtClean="0"/>
              <a:t> </a:t>
            </a:r>
            <a:r>
              <a:rPr lang="cs-CZ" sz="1400" dirty="0" err="1" smtClean="0"/>
              <a:t>questionnaires</a:t>
            </a:r>
            <a:r>
              <a:rPr lang="cs-CZ" sz="1400" dirty="0" smtClean="0"/>
              <a:t> </a:t>
            </a:r>
            <a:r>
              <a:rPr lang="cs-CZ" sz="1400" dirty="0" err="1" smtClean="0"/>
              <a:t>and</a:t>
            </a:r>
            <a:r>
              <a:rPr lang="cs-CZ" sz="1400" dirty="0" smtClean="0"/>
              <a:t> </a:t>
            </a:r>
            <a:r>
              <a:rPr lang="cs-CZ" sz="1400" dirty="0" err="1" smtClean="0"/>
              <a:t>other</a:t>
            </a:r>
            <a:r>
              <a:rPr lang="cs-CZ" sz="1400" dirty="0" smtClean="0"/>
              <a:t> </a:t>
            </a:r>
            <a:r>
              <a:rPr lang="cs-CZ" sz="1400" dirty="0" err="1" smtClean="0"/>
              <a:t>research</a:t>
            </a:r>
            <a:r>
              <a:rPr lang="cs-CZ" sz="1400" dirty="0" smtClean="0"/>
              <a:t> </a:t>
            </a:r>
            <a:r>
              <a:rPr lang="cs-CZ" sz="1400" dirty="0" err="1" smtClean="0"/>
              <a:t>instruments</a:t>
            </a:r>
            <a:r>
              <a:rPr lang="cs-CZ" sz="1400" dirty="0" smtClean="0"/>
              <a:t>. London : </a:t>
            </a:r>
            <a:r>
              <a:rPr lang="cs-CZ" sz="1400" dirty="0" err="1" smtClean="0"/>
              <a:t>Sage</a:t>
            </a:r>
            <a:r>
              <a:rPr lang="cs-CZ" sz="1400" dirty="0" smtClean="0"/>
              <a:t>, 2000. ISBN 0-7619-1824-8. </a:t>
            </a:r>
          </a:p>
          <a:p>
            <a:pPr>
              <a:buNone/>
            </a:pPr>
            <a:r>
              <a:rPr lang="cs-CZ" sz="1400" dirty="0" smtClean="0"/>
              <a:t>BERNARD, H. R. </a:t>
            </a:r>
            <a:r>
              <a:rPr lang="cs-CZ" sz="1400" dirty="0" err="1" smtClean="0"/>
              <a:t>Social</a:t>
            </a:r>
            <a:r>
              <a:rPr lang="cs-CZ" sz="1400" dirty="0" smtClean="0"/>
              <a:t> </a:t>
            </a:r>
            <a:r>
              <a:rPr lang="cs-CZ" sz="1400" dirty="0" err="1" smtClean="0"/>
              <a:t>Research</a:t>
            </a:r>
            <a:r>
              <a:rPr lang="cs-CZ" sz="1400" dirty="0" smtClean="0"/>
              <a:t> </a:t>
            </a:r>
            <a:r>
              <a:rPr lang="cs-CZ" sz="1400" dirty="0" err="1" smtClean="0"/>
              <a:t>Methods</a:t>
            </a:r>
            <a:r>
              <a:rPr lang="cs-CZ" sz="1400" dirty="0" smtClean="0"/>
              <a:t>. </a:t>
            </a:r>
            <a:r>
              <a:rPr lang="cs-CZ" sz="1400" dirty="0" err="1" smtClean="0"/>
              <a:t>Qualitative</a:t>
            </a:r>
            <a:r>
              <a:rPr lang="cs-CZ" sz="1400" dirty="0" smtClean="0"/>
              <a:t> </a:t>
            </a:r>
            <a:r>
              <a:rPr lang="cs-CZ" sz="1400" dirty="0" err="1" smtClean="0"/>
              <a:t>and</a:t>
            </a:r>
            <a:r>
              <a:rPr lang="cs-CZ" sz="1400" dirty="0" smtClean="0"/>
              <a:t> </a:t>
            </a:r>
            <a:r>
              <a:rPr lang="cs-CZ" sz="1400" dirty="0" err="1" smtClean="0"/>
              <a:t>Quantitative</a:t>
            </a:r>
            <a:r>
              <a:rPr lang="cs-CZ" sz="1400" dirty="0" smtClean="0"/>
              <a:t> </a:t>
            </a:r>
            <a:r>
              <a:rPr lang="cs-CZ" sz="1400" dirty="0" err="1" smtClean="0"/>
              <a:t>Approaches</a:t>
            </a:r>
            <a:r>
              <a:rPr lang="cs-CZ" sz="1400" dirty="0" smtClean="0"/>
              <a:t>. </a:t>
            </a:r>
            <a:r>
              <a:rPr lang="cs-CZ" sz="1400" dirty="0" err="1" smtClean="0"/>
              <a:t>Sage</a:t>
            </a:r>
            <a:r>
              <a:rPr lang="cs-CZ" sz="1400" dirty="0" smtClean="0"/>
              <a:t> : </a:t>
            </a:r>
            <a:r>
              <a:rPr lang="cs-CZ" sz="1400" dirty="0" err="1" smtClean="0"/>
              <a:t>Thousand</a:t>
            </a:r>
            <a:r>
              <a:rPr lang="cs-CZ" sz="1400" dirty="0" smtClean="0"/>
              <a:t> OAKS, 2000. ISBN 0-7619-1403-X. </a:t>
            </a:r>
          </a:p>
          <a:p>
            <a:pPr>
              <a:buNone/>
            </a:pPr>
            <a:r>
              <a:rPr lang="cs-CZ" sz="1400" dirty="0" smtClean="0"/>
              <a:t>BYČKOVSKÝ, P. Základy měření výsledků výuky. Tvorba didaktického testu. Praha : ČVUT, 1982. </a:t>
            </a:r>
          </a:p>
          <a:p>
            <a:pPr>
              <a:buNone/>
            </a:pPr>
            <a:r>
              <a:rPr lang="cs-CZ" sz="1400" dirty="0" smtClean="0"/>
              <a:t>DISMAN, M. Jak se vyrábí sociologická znalost. Praha : Karolinum, 2002. ISBN 80-246-0139-7. </a:t>
            </a:r>
          </a:p>
          <a:p>
            <a:pPr>
              <a:buNone/>
            </a:pPr>
            <a:r>
              <a:rPr lang="cs-CZ" sz="1400" dirty="0" smtClean="0"/>
              <a:t>FAJKUS, B. Filosofie a metodologie vědy. Vývoj, současnost a perspektivy. Praha : Academia, 2005. ISBN 80-200-1304-0. </a:t>
            </a:r>
          </a:p>
          <a:p>
            <a:pPr>
              <a:buNone/>
            </a:pPr>
            <a:r>
              <a:rPr lang="cs-CZ" sz="1400" dirty="0" smtClean="0"/>
              <a:t>FERJENČÍK, J. Úvod do metodologie psychologického výzkumu. Praha : Portál, 2002. </a:t>
            </a:r>
          </a:p>
          <a:p>
            <a:pPr>
              <a:buNone/>
            </a:pPr>
            <a:r>
              <a:rPr lang="cs-CZ" sz="1400" dirty="0" smtClean="0"/>
              <a:t>FIELD, A.; HOLE, G. </a:t>
            </a:r>
            <a:r>
              <a:rPr lang="cs-CZ" sz="1400" dirty="0" err="1" smtClean="0"/>
              <a:t>How</a:t>
            </a:r>
            <a:r>
              <a:rPr lang="cs-CZ" sz="1400" dirty="0" smtClean="0"/>
              <a:t> to design </a:t>
            </a:r>
            <a:r>
              <a:rPr lang="cs-CZ" sz="1400" dirty="0" err="1" smtClean="0"/>
              <a:t>and</a:t>
            </a:r>
            <a:r>
              <a:rPr lang="cs-CZ" sz="1400" dirty="0" smtClean="0"/>
              <a:t> report </a:t>
            </a:r>
            <a:r>
              <a:rPr lang="cs-CZ" sz="1400" dirty="0" err="1" smtClean="0"/>
              <a:t>experiments</a:t>
            </a:r>
            <a:r>
              <a:rPr lang="cs-CZ" sz="1400" dirty="0" smtClean="0"/>
              <a:t>. London : </a:t>
            </a:r>
            <a:r>
              <a:rPr lang="cs-CZ" sz="1400" dirty="0" err="1" smtClean="0"/>
              <a:t>Sage</a:t>
            </a:r>
            <a:r>
              <a:rPr lang="cs-CZ" sz="1400" dirty="0" smtClean="0"/>
              <a:t>, 2003. ISBN 978-0-7619-7382-9. </a:t>
            </a:r>
          </a:p>
          <a:p>
            <a:pPr>
              <a:buNone/>
            </a:pPr>
            <a:r>
              <a:rPr lang="cs-CZ" sz="1400" dirty="0" smtClean="0"/>
              <a:t>GAVORA, P. Výzkumné metody v pedagogice. Brno : </a:t>
            </a:r>
            <a:r>
              <a:rPr lang="cs-CZ" sz="1400" dirty="0" err="1" smtClean="0"/>
              <a:t>Paido</a:t>
            </a:r>
            <a:r>
              <a:rPr lang="cs-CZ" sz="1400" dirty="0" smtClean="0"/>
              <a:t>, 1996. </a:t>
            </a:r>
          </a:p>
          <a:p>
            <a:pPr>
              <a:buNone/>
            </a:pPr>
            <a:r>
              <a:rPr lang="cs-CZ" sz="1400" dirty="0" smtClean="0"/>
              <a:t>HANTRAIS, L. </a:t>
            </a:r>
            <a:r>
              <a:rPr lang="cs-CZ" sz="1400" dirty="0" err="1" smtClean="0"/>
              <a:t>International</a:t>
            </a:r>
            <a:r>
              <a:rPr lang="cs-CZ" sz="1400" dirty="0" smtClean="0"/>
              <a:t> </a:t>
            </a:r>
            <a:r>
              <a:rPr lang="cs-CZ" sz="1400" dirty="0" err="1" smtClean="0"/>
              <a:t>comparative</a:t>
            </a:r>
            <a:r>
              <a:rPr lang="cs-CZ" sz="1400" dirty="0" smtClean="0"/>
              <a:t> </a:t>
            </a:r>
            <a:r>
              <a:rPr lang="cs-CZ" sz="1400" dirty="0" err="1" smtClean="0"/>
              <a:t>research</a:t>
            </a:r>
            <a:r>
              <a:rPr lang="cs-CZ" sz="1400" dirty="0" smtClean="0"/>
              <a:t>. </a:t>
            </a:r>
            <a:r>
              <a:rPr lang="cs-CZ" sz="1400" dirty="0" err="1" smtClean="0"/>
              <a:t>Theory</a:t>
            </a:r>
            <a:r>
              <a:rPr lang="cs-CZ" sz="1400" dirty="0" smtClean="0"/>
              <a:t>, </a:t>
            </a:r>
            <a:r>
              <a:rPr lang="cs-CZ" sz="1400" dirty="0" err="1" smtClean="0"/>
              <a:t>methods</a:t>
            </a:r>
            <a:r>
              <a:rPr lang="cs-CZ" sz="1400" dirty="0" smtClean="0"/>
              <a:t>, </a:t>
            </a:r>
            <a:r>
              <a:rPr lang="cs-CZ" sz="1400" dirty="0" err="1" smtClean="0"/>
              <a:t>and</a:t>
            </a:r>
            <a:r>
              <a:rPr lang="cs-CZ" sz="1400" dirty="0" smtClean="0"/>
              <a:t> </a:t>
            </a:r>
            <a:r>
              <a:rPr lang="cs-CZ" sz="1400" dirty="0" err="1" smtClean="0"/>
              <a:t>practice</a:t>
            </a:r>
            <a:r>
              <a:rPr lang="cs-CZ" sz="1400" dirty="0" smtClean="0"/>
              <a:t>. N.Y. : </a:t>
            </a:r>
            <a:r>
              <a:rPr lang="cs-CZ" sz="1400" dirty="0" err="1" smtClean="0"/>
              <a:t>Palgrave</a:t>
            </a:r>
            <a:r>
              <a:rPr lang="cs-CZ" sz="1400" dirty="0" smtClean="0"/>
              <a:t>, 2009. ISBN 978-0-230-21769-0. </a:t>
            </a:r>
          </a:p>
          <a:p>
            <a:pPr>
              <a:buNone/>
            </a:pPr>
            <a:r>
              <a:rPr lang="cs-CZ" sz="1400" dirty="0" smtClean="0"/>
              <a:t>HARTL, P.; HARTLOVÁ, J. Psychologický slovník. Praha : Portál, 2000, 2004. ISBN 80-7178-303-X. </a:t>
            </a:r>
          </a:p>
          <a:p>
            <a:pPr>
              <a:buNone/>
            </a:pPr>
            <a:r>
              <a:rPr lang="cs-CZ" sz="1400" dirty="0" smtClean="0"/>
              <a:t>HENDL, J. Kvalitativní výzkum. Základní teorie, metody a aplikace. Praha : Portál, 2008. ISBN 978-80-7367-485-4. </a:t>
            </a:r>
          </a:p>
          <a:p>
            <a:pPr>
              <a:buNone/>
            </a:pPr>
            <a:r>
              <a:rPr lang="cs-CZ" sz="1400" dirty="0" smtClean="0"/>
              <a:t>HENDL, J. Přehled statistických metod zpracování dat. Analýza a </a:t>
            </a:r>
            <a:r>
              <a:rPr lang="cs-CZ" sz="1400" dirty="0" err="1" smtClean="0"/>
              <a:t>metaanalýza</a:t>
            </a:r>
            <a:r>
              <a:rPr lang="cs-CZ" sz="1400" dirty="0" smtClean="0"/>
              <a:t> dat. Praha : Portál, 2004. ISBN 80-7178-820-1. </a:t>
            </a:r>
          </a:p>
          <a:p>
            <a:pPr>
              <a:buNone/>
            </a:pPr>
            <a:r>
              <a:rPr lang="cs-CZ" sz="1400" dirty="0" smtClean="0"/>
              <a:t>HOLZBACHOVÁ, I. Filozofické a metodologické problémy společenských věd. Brno : FF MU, 1990. ISBN 80-210-0212-3. </a:t>
            </a:r>
          </a:p>
          <a:p>
            <a:pPr>
              <a:buNone/>
            </a:pPr>
            <a:r>
              <a:rPr lang="cs-CZ" sz="1400" dirty="0" smtClean="0"/>
              <a:t>CHRÁSKA, M. Didaktické testy v práci učitele. Olomouc : Krajský pedagogický ústav, 1998. </a:t>
            </a:r>
          </a:p>
          <a:p>
            <a:pPr>
              <a:buNone/>
            </a:pPr>
            <a:r>
              <a:rPr lang="cs-CZ" sz="1400" dirty="0" smtClean="0"/>
              <a:t>CHRÁSKA, M. Didaktické testy. Příručka pro učitele a studenty učitelství. Brno : </a:t>
            </a:r>
            <a:r>
              <a:rPr lang="cs-CZ" sz="1400" dirty="0" err="1" smtClean="0"/>
              <a:t>Paido</a:t>
            </a:r>
            <a:r>
              <a:rPr lang="cs-CZ" sz="1400" dirty="0" smtClean="0"/>
              <a:t>, 1999. ISBN 80-85931-68-0. s. 91. </a:t>
            </a:r>
          </a:p>
          <a:p>
            <a:pPr>
              <a:buNone/>
            </a:pPr>
            <a:r>
              <a:rPr lang="cs-CZ" sz="1400" dirty="0" smtClean="0"/>
              <a:t>CHRÁSKA, M. Hodnocení vzdělávacích výsledků žáků. In OBST, O.; KALHOUS, Z. a kol. Školní didaktika. Praha : Portál, 2002, s.212-232. ISBN 80-7178-253-X. </a:t>
            </a:r>
          </a:p>
          <a:p>
            <a:pPr>
              <a:buNone/>
            </a:pPr>
            <a:r>
              <a:rPr lang="cs-CZ" sz="1400" dirty="0" smtClean="0"/>
              <a:t>CHRÁSKA, M. Metody pedagogického výzkumu. Základy kvantitativního výzkumu. Praha : </a:t>
            </a:r>
            <a:r>
              <a:rPr lang="cs-CZ" sz="1400" dirty="0" err="1" smtClean="0"/>
              <a:t>Grada</a:t>
            </a:r>
            <a:r>
              <a:rPr lang="cs-CZ" sz="1400" dirty="0" smtClean="0"/>
              <a:t>, 2007. ISBN 978-80-247-1369-4. </a:t>
            </a:r>
          </a:p>
          <a:p>
            <a:pPr>
              <a:buNone/>
            </a:pPr>
            <a:r>
              <a:rPr lang="cs-CZ" sz="1400" dirty="0" smtClean="0"/>
              <a:t>CHRÁSKA, M. Základy výzkumu v pedagogice. Olomouc, </a:t>
            </a:r>
            <a:r>
              <a:rPr lang="cs-CZ" sz="1400" dirty="0" err="1" smtClean="0"/>
              <a:t>PedFUP</a:t>
            </a:r>
            <a:r>
              <a:rPr lang="cs-CZ" sz="1400" dirty="0" smtClean="0"/>
              <a:t>, 1998. ISBN 80-7067-798-8.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2088"/>
          <a:stretch>
            <a:fillRect/>
          </a:stretch>
        </p:blipFill>
        <p:spPr bwMode="auto">
          <a:xfrm>
            <a:off x="7643834" y="5715151"/>
            <a:ext cx="857250" cy="114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200" dirty="0" smtClean="0"/>
              <a:t>JANÍK, T. a kol. Kurikulum – výuka – školní klima – učitelské vzdělávání. Analýza nálezů českého pedagogického výzkumu (2001 – 2008). Brno : MU, 2009. ISBN 978-80-210-4771-6. </a:t>
            </a:r>
          </a:p>
          <a:p>
            <a:pPr>
              <a:buNone/>
            </a:pPr>
            <a:r>
              <a:rPr lang="cs-CZ" sz="1200" dirty="0" smtClean="0"/>
              <a:t>JANÍKOVÁ, M., VLČKOVÁ, K. a kol. Výzkum výuky: Tematické oblasti, výzkumné přístupy a metody. Brno : </a:t>
            </a:r>
            <a:r>
              <a:rPr lang="cs-CZ" sz="1200" dirty="0" err="1" smtClean="0"/>
              <a:t>Paido</a:t>
            </a:r>
            <a:r>
              <a:rPr lang="cs-CZ" sz="1200" dirty="0" smtClean="0"/>
              <a:t>, 2009. ISBN 978-80-7315-180-5. </a:t>
            </a:r>
          </a:p>
          <a:p>
            <a:pPr>
              <a:buNone/>
            </a:pPr>
            <a:r>
              <a:rPr lang="cs-CZ" sz="1200" dirty="0" smtClean="0"/>
              <a:t>JOWELL, R.; ROBERTS, C.; FITZGERALD, R.; EVA, G. (</a:t>
            </a:r>
            <a:r>
              <a:rPr lang="cs-CZ" sz="1200" dirty="0" err="1" smtClean="0"/>
              <a:t>Eds</a:t>
            </a:r>
            <a:r>
              <a:rPr lang="cs-CZ" sz="1200" dirty="0" smtClean="0"/>
              <a:t>.) </a:t>
            </a:r>
            <a:r>
              <a:rPr lang="cs-CZ" sz="1200" dirty="0" err="1" smtClean="0"/>
              <a:t>Measuring</a:t>
            </a:r>
            <a:r>
              <a:rPr lang="cs-CZ" sz="1200" dirty="0" smtClean="0"/>
              <a:t> </a:t>
            </a:r>
            <a:r>
              <a:rPr lang="cs-CZ" sz="1200" dirty="0" err="1" smtClean="0"/>
              <a:t>attitudes</a:t>
            </a:r>
            <a:r>
              <a:rPr lang="cs-CZ" sz="1200" dirty="0" smtClean="0"/>
              <a:t> </a:t>
            </a:r>
            <a:r>
              <a:rPr lang="cs-CZ" sz="1200" dirty="0" err="1" smtClean="0"/>
              <a:t>cross</a:t>
            </a:r>
            <a:r>
              <a:rPr lang="cs-CZ" sz="1200" dirty="0" smtClean="0"/>
              <a:t>-</a:t>
            </a:r>
            <a:r>
              <a:rPr lang="cs-CZ" sz="1200" dirty="0" err="1" smtClean="0"/>
              <a:t>nationally</a:t>
            </a:r>
            <a:r>
              <a:rPr lang="cs-CZ" sz="1200" dirty="0" smtClean="0"/>
              <a:t>. </a:t>
            </a:r>
            <a:r>
              <a:rPr lang="cs-CZ" sz="1200" dirty="0" err="1" smtClean="0"/>
              <a:t>Lessons</a:t>
            </a:r>
            <a:r>
              <a:rPr lang="cs-CZ" sz="1200" dirty="0" smtClean="0"/>
              <a:t> </a:t>
            </a:r>
            <a:r>
              <a:rPr lang="cs-CZ" sz="1200" dirty="0" err="1" smtClean="0"/>
              <a:t>from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European</a:t>
            </a:r>
            <a:r>
              <a:rPr lang="cs-CZ" sz="1200" dirty="0" smtClean="0"/>
              <a:t> </a:t>
            </a:r>
            <a:r>
              <a:rPr lang="cs-CZ" sz="1200" dirty="0" err="1" smtClean="0"/>
              <a:t>Social</a:t>
            </a:r>
            <a:r>
              <a:rPr lang="cs-CZ" sz="1200" dirty="0" smtClean="0"/>
              <a:t> </a:t>
            </a:r>
            <a:r>
              <a:rPr lang="cs-CZ" sz="1200" dirty="0" err="1" smtClean="0"/>
              <a:t>Survey</a:t>
            </a:r>
            <a:r>
              <a:rPr lang="cs-CZ" sz="1200" dirty="0" smtClean="0"/>
              <a:t>. London : </a:t>
            </a:r>
            <a:r>
              <a:rPr lang="cs-CZ" sz="1200" dirty="0" err="1" smtClean="0"/>
              <a:t>Sage</a:t>
            </a:r>
            <a:r>
              <a:rPr lang="cs-CZ" sz="1200" dirty="0" smtClean="0"/>
              <a:t>, 2007. ISBN978-1-4129-1981-4. </a:t>
            </a:r>
          </a:p>
          <a:p>
            <a:pPr>
              <a:buNone/>
            </a:pPr>
            <a:r>
              <a:rPr lang="cs-CZ" sz="1200" dirty="0" smtClean="0"/>
              <a:t>KERLINGER, J. a kol. Základy výzkumu chování. Praha : Academia, 1972. </a:t>
            </a:r>
          </a:p>
          <a:p>
            <a:pPr>
              <a:buNone/>
            </a:pPr>
            <a:r>
              <a:rPr lang="cs-CZ" sz="1200" dirty="0" smtClean="0"/>
              <a:t>KOMENDA, S., MAZUCHOVÁ, J. Tvorba a testování testu. Olomouc : UP, 1995. </a:t>
            </a:r>
          </a:p>
          <a:p>
            <a:pPr>
              <a:buNone/>
            </a:pPr>
            <a:r>
              <a:rPr lang="cs-CZ" sz="1200" dirty="0" smtClean="0"/>
              <a:t>KUČERA, M. Školní etnografie. Přehled problematiky. Studia </a:t>
            </a:r>
            <a:r>
              <a:rPr lang="cs-CZ" sz="1200" dirty="0" err="1" smtClean="0"/>
              <a:t>pedagogica</a:t>
            </a:r>
            <a:r>
              <a:rPr lang="cs-CZ" sz="1200" dirty="0" smtClean="0"/>
              <a:t>, 1992, č. 8.  </a:t>
            </a:r>
          </a:p>
          <a:p>
            <a:pPr>
              <a:buNone/>
            </a:pPr>
            <a:r>
              <a:rPr lang="cs-CZ" sz="1200" dirty="0" smtClean="0"/>
              <a:t>MAŇÁK, J. a kol. Kapitoly z metodologie pedagogiky. Brno: MU, 1994. ISBN 80-210-1031-2. </a:t>
            </a:r>
          </a:p>
          <a:p>
            <a:pPr>
              <a:buNone/>
            </a:pPr>
            <a:r>
              <a:rPr lang="cs-CZ" sz="1200" dirty="0" smtClean="0"/>
              <a:t>MAŇÁK, J.; ŠVEC, V., ŠVEC, Š. (</a:t>
            </a:r>
            <a:r>
              <a:rPr lang="cs-CZ" sz="1200" dirty="0" err="1" smtClean="0"/>
              <a:t>ed</a:t>
            </a:r>
            <a:r>
              <a:rPr lang="cs-CZ" sz="1200" dirty="0" smtClean="0"/>
              <a:t>). </a:t>
            </a:r>
            <a:r>
              <a:rPr lang="cs-CZ" sz="1200" i="1" dirty="0" smtClean="0"/>
              <a:t>Slovník pedagogické metodologie</a:t>
            </a:r>
            <a:r>
              <a:rPr lang="cs-CZ" sz="1200" dirty="0" smtClean="0"/>
              <a:t>. Brno : </a:t>
            </a:r>
            <a:r>
              <a:rPr lang="cs-CZ" sz="1200" dirty="0" err="1" smtClean="0"/>
              <a:t>Paido</a:t>
            </a:r>
            <a:r>
              <a:rPr lang="cs-CZ" sz="1200" dirty="0" smtClean="0"/>
              <a:t>, 2005. ISBN 80-210-3802-0.</a:t>
            </a:r>
          </a:p>
          <a:p>
            <a:pPr>
              <a:buNone/>
            </a:pPr>
            <a:r>
              <a:rPr lang="cs-CZ" sz="1200" dirty="0" smtClean="0"/>
              <a:t>MAŇÁK, J.; ŠVEC, V. (</a:t>
            </a:r>
            <a:r>
              <a:rPr lang="cs-CZ" sz="1200" dirty="0" err="1" smtClean="0"/>
              <a:t>eds</a:t>
            </a:r>
            <a:r>
              <a:rPr lang="cs-CZ" sz="1200" dirty="0" smtClean="0"/>
              <a:t>). Cesty pedagogického výzkumu. Brno : </a:t>
            </a:r>
            <a:r>
              <a:rPr lang="cs-CZ" sz="1200" dirty="0" err="1" smtClean="0"/>
              <a:t>Paido</a:t>
            </a:r>
            <a:r>
              <a:rPr lang="cs-CZ" sz="1200" dirty="0" smtClean="0"/>
              <a:t>, 2004. ISBN 80-7315-078-6.</a:t>
            </a:r>
          </a:p>
          <a:p>
            <a:pPr>
              <a:buNone/>
            </a:pPr>
            <a:r>
              <a:rPr lang="cs-CZ" sz="1200" dirty="0" smtClean="0"/>
              <a:t>MARŠÁLOVÁ, L. a kol. </a:t>
            </a:r>
            <a:r>
              <a:rPr lang="cs-CZ" sz="1200" dirty="0" err="1" smtClean="0"/>
              <a:t>Metodológia</a:t>
            </a:r>
            <a:r>
              <a:rPr lang="cs-CZ" sz="1200" dirty="0" smtClean="0"/>
              <a:t> a </a:t>
            </a:r>
            <a:r>
              <a:rPr lang="cs-CZ" sz="1200" dirty="0" err="1" smtClean="0"/>
              <a:t>metódy</a:t>
            </a:r>
            <a:r>
              <a:rPr lang="cs-CZ" sz="1200" dirty="0" smtClean="0"/>
              <a:t> psychologického </a:t>
            </a:r>
            <a:r>
              <a:rPr lang="cs-CZ" sz="1200" dirty="0" err="1" smtClean="0"/>
              <a:t>výskumu</a:t>
            </a:r>
            <a:r>
              <a:rPr lang="cs-CZ" sz="1200" dirty="0" smtClean="0"/>
              <a:t>. Bratislava : SPN, 1990. </a:t>
            </a:r>
          </a:p>
          <a:p>
            <a:pPr>
              <a:buNone/>
            </a:pPr>
            <a:r>
              <a:rPr lang="cs-CZ" sz="1200" dirty="0" smtClean="0"/>
              <a:t>Pražská skupina školní etnografie Kapitoly ze školní etnografie. Praha : 1993. Pražská skupina školní etnografie Typy žáků. Zpráva z terénního výzkumu. Praha : 1995. </a:t>
            </a:r>
          </a:p>
          <a:p>
            <a:pPr>
              <a:buNone/>
            </a:pPr>
            <a:r>
              <a:rPr lang="cs-CZ" sz="1200" dirty="0" smtClean="0"/>
              <a:t>PRŮCHA, J. Pedagogický výzkum. Uvedení do teorie a praxe. Praha : Karolinum, 1995. ISBN 80-7184-132-3. </a:t>
            </a:r>
          </a:p>
          <a:p>
            <a:pPr>
              <a:buNone/>
            </a:pPr>
            <a:r>
              <a:rPr lang="cs-CZ" sz="1200" dirty="0" smtClean="0"/>
              <a:t>PRŮCHA, J.; MAREŠ, J.; WALTEROVÁ, E. Pedagogický slovník. Praha : Portál, 2009. ISBN 978-80-7367-647-6. </a:t>
            </a:r>
          </a:p>
          <a:p>
            <a:pPr>
              <a:buNone/>
            </a:pPr>
            <a:r>
              <a:rPr lang="cs-CZ" sz="1200" dirty="0" smtClean="0"/>
              <a:t>Sborníky z konferencí České asociace pedagogického výzkumu (ČAPV) </a:t>
            </a:r>
          </a:p>
          <a:p>
            <a:pPr>
              <a:buNone/>
            </a:pPr>
            <a:r>
              <a:rPr lang="cs-CZ" sz="1200" dirty="0" smtClean="0"/>
              <a:t>SILVEMAN, D. </a:t>
            </a:r>
            <a:r>
              <a:rPr lang="cs-CZ" sz="1200" dirty="0" err="1" smtClean="0"/>
              <a:t>Ako</a:t>
            </a:r>
            <a:r>
              <a:rPr lang="cs-CZ" sz="1200" dirty="0" smtClean="0"/>
              <a:t> </a:t>
            </a:r>
            <a:r>
              <a:rPr lang="cs-CZ" sz="1200" dirty="0" err="1" smtClean="0"/>
              <a:t>robiť</a:t>
            </a:r>
            <a:r>
              <a:rPr lang="cs-CZ" sz="1200" dirty="0" smtClean="0"/>
              <a:t> </a:t>
            </a:r>
            <a:r>
              <a:rPr lang="cs-CZ" sz="1200" dirty="0" err="1" smtClean="0"/>
              <a:t>kvalitatívny</a:t>
            </a:r>
            <a:r>
              <a:rPr lang="cs-CZ" sz="1200" dirty="0" smtClean="0"/>
              <a:t> </a:t>
            </a:r>
            <a:r>
              <a:rPr lang="cs-CZ" sz="1200" dirty="0" err="1" smtClean="0"/>
              <a:t>výskum</a:t>
            </a:r>
            <a:r>
              <a:rPr lang="cs-CZ" sz="1200" dirty="0" smtClean="0"/>
              <a:t>. Bratislava : </a:t>
            </a:r>
            <a:r>
              <a:rPr lang="cs-CZ" sz="1200" dirty="0" err="1" smtClean="0"/>
              <a:t>Ikar</a:t>
            </a:r>
            <a:r>
              <a:rPr lang="cs-CZ" sz="1200" dirty="0" smtClean="0"/>
              <a:t>, 2005. ISBN 80-551-0904-4. </a:t>
            </a:r>
          </a:p>
          <a:p>
            <a:pPr>
              <a:buNone/>
            </a:pPr>
            <a:r>
              <a:rPr lang="cs-CZ" sz="1200" dirty="0" smtClean="0"/>
              <a:t>SKALKOVÁ, J. a kol. Úvod do metodologie a metod pedagogického výzkumu. Praha : SPN, 1983. </a:t>
            </a:r>
          </a:p>
          <a:p>
            <a:pPr>
              <a:buNone/>
            </a:pPr>
            <a:r>
              <a:rPr lang="cs-CZ" sz="1200" dirty="0" smtClean="0"/>
              <a:t>STRAUSS, A., CORBINOVÁ, J. Základy kvalitativního výzkumu. Boskovice : Albert, 1999. </a:t>
            </a:r>
          </a:p>
          <a:p>
            <a:pPr>
              <a:buNone/>
            </a:pPr>
            <a:r>
              <a:rPr lang="cs-CZ" sz="1200" dirty="0" smtClean="0"/>
              <a:t>SUE, V.; RITTER, L. A. </a:t>
            </a:r>
            <a:r>
              <a:rPr lang="cs-CZ" sz="1200" dirty="0" err="1" smtClean="0"/>
              <a:t>Conducting</a:t>
            </a:r>
            <a:r>
              <a:rPr lang="cs-CZ" sz="1200" dirty="0" smtClean="0"/>
              <a:t>  Online </a:t>
            </a:r>
            <a:r>
              <a:rPr lang="cs-CZ" sz="1200" dirty="0" err="1"/>
              <a:t>S</a:t>
            </a:r>
            <a:r>
              <a:rPr lang="cs-CZ" sz="1200" dirty="0" err="1" smtClean="0"/>
              <a:t>urveys</a:t>
            </a:r>
            <a:r>
              <a:rPr lang="cs-CZ" sz="1200" dirty="0" smtClean="0"/>
              <a:t>. London : </a:t>
            </a:r>
            <a:r>
              <a:rPr lang="cs-CZ" sz="1200" dirty="0" err="1" smtClean="0"/>
              <a:t>Sage</a:t>
            </a:r>
            <a:r>
              <a:rPr lang="cs-CZ" sz="1200" dirty="0" smtClean="0"/>
              <a:t>, 2007. ISBN978-1-4129-3754-2. </a:t>
            </a:r>
          </a:p>
          <a:p>
            <a:pPr>
              <a:buNone/>
            </a:pPr>
            <a:r>
              <a:rPr lang="cs-CZ" sz="1200" dirty="0" smtClean="0"/>
              <a:t>SVOBODA, M (</a:t>
            </a:r>
            <a:r>
              <a:rPr lang="cs-CZ" sz="1200" dirty="0" err="1" smtClean="0"/>
              <a:t>Ed</a:t>
            </a:r>
            <a:r>
              <a:rPr lang="cs-CZ" sz="1200" dirty="0" smtClean="0"/>
              <a:t>.), KREJČÍŘOVÁ, D.; VÁGNEROVÁ, M. Psychodiagnostika dětí a dospívajících. Praha : Portál, 2001. ISBN 80-7178-545-8. </a:t>
            </a:r>
          </a:p>
          <a:p>
            <a:pPr>
              <a:buNone/>
            </a:pPr>
            <a:r>
              <a:rPr lang="cs-CZ" sz="1200" dirty="0" smtClean="0"/>
              <a:t>SVOBODA, M. Psychologická diagnostika dospělých. Praha : Portál, 1999. ISBN 80-7367-050-X. </a:t>
            </a:r>
          </a:p>
          <a:p>
            <a:pPr>
              <a:buNone/>
            </a:pPr>
            <a:r>
              <a:rPr lang="cs-CZ" sz="1200" dirty="0" smtClean="0"/>
              <a:t>ŠVAŘÍČEK, R.; ŠEĎOVÁ, K. a kol. Kvalitativní výzkum v pedagogických vědách. Praha : Portál, 2007. ISBN 978-80-7367-313-0. </a:t>
            </a:r>
          </a:p>
          <a:p>
            <a:pPr>
              <a:buNone/>
            </a:pPr>
            <a:r>
              <a:rPr lang="cs-CZ" sz="1200" dirty="0" smtClean="0"/>
              <a:t>ŠVEC, Š. a kol. </a:t>
            </a:r>
            <a:r>
              <a:rPr lang="cs-CZ" sz="1200" dirty="0" err="1" smtClean="0"/>
              <a:t>Metodológia</a:t>
            </a:r>
            <a:r>
              <a:rPr lang="cs-CZ" sz="1200" dirty="0" smtClean="0"/>
              <a:t> </a:t>
            </a:r>
            <a:r>
              <a:rPr lang="cs-CZ" sz="1200" dirty="0" err="1" smtClean="0"/>
              <a:t>vied</a:t>
            </a:r>
            <a:r>
              <a:rPr lang="cs-CZ" sz="1200" dirty="0" smtClean="0"/>
              <a:t> o výchove. Bratislava : IRIS, 1998. </a:t>
            </a:r>
          </a:p>
          <a:p>
            <a:pPr>
              <a:buNone/>
            </a:pPr>
            <a:r>
              <a:rPr lang="cs-CZ" sz="1200" dirty="0" smtClean="0"/>
              <a:t>TRAVERS, R. M. W. Úvod do pedagogického výzkumu. Praha : SPN, 1970. </a:t>
            </a:r>
          </a:p>
          <a:p>
            <a:pPr>
              <a:buNone/>
            </a:pPr>
            <a:r>
              <a:rPr lang="cs-CZ" sz="1200" dirty="0" smtClean="0"/>
              <a:t>VLČKOVÁ, K. Metodologická stránka doktorských projektů oboru Pedagogika. Pohled na projekty ze Semináře studentů 1. a 2. ročníku doktorského studijního programu na </a:t>
            </a:r>
            <a:r>
              <a:rPr lang="cs-CZ" sz="1200" dirty="0" err="1" smtClean="0"/>
              <a:t>PdF</a:t>
            </a:r>
            <a:r>
              <a:rPr lang="cs-CZ" sz="1200" dirty="0" smtClean="0"/>
              <a:t> MU. In Bulletin CPV 2008. 1. </a:t>
            </a:r>
            <a:r>
              <a:rPr lang="cs-CZ" sz="1200" dirty="0" err="1" smtClean="0"/>
              <a:t>vyd</a:t>
            </a:r>
            <a:r>
              <a:rPr lang="cs-CZ" sz="1200" dirty="0" smtClean="0"/>
              <a:t>. Brno : CPV, 2008. od s. 50-65, 15 s. ISBN 978-80-210-4753-2.</a:t>
            </a:r>
            <a:endParaRPr lang="cs-CZ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285860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286124"/>
            <a:ext cx="1143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Vybrané metodologické publikace IVŠV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133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000232" y="1285860"/>
            <a:ext cx="71437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JANÍKOVÁ, M.; VLČKOVÁ, K. a kol. Výzkum výuky: tematické oblasti, výzkumné přístupy a metody. Brno : </a:t>
            </a:r>
            <a:r>
              <a:rPr lang="cs-CZ" dirty="0" err="1" smtClean="0"/>
              <a:t>Paido</a:t>
            </a:r>
            <a:r>
              <a:rPr lang="cs-CZ" dirty="0" smtClean="0"/>
              <a:t>, 2009. ISBN 978-80-7315-180-5.</a:t>
            </a:r>
          </a:p>
          <a:p>
            <a:endParaRPr lang="cs-CZ" dirty="0" smtClean="0"/>
          </a:p>
          <a:p>
            <a:r>
              <a:rPr lang="cs-CZ" sz="1600" dirty="0" smtClean="0"/>
              <a:t>Monografie představuje výzkumné přístupy a metody uplatňované ve vybraných tematických oblastech výzkumu výuky. Jsou analyzovány i metodologické problémy, které se v oblasti výzkumu výuky jeví jako podstatné, a naznačeny možnosti jejich řešení.</a:t>
            </a:r>
            <a:endParaRPr lang="cs-CZ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1143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643042" y="3643314"/>
            <a:ext cx="7500958" cy="3214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JANÍK, T. a kol. Kurikulum - výuka - školní klima - učitelské vzdělávání. Brno : MU, 2009. ISBN 978-80-210-4771-6. 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Předkládaná analýza nálezů českého pedagogického výzkumu (2001–2008) k problematice kurikula, výuky, klimatu školy a učitelského vzdělávání byla zpracována na základě podnětu Pracovní skupiny MŠMT pro otázky regionálního školství. Byla provedena rešerše empirických studií, které byly v letech 2001–2008 k daným tématům uveřejněny v hlavních publikačních platformách pedagogického výzkumu.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http://www.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ped.muni.cz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weduresearch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joomla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/index.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php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article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&amp;id=51&amp;</a:t>
            </a:r>
            <a:r>
              <a:rPr kumimoji="0" lang="cs-CZ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Itemid</a:t>
            </a:r>
            <a:r>
              <a:rPr kumimoji="0" 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=72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1123950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643042" y="1305343"/>
            <a:ext cx="75009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JANÍK, T.; SEIDEL, T. (</a:t>
            </a:r>
            <a:r>
              <a:rPr lang="cs-CZ" dirty="0" err="1" smtClean="0"/>
              <a:t>eds</a:t>
            </a:r>
            <a:r>
              <a:rPr lang="cs-CZ" dirty="0" smtClean="0"/>
              <a:t>.).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Video </a:t>
            </a:r>
            <a:r>
              <a:rPr lang="cs-CZ" dirty="0" err="1" smtClean="0"/>
              <a:t>Studies</a:t>
            </a:r>
            <a:r>
              <a:rPr lang="cs-CZ" dirty="0" smtClean="0"/>
              <a:t> in </a:t>
            </a:r>
            <a:r>
              <a:rPr lang="cs-CZ" dirty="0" err="1" smtClean="0"/>
              <a:t>Investigating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r>
              <a:rPr lang="cs-CZ" dirty="0" smtClean="0"/>
              <a:t>. </a:t>
            </a:r>
            <a:r>
              <a:rPr lang="cs-CZ" dirty="0" err="1" smtClean="0"/>
              <a:t>Münster</a:t>
            </a:r>
            <a:r>
              <a:rPr lang="cs-CZ" dirty="0" smtClean="0"/>
              <a:t> : </a:t>
            </a:r>
            <a:r>
              <a:rPr lang="cs-CZ" dirty="0" err="1" smtClean="0"/>
              <a:t>Waxmann</a:t>
            </a:r>
            <a:r>
              <a:rPr lang="cs-CZ" dirty="0" smtClean="0"/>
              <a:t>, 2009. ISBN 978-3-3803-2208-7.</a:t>
            </a:r>
          </a:p>
          <a:p>
            <a:endParaRPr lang="cs-CZ" dirty="0" smtClean="0"/>
          </a:p>
          <a:p>
            <a:r>
              <a:rPr lang="cs-CZ" dirty="0" smtClean="0"/>
              <a:t>Kniha zpracovává problematiku využívání videozáznamu ve výzkumu vzdělávání a ve vzdělávání učitelů. Mezi autory kapitol figurují přední odborníci na danou problematiku z U.S.A., Austrálie i Evropy, kteří se v minulosti podíleli na nejvýznamnějších národních i mezinárodních výzkumech využívajících videozáznamy výuky (TIMSS, LPS, IPN, CPV).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1143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785918" y="4429132"/>
            <a:ext cx="7358082" cy="1697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lvl="2"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JANÍK, T.; MIKOVÁ, M.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Videostudie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výzkum výuky založený na analýze videozáznamu. Brno :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Paido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2006. ISBN 80-7315-127-8.</a:t>
            </a:r>
          </a:p>
          <a:p>
            <a:pPr marL="0" lvl="2">
              <a:spcBef>
                <a:spcPct val="20000"/>
              </a:spcBef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2"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Publikace shrnuje zkušenosti autorů s realizací výzkumu výuky, při němž se využívá videozáznamu. Odpovídá na otázku, co je to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videostudie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podává přehled o uskutečněných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videostudiích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(1995-2005), objasňuje, jak se dělá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videostudie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prezentuje postup a výsledky CPV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videostudie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fyziky a metodologické otazníky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videostudií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V závěru je pozornost věnována využívání videozáznamu výuky v učitelském vzdělávání.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Vybrané metodologické publikace IVŠV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071670" y="1000108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	</a:t>
            </a:r>
          </a:p>
          <a:p>
            <a:r>
              <a:rPr lang="cs-CZ" dirty="0" smtClean="0"/>
              <a:t>JANÍK, T.; KNECHT, P.; NAJVAROVÁ, V. (</a:t>
            </a:r>
            <a:r>
              <a:rPr lang="cs-CZ" dirty="0" err="1" smtClean="0"/>
              <a:t>eds</a:t>
            </a:r>
            <a:r>
              <a:rPr lang="cs-CZ" dirty="0" smtClean="0"/>
              <a:t>). </a:t>
            </a:r>
            <a:r>
              <a:rPr lang="cs-CZ" i="1" dirty="0" smtClean="0"/>
              <a:t>Příspěvky k výzkumu a tvorbě kurikula</a:t>
            </a:r>
            <a:r>
              <a:rPr lang="cs-CZ" dirty="0" smtClean="0"/>
              <a:t>. Brno : </a:t>
            </a:r>
            <a:r>
              <a:rPr lang="cs-CZ" dirty="0" err="1" smtClean="0"/>
              <a:t>Paido</a:t>
            </a:r>
            <a:r>
              <a:rPr lang="cs-CZ" dirty="0" smtClean="0"/>
              <a:t>, 2007. ISBN 978-80-7315-153-9.</a:t>
            </a:r>
          </a:p>
          <a:p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2071670" y="3143248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KNECHT, P.; JANÍK, T. a kol. </a:t>
            </a:r>
            <a:r>
              <a:rPr lang="cs-CZ" i="1" dirty="0" smtClean="0"/>
              <a:t>Učebnice z pohledu pedagogického výzkumu</a:t>
            </a:r>
            <a:r>
              <a:rPr lang="cs-CZ" dirty="0" smtClean="0"/>
              <a:t>. Brno : </a:t>
            </a:r>
            <a:r>
              <a:rPr lang="cs-CZ" dirty="0" err="1" smtClean="0"/>
              <a:t>Paido</a:t>
            </a:r>
            <a:r>
              <a:rPr lang="cs-CZ" dirty="0" smtClean="0"/>
              <a:t>, 2008. ISBN 978-80-7315-174-4.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1123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Vybrané metodologické publikace IVŠV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8"/>
            <a:ext cx="1123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2143108" y="5000636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JANÍK, T. a kol. Metodologické problémy výzkumu didaktických znalostí obsahu. Brno : </a:t>
            </a:r>
            <a:r>
              <a:rPr lang="cs-CZ" dirty="0" err="1" smtClean="0"/>
              <a:t>Paido</a:t>
            </a:r>
            <a:r>
              <a:rPr lang="cs-CZ" dirty="0" smtClean="0"/>
              <a:t>, 2008. ISBN 978-80-7315-165-2.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Pedagogika jako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sz="2800" dirty="0" smtClean="0"/>
              <a:t>2 části</a:t>
            </a:r>
          </a:p>
          <a:p>
            <a:pPr lvl="0">
              <a:buNone/>
            </a:pPr>
            <a:endParaRPr lang="cs-CZ" sz="2800" dirty="0" smtClean="0"/>
          </a:p>
          <a:p>
            <a:pPr lvl="0">
              <a:buNone/>
            </a:pPr>
            <a:r>
              <a:rPr lang="cs-CZ" b="1" dirty="0" smtClean="0"/>
              <a:t>Teorie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souhrn </a:t>
            </a:r>
            <a:r>
              <a:rPr lang="cs-CZ" dirty="0"/>
              <a:t>koncepcí, výroků, hypotéz, problémů, které systematicky popisují edukační </a:t>
            </a:r>
            <a:r>
              <a:rPr lang="cs-CZ" dirty="0" smtClean="0"/>
              <a:t>realitu</a:t>
            </a:r>
          </a:p>
          <a:p>
            <a:pPr lvl="1"/>
            <a:endParaRPr lang="cs-CZ" dirty="0"/>
          </a:p>
          <a:p>
            <a:pPr lvl="0">
              <a:buNone/>
            </a:pPr>
            <a:r>
              <a:rPr lang="cs-CZ" b="1" dirty="0"/>
              <a:t>Výzkum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aparát</a:t>
            </a:r>
            <a:r>
              <a:rPr lang="cs-CZ" dirty="0"/>
              <a:t>, který nasycuje pedagogickou teorii daty a poznatky o dané </a:t>
            </a:r>
            <a:r>
              <a:rPr lang="cs-CZ" dirty="0" smtClean="0"/>
              <a:t>realitě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Pedagogika jako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Pedagogická věda </a:t>
            </a:r>
          </a:p>
          <a:p>
            <a:pPr lvl="1"/>
            <a:r>
              <a:rPr lang="cs-CZ" dirty="0" smtClean="0"/>
              <a:t>má vlastní </a:t>
            </a:r>
            <a:r>
              <a:rPr lang="cs-CZ" u="sng" dirty="0" smtClean="0"/>
              <a:t>předmět výzkumu</a:t>
            </a:r>
            <a:r>
              <a:rPr lang="cs-CZ" dirty="0" smtClean="0"/>
              <a:t> = edukace jako proces,</a:t>
            </a:r>
          </a:p>
          <a:p>
            <a:pPr lvl="1"/>
            <a:r>
              <a:rPr lang="cs-CZ" dirty="0" smtClean="0"/>
              <a:t>má své specifické výzkumné </a:t>
            </a:r>
            <a:r>
              <a:rPr lang="cs-CZ" u="sng" dirty="0" smtClean="0"/>
              <a:t>metody,</a:t>
            </a:r>
            <a:endParaRPr lang="cs-CZ" sz="3600" dirty="0" smtClean="0"/>
          </a:p>
          <a:p>
            <a:pPr lvl="1"/>
            <a:r>
              <a:rPr lang="cs-CZ" dirty="0" smtClean="0"/>
              <a:t>získává a interpretuje fakta o edukačním procesu a podmínkách, tj. má </a:t>
            </a:r>
            <a:r>
              <a:rPr lang="cs-CZ" u="sng" dirty="0" smtClean="0"/>
              <a:t>typická, specifická fakta</a:t>
            </a:r>
            <a:r>
              <a:rPr lang="cs-CZ" dirty="0" smtClean="0"/>
              <a:t>.</a:t>
            </a:r>
          </a:p>
          <a:p>
            <a:pPr lvl="1">
              <a:buNone/>
            </a:pPr>
            <a:endParaRPr lang="cs-CZ" sz="3600" dirty="0" smtClean="0"/>
          </a:p>
          <a:p>
            <a:pPr lvl="0">
              <a:buNone/>
            </a:pPr>
            <a:r>
              <a:rPr lang="cs-CZ" dirty="0" smtClean="0"/>
              <a:t>Pedagogika jako věda </a:t>
            </a:r>
          </a:p>
          <a:p>
            <a:pPr lvl="1"/>
            <a:r>
              <a:rPr lang="cs-CZ" dirty="0" smtClean="0"/>
              <a:t>se utváří především cestou indukce,</a:t>
            </a:r>
          </a:p>
          <a:p>
            <a:pPr lvl="1"/>
            <a:r>
              <a:rPr lang="cs-CZ" dirty="0" smtClean="0"/>
              <a:t>čím více je systém vědy rozvinut, tím více lze tento systém vytvářet i pořádat deduktivně.</a:t>
            </a:r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pedagogiky jako vědy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cs-CZ" dirty="0" smtClean="0"/>
              <a:t>Problém </a:t>
            </a:r>
            <a:r>
              <a:rPr lang="cs-CZ" dirty="0"/>
              <a:t>vědeckosti společenských </a:t>
            </a:r>
            <a:r>
              <a:rPr lang="cs-CZ" dirty="0" smtClean="0"/>
              <a:t>věd</a:t>
            </a:r>
          </a:p>
          <a:p>
            <a:pPr lvl="0">
              <a:buNone/>
            </a:pPr>
            <a:endParaRPr lang="cs-CZ" dirty="0"/>
          </a:p>
          <a:p>
            <a:pPr lvl="0"/>
            <a:r>
              <a:rPr lang="cs-CZ" dirty="0"/>
              <a:t>t</a:t>
            </a:r>
            <a:r>
              <a:rPr lang="cs-CZ" dirty="0" smtClean="0"/>
              <a:t>ýká se předmětu a metod</a:t>
            </a:r>
          </a:p>
          <a:p>
            <a:r>
              <a:rPr lang="cs-CZ" dirty="0" smtClean="0"/>
              <a:t>složitost struktury </a:t>
            </a:r>
          </a:p>
          <a:p>
            <a:r>
              <a:rPr lang="cs-CZ" dirty="0" smtClean="0"/>
              <a:t>zákon X zákonitost, problém kauzálnosti, všeobecná souvislost věcí</a:t>
            </a:r>
          </a:p>
          <a:p>
            <a:endParaRPr lang="cs-CZ" dirty="0" smtClean="0"/>
          </a:p>
          <a:p>
            <a:r>
              <a:rPr lang="cs-CZ" dirty="0" smtClean="0"/>
              <a:t>problém </a:t>
            </a:r>
            <a:r>
              <a:rPr lang="cs-CZ" b="1" dirty="0"/>
              <a:t>neopakovatelnosti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na </a:t>
            </a:r>
            <a:r>
              <a:rPr lang="cs-CZ" dirty="0"/>
              <a:t>rozdíl od přírodních věd </a:t>
            </a:r>
            <a:endParaRPr lang="cs-CZ" dirty="0" smtClean="0"/>
          </a:p>
          <a:p>
            <a:pPr lvl="1"/>
            <a:r>
              <a:rPr lang="cs-CZ" dirty="0" smtClean="0"/>
              <a:t>znemožňuje </a:t>
            </a:r>
            <a:r>
              <a:rPr lang="cs-CZ" dirty="0"/>
              <a:t>formulovat zákony stejně obecně platné jako v přírodních </a:t>
            </a:r>
            <a:r>
              <a:rPr lang="cs-CZ" dirty="0" smtClean="0"/>
              <a:t>vědách</a:t>
            </a:r>
          </a:p>
          <a:p>
            <a:pPr lvl="1"/>
            <a:r>
              <a:rPr lang="cs-CZ" dirty="0" smtClean="0"/>
              <a:t>dnešní </a:t>
            </a:r>
            <a:r>
              <a:rPr lang="cs-CZ" dirty="0"/>
              <a:t>stanovisko: jedinečnost dějů </a:t>
            </a:r>
            <a:endParaRPr lang="cs-CZ" dirty="0" smtClean="0"/>
          </a:p>
          <a:p>
            <a:pPr lvl="2"/>
            <a:r>
              <a:rPr lang="cs-CZ" dirty="0" smtClean="0"/>
              <a:t>to </a:t>
            </a:r>
            <a:r>
              <a:rPr lang="cs-CZ" dirty="0"/>
              <a:t>je i v přírodě, i přírodní vědci si pomáhají idealizovanými pojmy (např. ideální bod atd.) </a:t>
            </a: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r>
              <a:rPr lang="cs-CZ" dirty="0"/>
              <a:t> </a:t>
            </a:r>
            <a:r>
              <a:rPr lang="cs-CZ" dirty="0" err="1" smtClean="0"/>
              <a:t>ped</a:t>
            </a:r>
            <a:r>
              <a:rPr lang="cs-CZ" dirty="0"/>
              <a:t>. jevy mají </a:t>
            </a:r>
            <a:r>
              <a:rPr lang="cs-CZ" dirty="0" err="1"/>
              <a:t>polykauzální</a:t>
            </a:r>
            <a:r>
              <a:rPr lang="cs-CZ" dirty="0"/>
              <a:t> povahu </a:t>
            </a:r>
            <a:endParaRPr lang="cs-CZ" dirty="0" smtClean="0"/>
          </a:p>
          <a:p>
            <a:pPr lvl="1"/>
            <a:r>
              <a:rPr lang="cs-CZ" dirty="0" smtClean="0"/>
              <a:t>jako </a:t>
            </a:r>
            <a:r>
              <a:rPr lang="cs-CZ" dirty="0"/>
              <a:t>příčiny v nich působí faktory s různou </a:t>
            </a:r>
            <a:r>
              <a:rPr lang="cs-CZ" dirty="0" smtClean="0"/>
              <a:t>významností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500726"/>
          </a:xfrm>
        </p:spPr>
        <p:txBody>
          <a:bodyPr>
            <a:normAutofit fontScale="77500" lnSpcReduction="20000"/>
          </a:bodyPr>
          <a:lstStyle/>
          <a:p>
            <a:r>
              <a:rPr lang="cs-CZ" u="sng" dirty="0" smtClean="0"/>
              <a:t>Systém</a:t>
            </a:r>
            <a:r>
              <a:rPr lang="cs-CZ" dirty="0" smtClean="0"/>
              <a:t> poznatků</a:t>
            </a:r>
          </a:p>
          <a:p>
            <a:pPr lvl="1"/>
            <a:r>
              <a:rPr lang="cs-CZ" dirty="0" smtClean="0"/>
              <a:t>získávaných </a:t>
            </a:r>
            <a:r>
              <a:rPr lang="cs-CZ" dirty="0"/>
              <a:t>určitými metodami, </a:t>
            </a:r>
            <a:endParaRPr lang="cs-CZ" dirty="0" smtClean="0"/>
          </a:p>
          <a:p>
            <a:pPr lvl="1"/>
            <a:r>
              <a:rPr lang="cs-CZ" dirty="0" smtClean="0"/>
              <a:t>vyjádřených </a:t>
            </a:r>
            <a:r>
              <a:rPr lang="cs-CZ" dirty="0"/>
              <a:t>v přesných </a:t>
            </a:r>
            <a:r>
              <a:rPr lang="cs-CZ" dirty="0" smtClean="0"/>
              <a:t>pojmech</a:t>
            </a:r>
          </a:p>
          <a:p>
            <a:pPr lvl="1"/>
            <a:r>
              <a:rPr lang="cs-CZ" dirty="0" smtClean="0"/>
              <a:t>pravdivost </a:t>
            </a:r>
            <a:r>
              <a:rPr lang="cs-CZ" dirty="0"/>
              <a:t>se prověřuje a </a:t>
            </a:r>
            <a:r>
              <a:rPr lang="cs-CZ" dirty="0" smtClean="0"/>
              <a:t>dokazuje.</a:t>
            </a:r>
          </a:p>
          <a:p>
            <a:pPr lvl="1"/>
            <a:endParaRPr lang="cs-CZ" dirty="0"/>
          </a:p>
          <a:p>
            <a:r>
              <a:rPr lang="cs-CZ" dirty="0" smtClean="0"/>
              <a:t>Věda </a:t>
            </a:r>
            <a:r>
              <a:rPr lang="cs-CZ" dirty="0"/>
              <a:t>se rozvíjí extenzívně (do šíře) i cestou intenzifikace (do hloubky).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Věda </a:t>
            </a:r>
            <a:r>
              <a:rPr lang="cs-CZ" dirty="0"/>
              <a:t>formuluje své principy. </a:t>
            </a:r>
          </a:p>
          <a:p>
            <a:endParaRPr lang="cs-CZ" dirty="0" smtClean="0"/>
          </a:p>
          <a:p>
            <a:pPr lvl="0"/>
            <a:r>
              <a:rPr lang="cs-CZ" dirty="0" smtClean="0"/>
              <a:t>Smyslem </a:t>
            </a:r>
            <a:r>
              <a:rPr lang="cs-CZ" dirty="0"/>
              <a:t>vědy </a:t>
            </a:r>
            <a:endParaRPr lang="cs-CZ" dirty="0" smtClean="0"/>
          </a:p>
          <a:p>
            <a:pPr lvl="1"/>
            <a:r>
              <a:rPr lang="cs-CZ" dirty="0" smtClean="0"/>
              <a:t>nejsou </a:t>
            </a:r>
            <a:r>
              <a:rPr lang="cs-CZ" dirty="0"/>
              <a:t>fakta, ale </a:t>
            </a:r>
            <a:r>
              <a:rPr lang="cs-CZ" u="sng" dirty="0"/>
              <a:t>zákony, zobecnění, teorie</a:t>
            </a:r>
            <a:r>
              <a:rPr lang="cs-CZ" dirty="0"/>
              <a:t>. 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Cílem </a:t>
            </a:r>
            <a:r>
              <a:rPr lang="cs-CZ" dirty="0"/>
              <a:t>pedagogické vědy je teorie, obecné vysvětlení, porozumění, predikce, případně kontrola edukačních jevů.</a:t>
            </a:r>
            <a:endParaRPr lang="cs-CZ" sz="3600" dirty="0"/>
          </a:p>
          <a:p>
            <a:pPr lvl="0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pojmy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6000768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cs-CZ" dirty="0" smtClean="0"/>
              <a:t>Rozlišujeme :</a:t>
            </a:r>
          </a:p>
          <a:p>
            <a:pPr lvl="0">
              <a:buNone/>
            </a:pPr>
            <a:r>
              <a:rPr lang="cs-CZ" b="1" dirty="0" smtClean="0"/>
              <a:t>Jev</a:t>
            </a:r>
            <a:r>
              <a:rPr lang="cs-CZ" dirty="0" smtClean="0"/>
              <a:t> </a:t>
            </a:r>
          </a:p>
          <a:p>
            <a:r>
              <a:rPr lang="cs-CZ" dirty="0" smtClean="0"/>
              <a:t>výsledek smyslového poznání, vnější stránka vnímaného objektu </a:t>
            </a:r>
          </a:p>
          <a:p>
            <a:pPr lvl="0">
              <a:buNone/>
            </a:pPr>
            <a:r>
              <a:rPr lang="cs-CZ" b="1" dirty="0"/>
              <a:t>F</a:t>
            </a:r>
            <a:r>
              <a:rPr lang="cs-CZ" b="1" dirty="0" smtClean="0"/>
              <a:t>akt</a:t>
            </a:r>
            <a:r>
              <a:rPr lang="cs-CZ" dirty="0" smtClean="0"/>
              <a:t> </a:t>
            </a:r>
          </a:p>
          <a:p>
            <a:r>
              <a:rPr lang="cs-CZ" dirty="0" smtClean="0"/>
              <a:t>zobecněný jev, obecný poznatek, výpověď o jevech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Jev se stává faktem tak, že ho včleňujeme do systému vědeckého poznání.</a:t>
            </a:r>
          </a:p>
          <a:p>
            <a:pPr lvl="0"/>
            <a:endParaRPr lang="cs-CZ" sz="4000" dirty="0" smtClean="0"/>
          </a:p>
          <a:p>
            <a:pPr lvl="0">
              <a:buNone/>
            </a:pPr>
            <a:r>
              <a:rPr lang="cs-CZ" b="1" dirty="0" smtClean="0"/>
              <a:t>Zákon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nutná, podstatná a stálá (opakující se) souvislost mezi jevy; </a:t>
            </a:r>
          </a:p>
          <a:p>
            <a:r>
              <a:rPr lang="cs-CZ" dirty="0" smtClean="0"/>
              <a:t>základem je myšlenka jednoho světa; </a:t>
            </a:r>
          </a:p>
          <a:p>
            <a:r>
              <a:rPr lang="cs-CZ" dirty="0" smtClean="0"/>
              <a:t>o zákonu lze mluvit obvykle pouze v přírodovědných vědách.</a:t>
            </a:r>
            <a:endParaRPr lang="cs-CZ" sz="4000" dirty="0" smtClean="0"/>
          </a:p>
          <a:p>
            <a:pPr lvl="0">
              <a:buNone/>
            </a:pPr>
            <a:r>
              <a:rPr lang="cs-CZ" b="1" dirty="0" smtClean="0"/>
              <a:t>Zákonitost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nahrazuje zákon v sociálních vědách; </a:t>
            </a:r>
          </a:p>
          <a:p>
            <a:r>
              <a:rPr lang="cs-CZ" u="sng" dirty="0" smtClean="0"/>
              <a:t>vazba mezi různými proměnnými, </a:t>
            </a:r>
          </a:p>
          <a:p>
            <a:r>
              <a:rPr lang="cs-CZ" u="sng" dirty="0" smtClean="0"/>
              <a:t>platí pro statisticky významnou část případů v přesně definovaných podmínkách,</a:t>
            </a:r>
          </a:p>
          <a:p>
            <a:r>
              <a:rPr lang="cs-CZ" u="sng" dirty="0" smtClean="0"/>
              <a:t>nemá absolutní platnost</a:t>
            </a:r>
            <a:endParaRPr lang="cs-CZ" sz="4000" dirty="0" smtClean="0"/>
          </a:p>
          <a:p>
            <a:pPr lvl="0"/>
            <a:endParaRPr lang="cs-CZ" b="1" dirty="0" smtClean="0"/>
          </a:p>
          <a:p>
            <a:pPr lvl="0">
              <a:buNone/>
            </a:pPr>
            <a:r>
              <a:rPr lang="cs-CZ" b="1" dirty="0" smtClean="0"/>
              <a:t>Paradigma </a:t>
            </a:r>
          </a:p>
          <a:p>
            <a:r>
              <a:rPr lang="cs-CZ" dirty="0" smtClean="0"/>
              <a:t>obecný způsob myšlení a řešení problémů v dané době</a:t>
            </a:r>
          </a:p>
          <a:p>
            <a:r>
              <a:rPr lang="cs-CZ" dirty="0" smtClean="0"/>
              <a:t>určuje, jaké problémy se v dané době zkoumají a jakým způsobem</a:t>
            </a:r>
          </a:p>
          <a:p>
            <a:endParaRPr lang="cs-CZ" dirty="0" smtClean="0"/>
          </a:p>
          <a:p>
            <a:r>
              <a:rPr lang="cs-CZ" dirty="0" smtClean="0"/>
              <a:t>Pedagogika je chápana jako </a:t>
            </a:r>
            <a:r>
              <a:rPr lang="cs-CZ" u="sng" dirty="0" err="1" smtClean="0"/>
              <a:t>multiparadigmatická</a:t>
            </a:r>
            <a:r>
              <a:rPr lang="cs-CZ" u="sng" dirty="0" smtClean="0"/>
              <a:t> </a:t>
            </a:r>
            <a:r>
              <a:rPr lang="cs-CZ" dirty="0" smtClean="0"/>
              <a:t>věda – není jedno platné paradigma (přístup).</a:t>
            </a:r>
            <a:endParaRPr lang="cs-CZ" sz="4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Model empirické vědy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Výzkum a) teoretický  b) </a:t>
            </a:r>
            <a:r>
              <a:rPr lang="cs-CZ" dirty="0"/>
              <a:t>empirický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Základem </a:t>
            </a:r>
            <a:r>
              <a:rPr lang="cs-CZ" dirty="0"/>
              <a:t>empirického výzkumu (pracuje s reálnými daty) je model empirické vědy ve dvou základních podobách: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1</a:t>
            </a:r>
            <a:r>
              <a:rPr lang="cs-CZ" dirty="0"/>
              <a:t>/ Empirický výzkum jako</a:t>
            </a:r>
            <a:r>
              <a:rPr lang="cs-CZ" b="1" dirty="0"/>
              <a:t> tvorba (konstrukce) teorie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Základním </a:t>
            </a:r>
            <a:r>
              <a:rPr lang="cs-CZ" dirty="0"/>
              <a:t>postupem je </a:t>
            </a:r>
            <a:r>
              <a:rPr lang="cs-CZ" u="sng" dirty="0"/>
              <a:t>indukce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Typické </a:t>
            </a:r>
            <a:r>
              <a:rPr lang="cs-CZ" dirty="0"/>
              <a:t>pro </a:t>
            </a:r>
            <a:r>
              <a:rPr lang="cs-CZ" u="sng" dirty="0"/>
              <a:t>kvalitativní výzkum</a:t>
            </a:r>
            <a:r>
              <a:rPr lang="cs-CZ" dirty="0"/>
              <a:t>. </a:t>
            </a:r>
          </a:p>
          <a:p>
            <a:r>
              <a:rPr lang="cs-CZ" dirty="0"/>
              <a:t>Postup: </a:t>
            </a:r>
            <a:r>
              <a:rPr lang="cs-CZ" b="1" dirty="0">
                <a:solidFill>
                  <a:srgbClr val="00B050"/>
                </a:solidFill>
              </a:rPr>
              <a:t>Sběr dat =&gt; hledání pravidelností, vzorců =&gt; předběžné závěry =&gt; ověřování závěrů =&gt; nová teorie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</a:t>
            </a:r>
            <a:r>
              <a:rPr lang="cs-CZ" dirty="0"/>
              <a:t>/ Výzkum jako</a:t>
            </a:r>
            <a:r>
              <a:rPr lang="cs-CZ" b="1" dirty="0"/>
              <a:t> testování/ověřování teorie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Jedná </a:t>
            </a:r>
            <a:r>
              <a:rPr lang="cs-CZ" dirty="0"/>
              <a:t>se o</a:t>
            </a:r>
            <a:r>
              <a:rPr lang="cs-CZ" b="1" dirty="0"/>
              <a:t> </a:t>
            </a:r>
            <a:r>
              <a:rPr lang="cs-CZ" dirty="0"/>
              <a:t>verifikaci/falzifikaci (potvrzení, vyvrácení) teorie. </a:t>
            </a:r>
            <a:endParaRPr lang="cs-CZ" dirty="0" smtClean="0"/>
          </a:p>
          <a:p>
            <a:r>
              <a:rPr lang="cs-CZ" dirty="0" smtClean="0"/>
              <a:t>Základním </a:t>
            </a:r>
            <a:r>
              <a:rPr lang="cs-CZ" dirty="0"/>
              <a:t>myšlenkovým postupem je </a:t>
            </a:r>
            <a:r>
              <a:rPr lang="cs-CZ" u="sng" dirty="0"/>
              <a:t>dedukce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ypický </a:t>
            </a:r>
            <a:r>
              <a:rPr lang="cs-CZ" dirty="0"/>
              <a:t>postup </a:t>
            </a:r>
            <a:r>
              <a:rPr lang="cs-CZ" dirty="0" smtClean="0"/>
              <a:t>pro </a:t>
            </a:r>
            <a:r>
              <a:rPr lang="cs-CZ" u="sng" dirty="0"/>
              <a:t>kvantitativní výzkum</a:t>
            </a:r>
            <a:r>
              <a:rPr lang="cs-CZ" dirty="0"/>
              <a:t>.</a:t>
            </a:r>
          </a:p>
          <a:p>
            <a:r>
              <a:rPr lang="cs-CZ" dirty="0"/>
              <a:t>Postup: </a:t>
            </a:r>
            <a:r>
              <a:rPr lang="cs-CZ" b="1" dirty="0">
                <a:solidFill>
                  <a:srgbClr val="00B050"/>
                </a:solidFill>
              </a:rPr>
              <a:t>teorie =&gt; hypotéza =&gt; sběr dat =&gt; statistické zpracování =&gt; vyvrácení, přijetí hypotézy – potvrzena či zpochybněna legitimnost teorie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u="sng" dirty="0" smtClean="0"/>
              <a:t>Systematický</a:t>
            </a:r>
            <a:r>
              <a:rPr lang="cs-CZ" dirty="0" smtClean="0"/>
              <a:t> </a:t>
            </a:r>
            <a:r>
              <a:rPr lang="cs-CZ" dirty="0"/>
              <a:t>soubor </a:t>
            </a:r>
            <a:r>
              <a:rPr lang="cs-CZ" u="sng" dirty="0"/>
              <a:t>objektivních</a:t>
            </a:r>
            <a:r>
              <a:rPr lang="cs-CZ" dirty="0"/>
              <a:t> pravdivých poznatků </a:t>
            </a:r>
            <a:endParaRPr lang="cs-CZ" dirty="0" smtClean="0"/>
          </a:p>
          <a:p>
            <a:pPr lvl="1"/>
            <a:r>
              <a:rPr lang="cs-CZ" dirty="0" smtClean="0"/>
              <a:t>odborné </a:t>
            </a:r>
            <a:r>
              <a:rPr lang="cs-CZ" dirty="0"/>
              <a:t>termíny, definice, tvrzení, proměnné, axiomy, vztahy, zákony aj</a:t>
            </a:r>
            <a:r>
              <a:rPr lang="cs-CZ" dirty="0" smtClean="0"/>
              <a:t>. </a:t>
            </a:r>
          </a:p>
          <a:p>
            <a:pPr lvl="0"/>
            <a:r>
              <a:rPr lang="cs-CZ" dirty="0" smtClean="0"/>
              <a:t>Dostatečně </a:t>
            </a:r>
            <a:r>
              <a:rPr lang="cs-CZ" u="sng" dirty="0"/>
              <a:t>potvrzené</a:t>
            </a:r>
            <a:r>
              <a:rPr lang="cs-CZ" dirty="0"/>
              <a:t> tvrzení, hypotézy se stávají teoriemi nebo jejich součástmi. </a:t>
            </a:r>
            <a:endParaRPr lang="cs-CZ" dirty="0" smtClean="0"/>
          </a:p>
          <a:p>
            <a:pPr lvl="0"/>
            <a:r>
              <a:rPr lang="cs-CZ" dirty="0" smtClean="0"/>
              <a:t>Některé </a:t>
            </a:r>
            <a:r>
              <a:rPr lang="cs-CZ" dirty="0"/>
              <a:t>teorie se mohou stát metodou a získat funkci metodologie.</a:t>
            </a:r>
            <a:endParaRPr lang="cs-CZ" sz="4000" dirty="0"/>
          </a:p>
          <a:p>
            <a:pPr lvl="0"/>
            <a:r>
              <a:rPr lang="cs-CZ" dirty="0" smtClean="0"/>
              <a:t>Teorie = konečný cíl </a:t>
            </a:r>
            <a:r>
              <a:rPr lang="cs-CZ" dirty="0"/>
              <a:t>vědy </a:t>
            </a:r>
            <a:endParaRPr lang="cs-CZ" dirty="0" smtClean="0"/>
          </a:p>
          <a:p>
            <a:pPr lvl="1"/>
            <a:r>
              <a:rPr lang="cs-CZ" dirty="0" smtClean="0"/>
              <a:t>nepředstavuje </a:t>
            </a:r>
            <a:r>
              <a:rPr lang="cs-CZ" dirty="0"/>
              <a:t>absolutní pravdu, odráží aktuální stav poznání, mění se s rozvojem vědy.</a:t>
            </a:r>
            <a:endParaRPr lang="cs-CZ" sz="3600" dirty="0"/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b="1" dirty="0" smtClean="0"/>
              <a:t>Znaky teorie</a:t>
            </a:r>
            <a:endParaRPr lang="cs-CZ" sz="4000" dirty="0"/>
          </a:p>
          <a:p>
            <a:r>
              <a:rPr lang="cs-CZ" dirty="0"/>
              <a:t>Budována na </a:t>
            </a:r>
            <a:r>
              <a:rPr lang="cs-CZ" u="sng" dirty="0"/>
              <a:t>empirických</a:t>
            </a:r>
            <a:r>
              <a:rPr lang="cs-CZ" dirty="0"/>
              <a:t> datech/faktech, </a:t>
            </a:r>
            <a:endParaRPr lang="cs-CZ" sz="4000" dirty="0"/>
          </a:p>
          <a:p>
            <a:r>
              <a:rPr lang="cs-CZ" dirty="0"/>
              <a:t>jistý stupeň </a:t>
            </a:r>
            <a:r>
              <a:rPr lang="cs-CZ" u="sng" dirty="0"/>
              <a:t>všeobecnosti</a:t>
            </a:r>
            <a:r>
              <a:rPr lang="cs-CZ" dirty="0"/>
              <a:t>, </a:t>
            </a:r>
            <a:endParaRPr lang="cs-CZ" sz="4000" dirty="0"/>
          </a:p>
          <a:p>
            <a:r>
              <a:rPr lang="cs-CZ" dirty="0"/>
              <a:t>logická </a:t>
            </a:r>
            <a:r>
              <a:rPr lang="cs-CZ" u="sng" dirty="0"/>
              <a:t>konzistentnost</a:t>
            </a:r>
            <a:r>
              <a:rPr lang="cs-CZ" dirty="0"/>
              <a:t> – ne vylučující se tvrzení,</a:t>
            </a:r>
            <a:endParaRPr lang="cs-CZ" sz="4000" dirty="0"/>
          </a:p>
          <a:p>
            <a:r>
              <a:rPr lang="cs-CZ" dirty="0"/>
              <a:t>ekonomičnost – </a:t>
            </a:r>
            <a:r>
              <a:rPr lang="cs-CZ" u="sng" dirty="0"/>
              <a:t>co nejjednodušší</a:t>
            </a:r>
            <a:r>
              <a:rPr lang="cs-CZ" dirty="0"/>
              <a:t> formulace teorie,</a:t>
            </a:r>
            <a:endParaRPr lang="cs-CZ" sz="4000" dirty="0"/>
          </a:p>
          <a:p>
            <a:r>
              <a:rPr lang="cs-CZ" u="sng" dirty="0"/>
              <a:t>ověřitelnost</a:t>
            </a:r>
            <a:r>
              <a:rPr lang="cs-CZ" dirty="0"/>
              <a:t>,</a:t>
            </a:r>
            <a:endParaRPr lang="cs-CZ" sz="4000" dirty="0"/>
          </a:p>
          <a:p>
            <a:r>
              <a:rPr lang="cs-CZ" u="sng" dirty="0"/>
              <a:t>jednoznačnost</a:t>
            </a:r>
            <a:r>
              <a:rPr lang="cs-CZ" dirty="0"/>
              <a:t> – přesnost pojmů,</a:t>
            </a:r>
            <a:endParaRPr lang="cs-CZ" sz="4000" dirty="0"/>
          </a:p>
          <a:p>
            <a:r>
              <a:rPr lang="cs-CZ" u="sng" dirty="0"/>
              <a:t>úplnost</a:t>
            </a:r>
            <a:r>
              <a:rPr lang="cs-CZ" dirty="0"/>
              <a:t> – všechny jevy, na které se vztahuje,</a:t>
            </a:r>
            <a:endParaRPr lang="cs-CZ" sz="4000" dirty="0"/>
          </a:p>
          <a:p>
            <a:r>
              <a:rPr lang="cs-CZ" dirty="0"/>
              <a:t>explanace – </a:t>
            </a:r>
            <a:r>
              <a:rPr lang="cs-CZ" u="sng" dirty="0"/>
              <a:t>vysvětluje</a:t>
            </a:r>
            <a:r>
              <a:rPr lang="cs-CZ" dirty="0"/>
              <a:t> jevy, kterých se týká,</a:t>
            </a:r>
            <a:endParaRPr lang="cs-CZ" sz="4000" dirty="0"/>
          </a:p>
          <a:p>
            <a:r>
              <a:rPr lang="cs-CZ" u="sng" dirty="0" err="1"/>
              <a:t>predikčnost</a:t>
            </a:r>
            <a:r>
              <a:rPr lang="cs-CZ" dirty="0"/>
              <a:t> – musí umožnit prognózy,</a:t>
            </a:r>
            <a:endParaRPr lang="cs-CZ" sz="4000" dirty="0"/>
          </a:p>
          <a:p>
            <a:r>
              <a:rPr lang="cs-CZ" dirty="0"/>
              <a:t>musí </a:t>
            </a:r>
            <a:r>
              <a:rPr lang="cs-CZ" u="sng" dirty="0"/>
              <a:t>reprezentovat realitu</a:t>
            </a:r>
            <a:r>
              <a:rPr lang="cs-CZ" dirty="0"/>
              <a:t> (</a:t>
            </a:r>
            <a:r>
              <a:rPr lang="cs-CZ" dirty="0" err="1"/>
              <a:t>Rorty</a:t>
            </a:r>
            <a:r>
              <a:rPr lang="cs-CZ" dirty="0" smtClean="0"/>
              <a:t>).</a:t>
            </a:r>
          </a:p>
          <a:p>
            <a:pPr lvl="1">
              <a:buNone/>
            </a:pPr>
            <a:endParaRPr lang="cs-CZ" sz="3600" dirty="0"/>
          </a:p>
          <a:p>
            <a:pPr lvl="0"/>
            <a:r>
              <a:rPr lang="cs-CZ" dirty="0"/>
              <a:t>Většina teorií v pedagogice nejsou zákony, ale pouze postuláty, mají menší platnost. Pedagogické teorie se liší stupněm přesnosti a různým aplikačním uplatněním</a:t>
            </a:r>
            <a:r>
              <a:rPr lang="cs-CZ" dirty="0" smtClean="0"/>
              <a:t>.</a:t>
            </a:r>
          </a:p>
          <a:p>
            <a:pPr lvl="0">
              <a:buNone/>
            </a:pPr>
            <a:endParaRPr lang="cs-CZ" sz="4000" dirty="0"/>
          </a:p>
          <a:p>
            <a:pPr lvl="0"/>
            <a:r>
              <a:rPr lang="cs-CZ" dirty="0"/>
              <a:t>Rozlišují se různé druhy teorií: </a:t>
            </a:r>
            <a:endParaRPr lang="cs-CZ" dirty="0" smtClean="0"/>
          </a:p>
          <a:p>
            <a:pPr lvl="1"/>
            <a:r>
              <a:rPr lang="cs-CZ" dirty="0" smtClean="0"/>
              <a:t>Deskriptivní </a:t>
            </a:r>
            <a:r>
              <a:rPr lang="cs-CZ" dirty="0"/>
              <a:t>(první stupeň vědeckého poznání, převažují empirické termíny), experimentální, axiomatické, explanační (vysvětlování), predikativní, metodologické teorie, </a:t>
            </a:r>
            <a:r>
              <a:rPr lang="cs-CZ" dirty="0" err="1"/>
              <a:t>metateorie</a:t>
            </a:r>
            <a:r>
              <a:rPr lang="cs-CZ" dirty="0"/>
              <a:t> (zkoumá vědecké teorie).</a:t>
            </a:r>
            <a:endParaRPr lang="cs-CZ" sz="3600" dirty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2536</Words>
  <Application>Microsoft Office PowerPoint</Application>
  <PresentationFormat>Předvádění na obrazovce (4:3)</PresentationFormat>
  <Paragraphs>405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Úvod  do kvantitativního pedagogického výzkumu</vt:lpstr>
      <vt:lpstr>Obsah prezentace</vt:lpstr>
      <vt:lpstr>Pedagogika jako věda</vt:lpstr>
      <vt:lpstr>Pedagogika jako věda</vt:lpstr>
      <vt:lpstr>Specifika pedagogiky jako vědy</vt:lpstr>
      <vt:lpstr>Věda</vt:lpstr>
      <vt:lpstr>Základní pojmy </vt:lpstr>
      <vt:lpstr>Model empirické vědy </vt:lpstr>
      <vt:lpstr>Teorie</vt:lpstr>
      <vt:lpstr>Pedagogická metodologie</vt:lpstr>
      <vt:lpstr>Pedagogický výzkum</vt:lpstr>
      <vt:lpstr>Co se nejčastěji zkoumá?</vt:lpstr>
      <vt:lpstr>Asociace pedagogického výzkumu</vt:lpstr>
      <vt:lpstr>Instituce pedagogického výzkumu </vt:lpstr>
      <vt:lpstr>Odborné pedagogické časopisy</vt:lpstr>
      <vt:lpstr>Odborné pedagogické časopisy</vt:lpstr>
      <vt:lpstr>Monografie a studie z výzkumů</vt:lpstr>
      <vt:lpstr>Mezinárodně srovnávací výzkumy výsledků vzdělávání</vt:lpstr>
      <vt:lpstr>Prezentace aplikace PowerPoint</vt:lpstr>
      <vt:lpstr>Doplňkové informace</vt:lpstr>
      <vt:lpstr>Výběr současné literatury</vt:lpstr>
      <vt:lpstr>Prezentace aplikace PowerPoint</vt:lpstr>
      <vt:lpstr>Prezentace aplikace PowerPoint</vt:lpstr>
      <vt:lpstr>Vybrané metodologické publikace IVŠV</vt:lpstr>
      <vt:lpstr>Vybrané metodologické publikace IVŠV</vt:lpstr>
      <vt:lpstr>Vybrané metodologické publikace IVŠV</vt:lpstr>
    </vt:vector>
  </TitlesOfParts>
  <Company>Pedagogická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Your User Name</dc:creator>
  <cp:lastModifiedBy>Vlckova</cp:lastModifiedBy>
  <cp:revision>36</cp:revision>
  <dcterms:created xsi:type="dcterms:W3CDTF">2010-05-10T08:33:39Z</dcterms:created>
  <dcterms:modified xsi:type="dcterms:W3CDTF">2015-10-09T21:54:53Z</dcterms:modified>
</cp:coreProperties>
</file>