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</a:p>
        </p:txBody>
      </p:sp>
      <p:sp>
        <p:nvSpPr>
          <p:cNvPr id="8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&lt;záhlaví&gt;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8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29A56CA-9502-471E-94D4-34B8D2C543F0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 Desires &amp; beliefs</a:t>
            </a:r>
          </a:p>
        </p:txBody>
      </p:sp>
      <p:sp>
        <p:nvSpPr>
          <p:cNvPr id="117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49DA40A1-0527-4F37-83F6-846C7FBFF0D4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41" name="Obrázek 40"/>
          <p:cNvPicPr/>
          <p:nvPr/>
        </p:nvPicPr>
        <p:blipFill>
          <a:blip r:embed="rId2" cstate="print"/>
          <a:stretch/>
        </p:blipFill>
        <p:spPr>
          <a:xfrm>
            <a:off x="1673280" y="1775160"/>
            <a:ext cx="5796720" cy="4625280"/>
          </a:xfrm>
          <a:prstGeom prst="rect">
            <a:avLst/>
          </a:prstGeom>
          <a:ln>
            <a:noFill/>
          </a:ln>
        </p:spPr>
      </p:pic>
      <p:pic>
        <p:nvPicPr>
          <p:cNvPr id="42" name="Obrázek 41"/>
          <p:cNvPicPr/>
          <p:nvPr/>
        </p:nvPicPr>
        <p:blipFill>
          <a:blip r:embed="rId2" cstate="print"/>
          <a:stretch/>
        </p:blipFill>
        <p:spPr>
          <a:xfrm>
            <a:off x="1673280" y="1775160"/>
            <a:ext cx="5796720" cy="4625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82" name="Obrázek 81"/>
          <p:cNvPicPr/>
          <p:nvPr/>
        </p:nvPicPr>
        <p:blipFill>
          <a:blip r:embed="rId2" cstate="print"/>
          <a:stretch/>
        </p:blipFill>
        <p:spPr>
          <a:xfrm>
            <a:off x="1673280" y="1775160"/>
            <a:ext cx="5796720" cy="4625280"/>
          </a:xfrm>
          <a:prstGeom prst="rect">
            <a:avLst/>
          </a:prstGeom>
          <a:ln>
            <a:noFill/>
          </a:ln>
        </p:spPr>
      </p:pic>
      <p:pic>
        <p:nvPicPr>
          <p:cNvPr id="83" name="Obrázek 82"/>
          <p:cNvPicPr/>
          <p:nvPr/>
        </p:nvPicPr>
        <p:blipFill>
          <a:blip r:embed="rId2" cstate="print"/>
          <a:stretch/>
        </p:blipFill>
        <p:spPr>
          <a:xfrm>
            <a:off x="1673280" y="1775160"/>
            <a:ext cx="5796720" cy="4625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 hidden="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CustomShape 2" hidden="1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9143640" cy="513504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tIns="0" rIns="45720" bIns="0"/>
          <a:lstStyle/>
          <a:p>
            <a:pPr>
              <a:lnSpc>
                <a:spcPct val="100000"/>
              </a:lnSpc>
            </a:pPr>
            <a:r>
              <a:rPr lang="cs-CZ" sz="47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Kliknutím lze upravit styl.</a:t>
            </a:r>
            <a:endParaRPr lang="cs-CZ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tIns="45000" rIns="45720" bIns="0" anchor="b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9. 4. 2017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tIns="45000" rIns="45720" bIns="0" anchor="b"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tIns="45000" rIns="90000" bIns="0" anchor="b"/>
          <a:lstStyle/>
          <a:p>
            <a:pPr algn="r">
              <a:lnSpc>
                <a:spcPct val="100000"/>
              </a:lnSpc>
            </a:pPr>
            <a:fld id="{D3915364-0AF4-4139-842D-F472E75C57FA}" type="slidenum"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pPr algn="r">
                <a:lnSpc>
                  <a:spcPct val="100000"/>
                </a:lnSpc>
              </a:p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CustomShape 8"/>
          <p:cNvSpPr/>
          <p:nvPr/>
        </p:nvSpPr>
        <p:spPr>
          <a:xfrm>
            <a:off x="0" y="512820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Kliknutím lze upravit styl.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Šestá úroveň</a:t>
            </a: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Sedmá úroveňKliknutím lze upravit styly předlohy textu.</a:t>
            </a:r>
          </a:p>
          <a:p>
            <a:pPr marL="731520" lvl="1" indent="-273960">
              <a:lnSpc>
                <a:spcPct val="100000"/>
              </a:lnSpc>
              <a:buClr>
                <a:srgbClr val="60B5CC"/>
              </a:buClr>
              <a:buSzPct val="90000"/>
              <a:buFont typeface="Wingdings" charset="2"/>
              <a:buChar char="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Druhá úroveň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996840" lvl="2" indent="-228240">
              <a:lnSpc>
                <a:spcPct val="100000"/>
              </a:lnSpc>
              <a:buClr>
                <a:srgbClr val="E66C7D"/>
              </a:buClr>
              <a:buFont typeface="Arial"/>
              <a:buChar char="▪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Třetí úroveň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216080" lvl="3" indent="-182520">
              <a:lnSpc>
                <a:spcPct val="100000"/>
              </a:lnSpc>
              <a:buClr>
                <a:srgbClr val="6BB76D"/>
              </a:buClr>
              <a:buFont typeface="Arial"/>
              <a:buChar char="▪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Čtvrtá úroveň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426320" lvl="4" indent="-182520">
              <a:lnSpc>
                <a:spcPct val="100000"/>
              </a:lnSpc>
              <a:buClr>
                <a:srgbClr val="E88651"/>
              </a:buClr>
              <a:buFont typeface="Wingdings 3" charset="2"/>
              <a:buChar char="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Pátá úroveň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tIns="45000" rIns="45720" bIns="0" anchor="b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454545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9. 4. 2017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tIns="45000" rIns="45720" bIns="0" anchor="b"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tIns="45000" rIns="90000" bIns="0" anchor="b"/>
          <a:lstStyle/>
          <a:p>
            <a:pPr algn="r">
              <a:lnSpc>
                <a:spcPct val="100000"/>
              </a:lnSpc>
            </a:pPr>
            <a:fld id="{A81BD709-8479-4513-BF4E-EAAC734BCC22}" type="slidenum">
              <a:rPr lang="cs-CZ" sz="1200" b="0" strike="noStrike" spc="-1">
                <a:solidFill>
                  <a:srgbClr val="454545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pPr algn="r">
                <a:lnSpc>
                  <a:spcPct val="100000"/>
                </a:lnSpc>
              </a:p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683640" y="3141000"/>
            <a:ext cx="8076960" cy="1672920"/>
          </a:xfrm>
          <a:prstGeom prst="rect">
            <a:avLst/>
          </a:prstGeom>
          <a:noFill/>
          <a:ln>
            <a:noFill/>
          </a:ln>
        </p:spPr>
        <p:txBody>
          <a:bodyPr tIns="0" rIns="45720" bIns="0"/>
          <a:lstStyle/>
          <a:p>
            <a:pPr>
              <a:lnSpc>
                <a:spcPct val="100000"/>
              </a:lnSpc>
            </a:pPr>
            <a:r>
              <a:rPr lang="cs-CZ" sz="4700" b="1" strike="noStrike" spc="-1" dirty="0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Sociální psychologie 6</a:t>
            </a:r>
            <a:r>
              <a:rPr lang="cs-CZ" sz="47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
</a:t>
            </a:r>
            <a:r>
              <a:rPr lang="cs-CZ" sz="4700" b="1" strike="noStrike" spc="-1" smtClean="0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Atribuce</a:t>
            </a:r>
            <a:endParaRPr lang="cs-CZ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611640" y="5157360"/>
            <a:ext cx="8076960" cy="1499400"/>
          </a:xfrm>
          <a:prstGeom prst="rect">
            <a:avLst/>
          </a:prstGeom>
          <a:noFill/>
          <a:ln>
            <a:noFill/>
          </a:ln>
        </p:spPr>
        <p:txBody>
          <a:bodyPr lIns="118800" tIns="0" rIns="45720" bIns="0" anchor="b"/>
          <a:lstStyle/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Mgr. Jan Krása, Ph.D., Katedra psychologie, Pedagogická fakulta, MU. 2016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SOCIÁLNÍ SKUPINA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57200" y="1775160"/>
            <a:ext cx="8229240" cy="482184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>
              <a:lnSpc>
                <a:spcPct val="100000"/>
              </a:lnSpc>
            </a:pP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V existenci (jakkoli je to k</a:t>
            </a:r>
            <a:r>
              <a:rPr lang="cs-CZ" sz="2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onstrukce sociální reality</a:t>
            </a: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– srov. Berger &amp; </a:t>
            </a:r>
            <a:r>
              <a:rPr lang="cs-CZ" sz="2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Luckmann</a:t>
            </a: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, 1999) </a:t>
            </a:r>
            <a:r>
              <a:rPr lang="cs-CZ" sz="2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soc. </a:t>
            </a:r>
            <a:r>
              <a:rPr lang="cs-CZ" sz="23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sk</a:t>
            </a:r>
            <a:r>
              <a:rPr lang="cs-CZ" sz="2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. </a:t>
            </a: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spočívá </a:t>
            </a:r>
            <a:r>
              <a:rPr lang="cs-CZ" sz="2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svébytbost</a:t>
            </a: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lang="cs-CZ" sz="2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SocPs</a:t>
            </a: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.</a:t>
            </a:r>
          </a:p>
          <a:p>
            <a:pPr marL="118800">
              <a:lnSpc>
                <a:spcPct val="100000"/>
              </a:lnSpc>
            </a:pPr>
            <a:endParaRPr lang="cs-CZ" sz="2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2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Tajfel</a:t>
            </a: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(1978) odlišil vedle chování </a:t>
            </a:r>
            <a:r>
              <a:rPr lang="cs-CZ" sz="2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interpersonálního</a:t>
            </a: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chování </a:t>
            </a:r>
            <a:r>
              <a:rPr lang="cs-CZ" sz="23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meziskupinové</a:t>
            </a:r>
            <a:r>
              <a:rPr lang="cs-CZ" sz="2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</a:t>
            </a:r>
            <a:r>
              <a:rPr lang="cs-CZ" sz="23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interpersonal</a:t>
            </a:r>
            <a:r>
              <a:rPr lang="cs-CZ" sz="2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x </a:t>
            </a:r>
            <a:r>
              <a:rPr lang="cs-CZ" sz="23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intergroup</a:t>
            </a:r>
            <a:r>
              <a:rPr lang="cs-CZ" sz="2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lang="cs-CZ" sz="23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behaviour</a:t>
            </a:r>
            <a:r>
              <a:rPr lang="cs-CZ" sz="2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)</a:t>
            </a: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.</a:t>
            </a:r>
          </a:p>
          <a:p>
            <a:pPr marL="118800">
              <a:lnSpc>
                <a:spcPct val="100000"/>
              </a:lnSpc>
            </a:pP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Turner &amp; Brown (1981) tuto dualitu překódovali na </a:t>
            </a:r>
            <a:r>
              <a:rPr lang="cs-CZ" sz="2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kontinuum: jedinec – člen skupiny</a:t>
            </a: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.</a:t>
            </a:r>
          </a:p>
          <a:p>
            <a:pPr marL="118800">
              <a:lnSpc>
                <a:spcPct val="100000"/>
              </a:lnSpc>
            </a:pP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V existenci </a:t>
            </a:r>
            <a:r>
              <a:rPr lang="cs-CZ" sz="2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identifikace se skupinou </a:t>
            </a: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spočívá svébytnost </a:t>
            </a:r>
            <a:r>
              <a:rPr lang="cs-CZ" sz="2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SocPs</a:t>
            </a: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.: </a:t>
            </a:r>
          </a:p>
          <a:p>
            <a:pPr marL="118800">
              <a:lnSpc>
                <a:spcPct val="100000"/>
              </a:lnSpc>
            </a:pP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1. interpersonální chování jedince nelze příliš předvídat!</a:t>
            </a:r>
          </a:p>
          <a:p>
            <a:pPr marL="118800">
              <a:lnSpc>
                <a:spcPct val="100000"/>
              </a:lnSpc>
            </a:pP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2. (mezi)skupinové chování lze naopak velmi dobře!</a:t>
            </a:r>
          </a:p>
          <a:p>
            <a:pPr marL="118800">
              <a:lnSpc>
                <a:spcPct val="100000"/>
              </a:lnSpc>
            </a:pPr>
            <a:endParaRPr lang="cs-CZ" sz="2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Např. ekonomické chování (behaviorální ekonomika), chování fanoušků fotbalu, chování subkultur ad.</a:t>
            </a:r>
          </a:p>
          <a:p>
            <a:pPr marL="118800">
              <a:lnSpc>
                <a:spcPct val="100000"/>
              </a:lnSpc>
            </a:pPr>
            <a:endParaRPr lang="cs-CZ" sz="2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SOCIÁLNÍ SKUPINA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1. interpersonální chování jedince ovlivňují osobností charakteristiky</a:t>
            </a:r>
          </a:p>
          <a:p>
            <a:pPr marL="118800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2. (mezi)skupinové chování ovlivňují cíle a normy skupiny</a:t>
            </a:r>
          </a:p>
          <a:p>
            <a:pPr marL="118800"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1. interpersonální vyjednávání je velmi proměnlivé</a:t>
            </a:r>
          </a:p>
          <a:p>
            <a:pPr marL="118800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2. meziskupinové vyjednávání je založeno stereotypním vnímáním &amp; chováním!</a:t>
            </a:r>
          </a:p>
          <a:p>
            <a:pPr marL="118800"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251640" y="332640"/>
            <a:ext cx="8686440" cy="83772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Děkuji za pozornost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457200" y="4005000"/>
            <a:ext cx="8229240" cy="239544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Dotaz na minulou přednášku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438840" indent="-319680"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Jak se jmenují dva nejdříve osvojené moduly </a:t>
            </a: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teorie mysli</a:t>
            </a: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281445" y="1556792"/>
            <a:ext cx="843480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Představy o modulech 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believe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&amp; 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desire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 vyvíjejí, nicméně již velmi malé děti chápou, že chování druhých je ovlivněno jejich vnitřními stavy (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believe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&amp; 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desire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).</a:t>
            </a:r>
          </a:p>
          <a:p>
            <a:pPr marL="118800"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Hledání </a:t>
            </a:r>
            <a:r>
              <a:rPr lang="cs-CZ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příčin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chování nebo jevů se říká </a:t>
            </a:r>
            <a:r>
              <a:rPr lang="cs-CZ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atribuce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: </a:t>
            </a:r>
          </a:p>
          <a:p>
            <a:pPr marL="118800"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Proč někteří lidé nemají rádi hlasitou hudbu?</a:t>
            </a: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Proč mě ta trubka za volantem nepustila na přechodu?</a:t>
            </a:r>
          </a:p>
          <a:p>
            <a:pPr marL="118800"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Proč jsem tu trubku na přechodu nepustil?</a:t>
            </a: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Proč jsem pokazil tu písemku? (=</a:t>
            </a:r>
            <a:r>
              <a:rPr lang="cs-CZ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sebeatribuce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)</a:t>
            </a: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…</a:t>
            </a:r>
          </a:p>
          <a:p>
            <a:pPr marL="118800"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ATRIBUCE – Attribution theory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1945" y="1407960"/>
            <a:ext cx="6850800" cy="504036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Fritz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Heider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(1896 – 1988) byl prvním, kdo zkoumal proces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atribuce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.</a:t>
            </a: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Heider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(1958): je důležité vědět, čemu lidé věří, protože tato přesvědčení jsou základem jejich chování.</a:t>
            </a:r>
          </a:p>
          <a:p>
            <a:pPr marL="118800"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Rozlišoval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vnitřní &amp; vnější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atribuci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.</a:t>
            </a: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Tj.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dispoziční &amp; situační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atribuci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.</a:t>
            </a:r>
          </a:p>
          <a:p>
            <a:pPr marL="118800"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Např. když někdo upadne, přisoudíme to buď jeho vnitřním kvalitám (nemotora), nebo vnějším příčinám (namoklý povrch, náhoda).</a:t>
            </a:r>
          </a:p>
        </p:txBody>
      </p:sp>
      <p:pic>
        <p:nvPicPr>
          <p:cNvPr id="97" name="Picture 6"/>
          <p:cNvPicPr/>
          <p:nvPr/>
        </p:nvPicPr>
        <p:blipFill>
          <a:blip r:embed="rId2" cstate="print"/>
          <a:stretch/>
        </p:blipFill>
        <p:spPr>
          <a:xfrm>
            <a:off x="7308360" y="2565000"/>
            <a:ext cx="1771200" cy="2285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371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F.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Heider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si jako jeden z prvních všiml, že chování jedince je tak působivé, že nepřikládáme dostatečnou váhu okolnostem (situaci)!</a:t>
            </a:r>
          </a:p>
          <a:p>
            <a:pPr marL="1371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Podceňujeme situační příčiny chování a naopak velmi snadno děláme unáhlené závěry o dispozicích určité osoby.</a:t>
            </a:r>
          </a:p>
          <a:p>
            <a:pPr marL="137160">
              <a:lnSpc>
                <a:spcPct val="100000"/>
              </a:lnSpc>
            </a:pPr>
            <a:r>
              <a:rPr lang="cs-CZ" sz="2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Základní </a:t>
            </a:r>
            <a:r>
              <a:rPr lang="cs-CZ" sz="2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atribuční</a:t>
            </a:r>
            <a:r>
              <a:rPr lang="cs-CZ" sz="2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chyba 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tedy spočívá v tom, že přikládáme větší váhu osobě a příliš malou váhu situaci.</a:t>
            </a:r>
          </a:p>
          <a:p>
            <a:pPr marL="1371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Př.: Má sportovkyně v televizní reklamě opravdu ráda obilninovou kaši, kterou nabízí? – Určitě má.</a:t>
            </a:r>
          </a:p>
          <a:p>
            <a:pPr marL="1371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Př.: Vnímání obhájce nějakého zvlášť hrozného zločince.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Harold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Kelley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(1967, 1973) rozlišoval proměnné (model ANOVA – kovariance proměnných):</a:t>
            </a:r>
          </a:p>
          <a:p>
            <a:pPr marL="118800"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1.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konsenzus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-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osoba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 (liší se mezi různými lidmi ve stejné situaci?)</a:t>
            </a:r>
          </a:p>
          <a:p>
            <a:pPr marL="118800"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2.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rozdílnost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-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situace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(liší se mezi situacemi?)</a:t>
            </a:r>
          </a:p>
          <a:p>
            <a:pPr marL="118800"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3.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konzistence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-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entita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(liší se u stejných podnětů, ale v jiných situacích?)</a:t>
            </a:r>
          </a:p>
          <a:p>
            <a:pPr marL="118800">
              <a:lnSpc>
                <a:spcPct val="100000"/>
              </a:lnSpc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Z těchto zdrojů poté vytvářejí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atribuce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.</a:t>
            </a:r>
          </a:p>
          <a:p>
            <a:pPr marL="118800"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Např. Proč jsem usnul na přednášce?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>
              <a:lnSpc>
                <a:spcPct val="100000"/>
              </a:lnSpc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Weiner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&amp; kol. (1986) rozlišuje 3 dimenze:</a:t>
            </a: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1.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umístění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locus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of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control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)</a:t>
            </a: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2.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stabilita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(neměnné x proměnlivé)</a:t>
            </a: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3.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ovlivnitelnost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(stupeň kontroly nad příčinou)</a:t>
            </a:r>
          </a:p>
          <a:p>
            <a:pPr marL="118800"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Podobná (ale jiná!) teorie motivace &amp; osobnosti (Rotter, 1954): 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locus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of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control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jako osobnostní tendence.</a:t>
            </a:r>
          </a:p>
          <a:p>
            <a:pPr marL="118800"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Ke spontánním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atribucím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dochází předně, když se stane něco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neočekávaného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Kanazawa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, 1992).</a:t>
            </a:r>
          </a:p>
          <a:p>
            <a:pPr marL="118800"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VZTAHY VE SKUPINĚ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Zatím jsme mluvili: </a:t>
            </a: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1. o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predispozicích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 sociálnímu životu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: o vrozeném sociálním instinktu dětí (???) a rodičů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epimeletický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pud)</a:t>
            </a: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2. o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socializaci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– vlivu okolí na jedince</a:t>
            </a: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3. o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chybách v kognici 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(jsou to důsledky automatického fungování různých kognitivních modulů)</a:t>
            </a:r>
          </a:p>
          <a:p>
            <a:pPr marL="118800"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4. Nyní se podívejme na to, co se všechno děje, když si myslíme , že jsme součástí skupiny.</a:t>
            </a:r>
          </a:p>
          <a:p>
            <a:pPr marL="118800"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SOCIÁLNÍ SKUPINA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= základní a klíčový termín sociální psychologie</a:t>
            </a:r>
          </a:p>
          <a:p>
            <a:pPr marL="118800"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Dle různých kritérií lze vydělit </a:t>
            </a: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různé typy sociálních skupin </a:t>
            </a: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(velikost, typ vazby ve sk. (formální x neformální), délka trvání, dle typu členství ve sk. (automatické x záměrné), dle otevřenosti sk., dle vztahu ke sk. (referenční sk.) ).</a:t>
            </a:r>
          </a:p>
          <a:p>
            <a:pPr marL="118800"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14366</TotalTime>
  <Words>707</Words>
  <Application>Microsoft Office PowerPoint</Application>
  <PresentationFormat>Předvádění na obrazovce (4:3)</PresentationFormat>
  <Paragraphs>77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23" baseType="lpstr">
      <vt:lpstr>Arial</vt:lpstr>
      <vt:lpstr>Corbel</vt:lpstr>
      <vt:lpstr>DejaVu Sans</vt:lpstr>
      <vt:lpstr>Symbol</vt:lpstr>
      <vt:lpstr>Times New Roman</vt:lpstr>
      <vt:lpstr>Wingdings</vt:lpstr>
      <vt:lpstr>Wingdings 2</vt:lpstr>
      <vt:lpstr>Wingdings 3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subject/>
  <dc:creator>Krasa</dc:creator>
  <dc:description/>
  <cp:lastModifiedBy>Uživatel systému Windows</cp:lastModifiedBy>
  <cp:revision>177</cp:revision>
  <dcterms:created xsi:type="dcterms:W3CDTF">2015-10-20T07:43:33Z</dcterms:created>
  <dcterms:modified xsi:type="dcterms:W3CDTF">2017-12-04T11:55:13Z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Pedagogicka fakulta MU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13</vt:i4>
  </property>
</Properties>
</file>