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338" r:id="rId4"/>
    <p:sldId id="343" r:id="rId5"/>
    <p:sldId id="354" r:id="rId6"/>
    <p:sldId id="355" r:id="rId7"/>
    <p:sldId id="356" r:id="rId8"/>
    <p:sldId id="353" r:id="rId9"/>
    <p:sldId id="344" r:id="rId10"/>
    <p:sldId id="349" r:id="rId11"/>
    <p:sldId id="345" r:id="rId12"/>
    <p:sldId id="346" r:id="rId13"/>
    <p:sldId id="347" r:id="rId14"/>
    <p:sldId id="348" r:id="rId15"/>
    <p:sldId id="350" r:id="rId16"/>
    <p:sldId id="351" r:id="rId17"/>
    <p:sldId id="296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123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719305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22647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2378698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5718201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4696568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5806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262335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213880304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357192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6297754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4191120"/>
            <a:ext cx="822924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65028620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4240" y="177516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424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4191120"/>
            <a:ext cx="4015800" cy="22060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38657598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0" tIns="0" rIns="0" bIns="0"/>
          <a:lstStyle/>
          <a:p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82" name="Obrázek 81"/>
          <p:cNvPicPr/>
          <p:nvPr/>
        </p:nvPicPr>
        <p:blipFill>
          <a:blip r:embed="rId2" cstate="print"/>
          <a:stretch/>
        </p:blipFill>
        <p:spPr>
          <a:xfrm>
            <a:off x="1673280" y="1775160"/>
            <a:ext cx="5796720" cy="4625280"/>
          </a:xfrm>
          <a:prstGeom prst="rect">
            <a:avLst/>
          </a:prstGeom>
          <a:ln>
            <a:noFill/>
          </a:ln>
        </p:spPr>
      </p:pic>
      <p:pic>
        <p:nvPicPr>
          <p:cNvPr id="83" name="Obrázek 82"/>
          <p:cNvPicPr/>
          <p:nvPr/>
        </p:nvPicPr>
        <p:blipFill>
          <a:blip r:embed="rId2" cstate="print"/>
          <a:stretch/>
        </p:blipFill>
        <p:spPr>
          <a:xfrm>
            <a:off x="1673280" y="1775160"/>
            <a:ext cx="5796720" cy="462528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14996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délník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Obdélník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B8477655-785F-4480-948D-E4C995D59F62}" type="datetimeFigureOut">
              <a:rPr lang="cs-CZ" smtClean="0"/>
              <a:pPr/>
              <a:t>31.07.2017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1D48FC0-2378-47BE-812A-337AAB249EB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>
            <a:noFill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2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tIns="45000" rIns="45720" bIns="45000" anchor="ctr"/>
          <a:lstStyle/>
          <a:p>
            <a:pPr>
              <a:lnSpc>
                <a:spcPct val="100000"/>
              </a:lnSpc>
            </a:pPr>
            <a:r>
              <a:rPr lang="cs-CZ" sz="4500" b="1" strike="noStrike" spc="-1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Kliknutím lze upravit styl.</a:t>
            </a:r>
            <a:endParaRPr lang="cs-CZ" sz="18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lIns="54720" tIns="91440" rIns="90000" bIns="45000"/>
          <a:lstStyle/>
          <a:p>
            <a:pPr marL="432000" indent="-324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Klikněte pro úpravu formátu textu osnovy</a:t>
            </a:r>
          </a:p>
          <a:p>
            <a:pPr marL="864000" lvl="1" indent="-324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Druhá úroveň</a:t>
            </a:r>
          </a:p>
          <a:p>
            <a:pPr marL="1296000" lvl="2" indent="-288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Třetí úroveň</a:t>
            </a:r>
          </a:p>
          <a:p>
            <a:pPr marL="1728000" lvl="3" indent="-216000"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Čtvrtá úroveň osnovy</a:t>
            </a:r>
          </a:p>
          <a:p>
            <a:pPr marL="2160000" lvl="4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Pátá úroveň osnovy</a:t>
            </a:r>
          </a:p>
          <a:p>
            <a:pPr marL="2592000" lvl="5" indent="-216000"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Šestá úroveň</a:t>
            </a:r>
          </a:p>
          <a:p>
            <a:pPr marL="438840" indent="-319680">
              <a:lnSpc>
                <a:spcPct val="100000"/>
              </a:lnSpc>
              <a:buClr>
                <a:srgbClr val="F0AD00"/>
              </a:buClr>
              <a:buSzPct val="80000"/>
              <a:buFont typeface="Wingdings 2" charset="2"/>
              <a:buChar char=""/>
            </a:pPr>
            <a:r>
              <a:rPr lang="cs-CZ" sz="32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Sedmá úroveňKliknutím lze upravit styly předlohy textu.</a:t>
            </a:r>
          </a:p>
          <a:p>
            <a:pPr marL="731520" lvl="1" indent="-273960">
              <a:lnSpc>
                <a:spcPct val="100000"/>
              </a:lnSpc>
              <a:buClr>
                <a:srgbClr val="60B5CC"/>
              </a:buClr>
              <a:buSzPct val="90000"/>
              <a:buFont typeface="Wingdings" charset="2"/>
              <a:buChar char=""/>
            </a:pPr>
            <a:r>
              <a:rPr lang="cs-CZ" sz="28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Druhá úroveň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996840" lvl="2" indent="-228240">
              <a:lnSpc>
                <a:spcPct val="100000"/>
              </a:lnSpc>
              <a:buClr>
                <a:srgbClr val="E66C7D"/>
              </a:buClr>
              <a:buFont typeface="Arial"/>
              <a:buChar char="▪"/>
            </a:pPr>
            <a:r>
              <a:rPr lang="cs-CZ" sz="24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Třetí úroveň</a:t>
            </a:r>
            <a:endParaRPr lang="cs-CZ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216080" lvl="3" indent="-182520">
              <a:lnSpc>
                <a:spcPct val="100000"/>
              </a:lnSpc>
              <a:buClr>
                <a:srgbClr val="6BB76D"/>
              </a:buClr>
              <a:buFont typeface="Arial"/>
              <a:buChar char="▪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Čtvrtá úroveň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426320" lvl="4" indent="-182520">
              <a:lnSpc>
                <a:spcPct val="100000"/>
              </a:lnSpc>
              <a:buClr>
                <a:srgbClr val="E88651"/>
              </a:buClr>
              <a:buFont typeface="Wingdings 3" charset="2"/>
              <a:buChar char=""/>
            </a:pPr>
            <a:r>
              <a:rPr lang="en-US" sz="2000" b="0" strike="noStrike" spc="-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Pátá úroveň</a:t>
            </a:r>
            <a:endParaRPr lang="en-US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47" name="PlaceHolder 5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lIns="109800" tIns="45000" rIns="45720" bIns="0" anchor="b"/>
          <a:lstStyle/>
          <a:p>
            <a:pPr>
              <a:lnSpc>
                <a:spcPct val="100000"/>
              </a:lnSpc>
            </a:pPr>
            <a:r>
              <a:rPr lang="cs-CZ" sz="1200" b="0" strike="noStrike" spc="-1">
                <a:solidFill>
                  <a:srgbClr val="454545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9. 4. 2017</a:t>
            </a:r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8" name="PlaceHolder 6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lIns="45720" tIns="45000" rIns="45720" bIns="0" anchor="b"/>
          <a:lstStyle/>
          <a:p>
            <a:endParaRPr lang="cs-CZ" sz="2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lIns="90000" tIns="45000" rIns="90000" bIns="0" anchor="b"/>
          <a:lstStyle/>
          <a:p>
            <a:pPr algn="r">
              <a:lnSpc>
                <a:spcPct val="100000"/>
              </a:lnSpc>
            </a:pPr>
            <a:fld id="{8FBCBEF5-F890-42EA-AFBD-548BFD095C50}" type="slidenum">
              <a:rPr lang="cs-CZ" sz="1200" b="0" strike="noStrike" spc="-1">
                <a:solidFill>
                  <a:srgbClr val="454545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pPr algn="r">
                <a:lnSpc>
                  <a:spcPct val="100000"/>
                </a:lnSpc>
              </a:pPr>
              <a:t>‹#›</a:t>
            </a:fld>
            <a:endParaRPr lang="cs-CZ" sz="1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5721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Sociální psychologie </a:t>
            </a:r>
            <a:r>
              <a:rPr lang="cs-CZ" dirty="0" smtClean="0"/>
              <a:t>2 – Modularita mysli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5157192"/>
            <a:ext cx="8077200" cy="1499616"/>
          </a:xfrm>
        </p:spPr>
        <p:txBody>
          <a:bodyPr/>
          <a:lstStyle/>
          <a:p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99" name="Picture 2"/>
          <p:cNvPicPr/>
          <p:nvPr/>
        </p:nvPicPr>
        <p:blipFill>
          <a:blip r:embed="rId2" cstate="print"/>
          <a:stretch/>
        </p:blipFill>
        <p:spPr>
          <a:xfrm>
            <a:off x="1103760" y="1774800"/>
            <a:ext cx="6936480" cy="4625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22355589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1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pic>
        <p:nvPicPr>
          <p:cNvPr id="102" name="Obrázek 5"/>
          <p:cNvPicPr/>
          <p:nvPr/>
        </p:nvPicPr>
        <p:blipFill>
          <a:blip r:embed="rId2" cstate="print"/>
          <a:stretch/>
        </p:blipFill>
        <p:spPr>
          <a:xfrm>
            <a:off x="2771640" y="1408320"/>
            <a:ext cx="3649320" cy="548136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0199455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500" b="1" i="0" u="none" strike="noStrike" kern="1200" cap="none" spc="-1" normalizeH="0" baseline="0" noProof="0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Lidský rozum</a:t>
            </a:r>
            <a:endParaRPr kumimoji="0" lang="cs-CZ" sz="18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 lvl="0"/>
            <a:r>
              <a:rPr kumimoji="0" lang="cs-CZ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Fodor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postuloval také </a:t>
            </a:r>
            <a:r>
              <a:rPr kumimoji="0" lang="cs-CZ" sz="28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domain-general</a:t>
            </a:r>
            <a:r>
              <a:rPr kumimoji="0" lang="cs-CZ" sz="2800" b="1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procesy v tzv. centrální jednotce. Tyto </a:t>
            </a:r>
            <a:r>
              <a:rPr lang="cs-CZ" sz="2800" b="1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domain-general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procesy 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jsou: pomalé, neautomatické, řízené, většinou vědomé a ovlivněné globálními kognitivními cíli.</a:t>
            </a: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Centrální jednotka dostává data z výstupů jednotlivých modulů ve formátu obecné reprezentace nazývané </a:t>
            </a:r>
            <a:r>
              <a:rPr kumimoji="0" lang="cs-CZ" sz="2800" b="0" i="1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jazyk myšlení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.</a:t>
            </a: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Dle </a:t>
            </a:r>
            <a:r>
              <a:rPr kumimoji="0" lang="cs-CZ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Fodora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je vše hard-</a:t>
            </a:r>
            <a:r>
              <a:rPr kumimoji="0" lang="cs-CZ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wired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a geneticky </a:t>
            </a:r>
            <a:r>
              <a:rPr kumimoji="0" lang="cs-CZ" sz="28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předchystáno</a:t>
            </a:r>
            <a:r>
              <a:rPr kumimoji="0" lang="cs-CZ" sz="28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a ke skutečnému vývoji kognitivních modulů během ontogeneze nedochází.</a:t>
            </a:r>
          </a:p>
        </p:txBody>
      </p:sp>
    </p:spTree>
    <p:extLst>
      <p:ext uri="{BB962C8B-B14F-4D97-AF65-F5344CB8AC3E}">
        <p14:creationId xmlns:p14="http://schemas.microsoft.com/office/powerpoint/2010/main" val="760294038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500" b="1" i="0" u="none" strike="noStrike" kern="1200" cap="none" spc="-1" normalizeH="0" baseline="0" noProof="0" dirty="0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Anette </a:t>
            </a:r>
            <a:r>
              <a:rPr kumimoji="0" lang="cs-CZ" sz="4500" b="1" i="0" u="none" strike="noStrike" kern="1200" cap="none" spc="-1" normalizeH="0" baseline="0" noProof="0" dirty="0" err="1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Karmiloff</a:t>
            </a:r>
            <a:r>
              <a:rPr kumimoji="0" lang="cs-CZ" sz="4500" b="1" i="0" u="none" strike="noStrike" kern="1200" cap="none" spc="-1" normalizeH="0" baseline="0" noProof="0" dirty="0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-Smith (1992)</a:t>
            </a:r>
            <a:endParaRPr kumimoji="0" lang="cs-CZ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106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Vedle pouhé vrozenosti jednotlivých modulů je asi lepší uvažovat o jejich epigenetickém vývoji – tzn. že moduly se rozvíjejí i podle okolních podmínek (kdo má hudební sluch a hlas, tak může/nemusí rozvíjet tuto dovednost).  </a:t>
            </a: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Tzn. že jednotlivé moduly mohou být u jedince  vyvinuty rozdílně (lepší sociální vnímání, ale horší hudební sluch atp.). </a:t>
            </a:r>
          </a:p>
          <a:p>
            <a:pPr marL="118800"/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(</a:t>
            </a:r>
            <a:r>
              <a:rPr lang="cs-CZ" sz="28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Piaget</a:t>
            </a:r>
            <a:r>
              <a:rPr lang="cs-CZ" sz="28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ovšem postuloval vývoj ve všech kognitivních modulech zaráz: odtud jeho 4 fáze.)</a:t>
            </a: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4247335563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500" b="1" kern="1200" spc="-1" dirty="0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Kognitivní moduly</a:t>
            </a:r>
            <a:endParaRPr lang="cs-CZ" kern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 anchor="t"/>
          <a:lstStyle/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Otázkou je kolik a jaké moduly lze definovat.</a:t>
            </a: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s-CZ" sz="2600" kern="1200" spc="-1" dirty="0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Už H. </a:t>
            </a:r>
            <a:r>
              <a:rPr lang="cs-CZ" sz="2600" kern="1200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Gardner</a:t>
            </a: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 (1983; česky 1999: Dimenze myšlení) odlišil  osm druhů inteligence: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jazykově-verbální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matematicko-logická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zvukově-hudební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tělesně-pohybová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vizuálně-prostorová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vnitřní (intrapersonální)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sociální (interpersonální)</a:t>
            </a:r>
          </a:p>
          <a:p>
            <a:pPr marL="633150" marR="0" lvl="0" indent="-5143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lang="cs-CZ" sz="2600" kern="1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přírodní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1699603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z="4500" b="1" i="0" u="none" strike="noStrike" kern="1200" cap="none" spc="-1" normalizeH="0" baseline="0" noProof="0" dirty="0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Kognitivní moduly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/>
          </p:nvPr>
        </p:nvSpPr>
        <p:spPr/>
        <p:txBody>
          <a:bodyPr anchor="t"/>
          <a:lstStyle/>
          <a:p>
            <a:r>
              <a:rPr lang="cs-CZ" sz="3200" dirty="0" err="1">
                <a:latin typeface="Corbel" panose="020B0503020204020204" pitchFamily="34" charset="0"/>
              </a:rPr>
              <a:t>Demetriou</a:t>
            </a:r>
            <a:r>
              <a:rPr lang="cs-CZ" sz="3200" dirty="0">
                <a:latin typeface="Corbel" panose="020B0503020204020204" pitchFamily="34" charset="0"/>
              </a:rPr>
              <a:t> (2011) popisuje </a:t>
            </a:r>
            <a:r>
              <a:rPr lang="cs-CZ" sz="3200">
                <a:latin typeface="Corbel" panose="020B0503020204020204" pitchFamily="34" charset="0"/>
              </a:rPr>
              <a:t>tyto moduly:</a:t>
            </a:r>
          </a:p>
          <a:p>
            <a:endParaRPr lang="cs-CZ" sz="3200" dirty="0"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454531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Diskuze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Dotaz na minulou přednášku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Imitace – observační učení (Bandura): Jak to, že děti nejsou stále agresivnější, když násilí v médiích přibývá?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4500" b="1" i="0" u="none" strike="noStrike" kern="1200" cap="none" spc="-1" normalizeH="0" baseline="0" noProof="0" dirty="0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Evoluční psychologie 
a </a:t>
            </a:r>
            <a:r>
              <a:rPr kumimoji="0" lang="cs-CZ" sz="4500" b="1" i="0" u="none" strike="noStrike" kern="1200" cap="none" spc="-1" normalizeH="0" baseline="0" noProof="0" dirty="0" smtClean="0">
                <a:ln>
                  <a:noFill/>
                </a:ln>
                <a:solidFill>
                  <a:srgbClr val="F0AD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modularita lidské mysli</a:t>
            </a:r>
            <a:endParaRPr kumimoji="0" lang="cs-CZ" sz="18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4" name="TextShape 2"/>
          <p:cNvSpPr txBox="1"/>
          <p:nvPr/>
        </p:nvSpPr>
        <p:spPr>
          <a:xfrm>
            <a:off x="457200" y="1533960"/>
            <a:ext cx="8229240" cy="3093480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32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Modularita mysli je předpokládána většinou soudobých teorií kognice (Schwarzová, 1996,</a:t>
            </a:r>
            <a:r>
              <a:rPr kumimoji="0" lang="cs-CZ" sz="3200" b="0" i="0" u="none" strike="noStrike" kern="1200" cap="none" spc="-1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2009</a:t>
            </a:r>
            <a:r>
              <a:rPr kumimoji="0" lang="cs-CZ" sz="3200" b="0" i="0" u="none" strike="noStrike" kern="1200" cap="none" spc="-1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)!</a:t>
            </a: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3200" b="0" i="0" u="none" strike="noStrike" kern="1200" cap="none" spc="-1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 lvl="0">
              <a:defRPr/>
            </a:pPr>
            <a:r>
              <a:rPr lang="cs-CZ" sz="3200" spc="-1" noProof="0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F. J. </a:t>
            </a:r>
            <a:r>
              <a:rPr lang="cs-CZ" sz="3200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Gall (1758 </a:t>
            </a:r>
            <a:r>
              <a:rPr lang="cs-CZ" sz="3200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orbel"/>
              </a:rPr>
              <a:t>– 1828), zakladatel dnes zamítnuté pseudovědy frenologie, tvrdil, že kognitivní funkce lze ohraničit a lokalizovat v mozku.</a:t>
            </a:r>
            <a:endParaRPr kumimoji="0" lang="cs-CZ" sz="3200" b="0" i="0" u="none" strike="noStrike" kern="1200" cap="none" spc="-1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664511122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pc="-1" dirty="0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</a:rPr>
              <a:t>Evoluční psychologie 
a modularita lidské </a:t>
            </a:r>
            <a:r>
              <a:rPr lang="cs-CZ" spc="-1" dirty="0" smtClean="0">
                <a:solidFill>
                  <a:srgbClr val="F0AD00"/>
                </a:solidFill>
                <a:uFill>
                  <a:solidFill>
                    <a:srgbClr val="FFFFFF"/>
                  </a:solidFill>
                </a:uFill>
              </a:rPr>
              <a:t>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smtClean="0"/>
              <a:t>Další vlivné dílo napsal H. A. Simon (1962): přirozené systémy vykazují hierarchickou strukturu – tj. zahrnují řadu subsystémů, které jsou samy o sobě strukturované (dle Schwarzová, 2009, s. 19). </a:t>
            </a:r>
          </a:p>
          <a:p>
            <a:pPr marL="118872" indent="0">
              <a:buNone/>
            </a:pPr>
            <a:r>
              <a:rPr lang="cs-CZ" dirty="0" smtClean="0"/>
              <a:t>Evolučně je výhodnější, aby jedinec vlastnil řadu jednotlivých subsystémů, než vzájemně podmíněný komplex jediného systému: Když se něco pokazí, většina systému funguje dál!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2093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72" indent="0">
              <a:buNone/>
            </a:pPr>
            <a:r>
              <a:rPr lang="cs-CZ" dirty="0" err="1" smtClean="0"/>
              <a:t>Marr</a:t>
            </a:r>
            <a:r>
              <a:rPr lang="cs-CZ" dirty="0" smtClean="0"/>
              <a:t> (1976): Pokud není systém navržen modulárním způsobem, měla by malá změna někde dalekosáhlé důsledky jinde. Malé zlepšení by vyvolalo kompenzační změny v mnoha dalších oblastech (dle Schwarzová, 2009, s. 19).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99911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Modularita mysli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18872" indent="0">
              <a:buNone/>
            </a:pPr>
            <a:r>
              <a:rPr lang="cs-CZ" dirty="0" smtClean="0"/>
              <a:t>= předpoklad, že lidská kognice je hierarchický systém, který zahrnuje řadu subsystémů s vlastními zákonitostmi lišící se ve své struktuře a funkci.</a:t>
            </a:r>
          </a:p>
          <a:p>
            <a:pPr marL="118872" indent="0">
              <a:buNone/>
            </a:pPr>
            <a:r>
              <a:rPr lang="cs-CZ" dirty="0" smtClean="0"/>
              <a:t>Strukturu a funkci modulů nelze vysvětlit ze struktury a funkce ostatních modulů (popř. lze jako jejich diferenciace). </a:t>
            </a:r>
          </a:p>
          <a:p>
            <a:pPr marL="118872" indent="0">
              <a:buNone/>
            </a:pPr>
            <a:r>
              <a:rPr lang="cs-CZ" dirty="0" smtClean="0"/>
              <a:t>„Efektivita a komplexnost našeho chování se vysvětluje ze vzájemných vztahů modulárních systémů znalostí. V určitých typech chování spolu interagují různé systémy </a:t>
            </a:r>
            <a:r>
              <a:rPr lang="en-US" dirty="0" smtClean="0"/>
              <a:t>[</a:t>
            </a:r>
            <a:r>
              <a:rPr lang="cs-CZ" dirty="0" smtClean="0"/>
              <a:t>=moduly</a:t>
            </a:r>
            <a:r>
              <a:rPr lang="en-US" dirty="0" smtClean="0"/>
              <a:t>]</a:t>
            </a:r>
            <a:r>
              <a:rPr lang="cs-CZ" dirty="0" smtClean="0"/>
              <a:t> (např. při popisu objektů percepční, jazykový a pojmový systém).“ (Schwarzová, 2009, s. 19)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7638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8800" lvl="0" indent="0">
              <a:buClrTx/>
              <a:buSzTx/>
              <a:buNone/>
              <a:defRPr/>
            </a:pP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J. </a:t>
            </a:r>
            <a:r>
              <a:rPr lang="cs-CZ" spc="-1" dirty="0" err="1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Fodor</a:t>
            </a: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 (</a:t>
            </a:r>
            <a:r>
              <a:rPr lang="cs-CZ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1983, 1985) rozpracoval myšlenku modulů, </a:t>
            </a: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které vznikly a vyvíjely se navzájem nezávisle a jsou určeny pro specifickou oblast </a:t>
            </a:r>
            <a:r>
              <a:rPr lang="cs-CZ" spc="-1" dirty="0" smtClean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(moduly: rozpoznání </a:t>
            </a:r>
            <a:r>
              <a:rPr lang="cs-CZ" spc="-1" dirty="0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</a:rPr>
              <a:t>tváří, rozpoznávání hlasu, intonace). </a:t>
            </a:r>
            <a:endParaRPr lang="cs-CZ" spc="-1" dirty="0" smtClean="0">
              <a:solidFill>
                <a:srgbClr val="000000"/>
              </a:solidFill>
              <a:uFill>
                <a:solidFill>
                  <a:srgbClr val="FFFFFF"/>
                </a:solidFill>
              </a:uFill>
            </a:endParaRPr>
          </a:p>
          <a:p>
            <a:pPr marL="118800" lvl="0" indent="0">
              <a:buClrTx/>
              <a:buSzTx/>
              <a:buNone/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2145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  <a:noFill/>
          <a:ln>
            <a:noFill/>
          </a:ln>
        </p:spPr>
        <p:txBody>
          <a:bodyPr tIns="45000" rIns="45720" bIns="4500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800" b="0" i="0" u="none" strike="noStrike" kern="1200" cap="none" spc="-1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  <p:sp>
        <p:nvSpPr>
          <p:cNvPr id="96" name="TextShape 2"/>
          <p:cNvSpPr txBox="1"/>
          <p:nvPr/>
        </p:nvSpPr>
        <p:spPr>
          <a:xfrm>
            <a:off x="457200" y="1556792"/>
            <a:ext cx="8229240" cy="5112568"/>
          </a:xfrm>
          <a:prstGeom prst="rect">
            <a:avLst/>
          </a:prstGeom>
          <a:noFill/>
          <a:ln>
            <a:noFill/>
          </a:ln>
        </p:spPr>
        <p:txBody>
          <a:bodyPr lIns="54720" tIns="91440" rIns="90000" bIns="45000"/>
          <a:lstStyle/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Jednotlivé moduly se vyvinuly podobně jako jiné znaky evoluční kompeticí s jinými znaky.</a:t>
            </a:r>
            <a:endParaRPr kumimoji="0" lang="cs-CZ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  <a:p>
            <a:pPr marL="11880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Moduly jsou: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hard-</a:t>
            </a:r>
            <a:r>
              <a:rPr kumimoji="0" lang="cs-CZ" sz="24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wired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(jsou </a:t>
            </a:r>
            <a:r>
              <a:rPr kumimoji="0" lang="cs-CZ" sz="2400" b="0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neuronální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 povahy),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rychlé,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automatické (člověk si je nemůže vypnout),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zaměřené na úzkou výseč vstupů,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doménově specifické (</a:t>
            </a:r>
            <a:r>
              <a:rPr kumimoji="0" lang="cs-CZ" sz="2400" b="1" i="0" u="none" strike="noStrike" kern="1200" cap="none" spc="-1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domain-specific</a:t>
            </a: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), 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Implicitní (tj. nevědomé), </a:t>
            </a:r>
          </a:p>
          <a:p>
            <a:pPr marL="461700" marR="0" lvl="0" indent="-3429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cs-CZ" sz="2400" b="0" i="0" u="none" strike="noStrike" kern="1200" cap="none" spc="-1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>
                  <a:solidFill>
                    <a:srgbClr val="FFFFFF"/>
                  </a:solidFill>
                </a:uFill>
                <a:latin typeface="Corbel"/>
              </a:rPr>
              <a:t>reprezentačně uzavřené (jsou kognitivně nepřístupné – přístupné jsou až jejich výstupy). </a:t>
            </a:r>
            <a:endParaRPr kumimoji="0" lang="cs-CZ" sz="3200" b="0" i="0" u="none" strike="noStrike" kern="1200" cap="none" spc="-1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>
                <a:solidFill>
                  <a:srgbClr val="FFFFFF"/>
                </a:solidFill>
              </a:uFill>
              <a:latin typeface="Corbel"/>
            </a:endParaRPr>
          </a:p>
        </p:txBody>
      </p:sp>
    </p:spTree>
    <p:extLst>
      <p:ext uri="{BB962C8B-B14F-4D97-AF65-F5344CB8AC3E}">
        <p14:creationId xmlns:p14="http://schemas.microsoft.com/office/powerpoint/2010/main" val="1433555274"/>
      </p:ext>
    </p:extLst>
  </p:cSld>
  <p:clrMapOvr>
    <a:masterClrMapping/>
  </p:clrMapOvr>
  <p:timing>
    <p:tnLst>
      <p:par>
        <p:cTn id="1" dur="indefinite" restart="never" nodeType="tmRoot">
          <p:childTnLst>
            <p:seq>
              <p:cTn id="2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6"/>
          <p:cNvPicPr/>
          <p:nvPr/>
        </p:nvPicPr>
        <p:blipFill>
          <a:blip r:embed="rId2" cstate="print"/>
          <a:stretch/>
        </p:blipFill>
        <p:spPr>
          <a:xfrm>
            <a:off x="279191" y="2348880"/>
            <a:ext cx="4536504" cy="3096344"/>
          </a:xfrm>
          <a:prstGeom prst="rect">
            <a:avLst/>
          </a:prstGeom>
          <a:ln>
            <a:noFill/>
          </a:ln>
        </p:spPr>
      </p:pic>
      <p:pic>
        <p:nvPicPr>
          <p:cNvPr id="1030" name="Picture 6" descr="Výsledek obrázku pro stroops test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5695" y="2348880"/>
            <a:ext cx="4360985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496132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Modul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15040</TotalTime>
  <Words>583</Words>
  <Application>Microsoft Office PowerPoint</Application>
  <PresentationFormat>Předvádění na obrazovce (4:3)</PresentationFormat>
  <Paragraphs>49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8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6" baseType="lpstr">
      <vt:lpstr>Arial</vt:lpstr>
      <vt:lpstr>Corbel</vt:lpstr>
      <vt:lpstr>DejaVu Sans</vt:lpstr>
      <vt:lpstr>Symbol</vt:lpstr>
      <vt:lpstr>Times New Roman</vt:lpstr>
      <vt:lpstr>Wingdings</vt:lpstr>
      <vt:lpstr>Wingdings 2</vt:lpstr>
      <vt:lpstr>Wingdings 3</vt:lpstr>
      <vt:lpstr>Modul</vt:lpstr>
      <vt:lpstr>Office Theme</vt:lpstr>
      <vt:lpstr>Sociální psychologie 2 – Modularita mysli </vt:lpstr>
      <vt:lpstr>Dotaz na minulou přednášku</vt:lpstr>
      <vt:lpstr>Prezentace aplikace PowerPoint</vt:lpstr>
      <vt:lpstr>Evoluční psychologie 
a modularita lidské mysli</vt:lpstr>
      <vt:lpstr>Prezentace aplikace PowerPoint</vt:lpstr>
      <vt:lpstr>Modularita mysli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Kognitivní moduly</vt:lpstr>
      <vt:lpstr>Kognitivní moduly</vt:lpstr>
      <vt:lpstr>Diskuze</vt:lpstr>
    </vt:vector>
  </TitlesOfParts>
  <Company>Pedagogicka fakulta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Sociální psychologie 1</dc:title>
  <dc:creator>Krasa</dc:creator>
  <cp:lastModifiedBy>J.Krása</cp:lastModifiedBy>
  <cp:revision>79</cp:revision>
  <dcterms:created xsi:type="dcterms:W3CDTF">2015-10-20T07:43:33Z</dcterms:created>
  <dcterms:modified xsi:type="dcterms:W3CDTF">2017-08-03T19:01:30Z</dcterms:modified>
</cp:coreProperties>
</file>