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73" r:id="rId4"/>
    <p:sldId id="272" r:id="rId5"/>
    <p:sldId id="260" r:id="rId6"/>
    <p:sldId id="274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A0BEF-A215-4B34-A33F-11DC0D7E579A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FE593-507F-4319-AC54-8EC3BAC09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41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0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Psychologie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534378"/>
            <a:ext cx="8231040" cy="629724"/>
          </a:xfrm>
        </p:spPr>
        <p:txBody>
          <a:bodyPr vert="horz" lIns="0" tIns="0" rIns="0" bIns="0" anchor="ctr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650890" algn="l"/>
                <a:tab pos="1303220" algn="l"/>
                <a:tab pos="1955549" algn="l"/>
                <a:tab pos="2607879" algn="l"/>
                <a:tab pos="3260208" algn="l"/>
                <a:tab pos="3912538" algn="l"/>
                <a:tab pos="4564867" algn="l"/>
                <a:tab pos="5217197" algn="l"/>
                <a:tab pos="5869527" algn="l"/>
                <a:tab pos="6521857" algn="l"/>
                <a:tab pos="7174186" algn="l"/>
                <a:tab pos="7826516" algn="l"/>
                <a:tab pos="8478845" algn="l"/>
                <a:tab pos="9131175" algn="l"/>
                <a:tab pos="9783504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920" y="1600201"/>
            <a:ext cx="8231040" cy="4373505"/>
          </a:xfrm>
        </p:spPr>
        <p:txBody>
          <a:bodyPr vert="horz" lIns="0" tIns="0" rIns="0" bIns="0">
            <a:spAutoFit/>
          </a:bodyPr>
          <a:lstStyle/>
          <a:p>
            <a:pPr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.muni.cz </a:t>
            </a:r>
            <a:endParaRPr lang="cs-CZ" dirty="0" smtClean="0"/>
          </a:p>
          <a:p>
            <a:pPr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b="1" dirty="0" smtClean="0"/>
              <a:t>Mgr. Tomáš Kohoutek, Ph.D.</a:t>
            </a:r>
          </a:p>
          <a:p>
            <a:pPr lvl="1"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kohoutek@ped.muni.cz</a:t>
            </a:r>
          </a:p>
          <a:p>
            <a:pPr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b="1" dirty="0" smtClean="0"/>
              <a:t>PhDr. Táňa Fikarová, Ph.D.</a:t>
            </a:r>
          </a:p>
          <a:p>
            <a:pPr lvl="1"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smtClean="0"/>
              <a:t>fikarova@ped.muni.cz</a:t>
            </a:r>
          </a:p>
          <a:p>
            <a:pPr>
              <a:lnSpc>
                <a:spcPct val="93000"/>
              </a:lnSpc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b="1" dirty="0" err="1" smtClean="0"/>
              <a:t>PhDr</a:t>
            </a:r>
            <a:r>
              <a:rPr lang="en-GB" b="1" dirty="0" smtClean="0"/>
              <a:t>. J</a:t>
            </a:r>
            <a:r>
              <a:rPr lang="cs-CZ" b="1" dirty="0" err="1" smtClean="0"/>
              <a:t>osef</a:t>
            </a:r>
            <a:r>
              <a:rPr lang="cs-CZ" b="1" dirty="0" smtClean="0"/>
              <a:t> Lukas, </a:t>
            </a:r>
            <a:r>
              <a:rPr lang="cs-CZ" b="1" dirty="0"/>
              <a:t>Ph.D.</a:t>
            </a:r>
            <a:endParaRPr lang="en-GB" b="1" dirty="0"/>
          </a:p>
          <a:p>
            <a:pPr lvl="1"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r>
              <a:rPr lang="cs-CZ" dirty="0" err="1" smtClean="0"/>
              <a:t>lukas</a:t>
            </a:r>
            <a:r>
              <a:rPr lang="en-GB" dirty="0" smtClean="0"/>
              <a:t>@</a:t>
            </a:r>
            <a:r>
              <a:rPr lang="cs-CZ" dirty="0" err="1"/>
              <a:t>ped</a:t>
            </a:r>
            <a:r>
              <a:rPr lang="en-GB" dirty="0"/>
              <a:t>.muni.cz </a:t>
            </a:r>
            <a:endParaRPr lang="cs-CZ" dirty="0"/>
          </a:p>
          <a:p>
            <a:pPr>
              <a:tabLst>
                <a:tab pos="649450" algn="l"/>
                <a:tab pos="1301779" algn="l"/>
                <a:tab pos="1954109" algn="l"/>
                <a:tab pos="2606438" algn="l"/>
                <a:tab pos="3258769" algn="l"/>
                <a:tab pos="3911098" algn="l"/>
                <a:tab pos="4563428" algn="l"/>
                <a:tab pos="5215757" algn="l"/>
                <a:tab pos="5868087" algn="l"/>
                <a:tab pos="6520416" algn="l"/>
                <a:tab pos="7172746" algn="l"/>
                <a:tab pos="7825075" algn="l"/>
                <a:tab pos="8477406" algn="l"/>
                <a:tab pos="9129735" algn="l"/>
                <a:tab pos="9782065" algn="l"/>
              </a:tabLs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8867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číst?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 Victor J. </a:t>
            </a:r>
            <a:r>
              <a:rPr lang="cs-CZ" dirty="0" err="1"/>
              <a:t>Drapela</a:t>
            </a:r>
            <a:r>
              <a:rPr lang="cs-CZ" dirty="0"/>
              <a:t>: </a:t>
            </a:r>
            <a:r>
              <a:rPr lang="cs-CZ" b="1" dirty="0"/>
              <a:t>Přehled teorií osobnosti</a:t>
            </a:r>
            <a:r>
              <a:rPr lang="cs-CZ" dirty="0"/>
              <a:t>. Portál 1997, překlad: Karel Balcar. </a:t>
            </a:r>
            <a:endParaRPr lang="cs-CZ" dirty="0" smtClean="0"/>
          </a:p>
          <a:p>
            <a:r>
              <a:rPr lang="cs-CZ" dirty="0" err="1"/>
              <a:t>Calvin</a:t>
            </a:r>
            <a:r>
              <a:rPr lang="cs-CZ" dirty="0"/>
              <a:t> S. </a:t>
            </a:r>
            <a:r>
              <a:rPr lang="cs-CZ" dirty="0" err="1"/>
              <a:t>Hall</a:t>
            </a:r>
            <a:r>
              <a:rPr lang="cs-CZ" dirty="0"/>
              <a:t>, </a:t>
            </a:r>
            <a:r>
              <a:rPr lang="cs-CZ" dirty="0" err="1"/>
              <a:t>Gardner</a:t>
            </a:r>
            <a:r>
              <a:rPr lang="cs-CZ" dirty="0"/>
              <a:t> </a:t>
            </a:r>
            <a:r>
              <a:rPr lang="cs-CZ" dirty="0" err="1" smtClean="0"/>
              <a:t>Lindzey</a:t>
            </a:r>
            <a:r>
              <a:rPr lang="cs-CZ" dirty="0" smtClean="0"/>
              <a:t>: </a:t>
            </a:r>
            <a:r>
              <a:rPr lang="pl-PL" b="1" dirty="0"/>
              <a:t>Psychológia osobnosti</a:t>
            </a:r>
            <a:r>
              <a:rPr lang="pl-PL" dirty="0"/>
              <a:t>: úvod do teórií </a:t>
            </a:r>
            <a:r>
              <a:rPr lang="pl-PL" dirty="0" smtClean="0"/>
              <a:t>osobnosti. Bratislava: SPN 1997.</a:t>
            </a:r>
          </a:p>
          <a:p>
            <a:r>
              <a:rPr lang="cs-CZ" dirty="0"/>
              <a:t>Vladimír Smékal</a:t>
            </a:r>
            <a:r>
              <a:rPr lang="cs-CZ" dirty="0" smtClean="0"/>
              <a:t>: Pozvání </a:t>
            </a:r>
            <a:r>
              <a:rPr lang="cs-CZ" dirty="0"/>
              <a:t>do psychologie osobnosti. Člověk v zrcadle vědomí a jednání. Brno: </a:t>
            </a:r>
            <a:r>
              <a:rPr lang="cs-CZ" dirty="0" err="1"/>
              <a:t>Barrister&amp;Principal</a:t>
            </a:r>
            <a:r>
              <a:rPr lang="cs-CZ" dirty="0"/>
              <a:t>, 2002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Pavel Říčan: Psychologie osobnosti. Praha, </a:t>
            </a:r>
            <a:r>
              <a:rPr lang="cs-CZ" dirty="0" err="1" smtClean="0"/>
              <a:t>Grada</a:t>
            </a:r>
            <a:r>
              <a:rPr lang="cs-CZ" dirty="0" smtClean="0"/>
              <a:t> 2010</a:t>
            </a:r>
          </a:p>
          <a:p>
            <a:r>
              <a:rPr lang="cs-CZ" dirty="0" smtClean="0"/>
              <a:t>Milan </a:t>
            </a:r>
            <a:r>
              <a:rPr lang="cs-CZ" dirty="0" err="1" smtClean="0"/>
              <a:t>Nakonečný</a:t>
            </a:r>
            <a:r>
              <a:rPr lang="cs-CZ" dirty="0" smtClean="0"/>
              <a:t>: </a:t>
            </a:r>
            <a:r>
              <a:rPr lang="cs-CZ" dirty="0"/>
              <a:t>Psychologie osobnosti. </a:t>
            </a:r>
            <a:r>
              <a:rPr lang="cs-CZ" dirty="0" smtClean="0"/>
              <a:t>Praha: Academia, 2009.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52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smtClean="0"/>
              <a:t>osobnost?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běžné mluvě pojem osobnost spíše synonymem </a:t>
            </a:r>
            <a:r>
              <a:rPr lang="cs-CZ" dirty="0" smtClean="0"/>
              <a:t>úspěchu (osobnosti kulturního života, sportu…)</a:t>
            </a:r>
          </a:p>
          <a:p>
            <a:r>
              <a:rPr lang="cs-CZ" dirty="0" smtClean="0"/>
              <a:t>Individuálně specifická představa o druhých lidech</a:t>
            </a:r>
          </a:p>
          <a:p>
            <a:pPr lvl="1"/>
            <a:r>
              <a:rPr lang="cs-CZ" dirty="0" smtClean="0"/>
              <a:t>(řada pojetí – teorie mysli, „folk psychology“…)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02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 jako psychologický konstrukt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Individuální specifika chování a prožívání zahrnující dílčí složky a struktury psychiky</a:t>
            </a:r>
          </a:p>
          <a:p>
            <a:pPr lvl="1"/>
            <a:r>
              <a:rPr lang="cs-CZ" dirty="0" smtClean="0"/>
              <a:t>Idiografické a nomotetické paradigma (</a:t>
            </a:r>
            <a:r>
              <a:rPr lang="cs-CZ" dirty="0" err="1" smtClean="0"/>
              <a:t>Allport</a:t>
            </a:r>
            <a:r>
              <a:rPr lang="cs-CZ" dirty="0" smtClean="0"/>
              <a:t>, 1937) </a:t>
            </a:r>
          </a:p>
          <a:p>
            <a:pPr lvl="2"/>
            <a:r>
              <a:rPr lang="cs-CZ" dirty="0" smtClean="0"/>
              <a:t>Nomotetické hledá obecné zákony a principy aplikovatelné na různé lidi (konstrukty jako extroverze, sebeaktualizace aj.)</a:t>
            </a:r>
          </a:p>
          <a:p>
            <a:pPr lvl="2"/>
            <a:r>
              <a:rPr lang="cs-CZ" dirty="0" smtClean="0"/>
              <a:t>Idiografické se snaží popsat a pochopit specifické projevy konkrétní osobnosti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Různá </a:t>
            </a:r>
            <a:r>
              <a:rPr lang="cs-CZ" dirty="0"/>
              <a:t>pojetí </a:t>
            </a:r>
            <a:r>
              <a:rPr lang="cs-CZ" dirty="0" smtClean="0"/>
              <a:t>osobnosti (volně dle </a:t>
            </a:r>
            <a:r>
              <a:rPr lang="cs-CZ" dirty="0" err="1" smtClean="0"/>
              <a:t>Bahbouha</a:t>
            </a:r>
            <a:r>
              <a:rPr lang="cs-CZ" dirty="0" smtClean="0"/>
              <a:t>):</a:t>
            </a:r>
            <a:endParaRPr lang="cs-CZ" dirty="0"/>
          </a:p>
          <a:p>
            <a:pPr lvl="1"/>
            <a:r>
              <a:rPr lang="cs-CZ" dirty="0"/>
              <a:t>Založená na motivaci (Freud, Murray)</a:t>
            </a:r>
          </a:p>
          <a:p>
            <a:pPr lvl="1"/>
            <a:r>
              <a:rPr lang="cs-CZ" dirty="0"/>
              <a:t>Založená na učení (Watson, </a:t>
            </a:r>
            <a:r>
              <a:rPr lang="cs-CZ" dirty="0" err="1"/>
              <a:t>Dollard</a:t>
            </a:r>
            <a:r>
              <a:rPr lang="cs-CZ" dirty="0"/>
              <a:t> a Miller)</a:t>
            </a:r>
          </a:p>
          <a:p>
            <a:pPr lvl="1"/>
            <a:r>
              <a:rPr lang="cs-CZ" dirty="0"/>
              <a:t>Založená na sebeuvědomění (</a:t>
            </a:r>
            <a:r>
              <a:rPr lang="cs-CZ" dirty="0" err="1"/>
              <a:t>Frankl</a:t>
            </a:r>
            <a:r>
              <a:rPr lang="cs-CZ" dirty="0"/>
              <a:t>, </a:t>
            </a:r>
            <a:r>
              <a:rPr lang="cs-CZ" dirty="0" err="1"/>
              <a:t>Laing</a:t>
            </a:r>
            <a:r>
              <a:rPr lang="cs-CZ" dirty="0"/>
              <a:t>, May, </a:t>
            </a:r>
            <a:r>
              <a:rPr lang="cs-CZ" dirty="0" err="1"/>
              <a:t>Rogers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Založená na poznání (</a:t>
            </a:r>
            <a:r>
              <a:rPr lang="cs-CZ" dirty="0" err="1"/>
              <a:t>Kelley</a:t>
            </a:r>
            <a:r>
              <a:rPr lang="cs-CZ" dirty="0"/>
              <a:t>, </a:t>
            </a:r>
            <a:r>
              <a:rPr lang="cs-CZ" dirty="0" err="1"/>
              <a:t>Piaget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Založená na pojetí celostního psychologického pole sil a vztahů (Kurt </a:t>
            </a:r>
            <a:r>
              <a:rPr lang="cs-CZ" dirty="0" err="1"/>
              <a:t>Lewin</a:t>
            </a:r>
            <a:r>
              <a:rPr lang="cs-CZ" dirty="0"/>
              <a:t>, Joseph Murphy)</a:t>
            </a:r>
          </a:p>
          <a:p>
            <a:r>
              <a:rPr lang="cs-CZ" dirty="0"/>
              <a:t>Přístupy k poznávání osobnosti:</a:t>
            </a:r>
          </a:p>
          <a:p>
            <a:pPr lvl="1"/>
            <a:r>
              <a:rPr lang="cs-CZ" dirty="0"/>
              <a:t>Biologický (člověk jako </a:t>
            </a:r>
            <a:r>
              <a:rPr lang="cs-CZ" dirty="0" smtClean="0"/>
              <a:t>živý organismus – např. evoluční psychologie, sociobiologie)</a:t>
            </a:r>
            <a:endParaRPr lang="cs-CZ" dirty="0"/>
          </a:p>
          <a:p>
            <a:pPr lvl="1"/>
            <a:r>
              <a:rPr lang="cs-CZ" dirty="0"/>
              <a:t>Experimentální (zkoumá duševní funkce a jejich projevy v </a:t>
            </a:r>
            <a:r>
              <a:rPr lang="cs-CZ" dirty="0" smtClean="0"/>
              <a:t>chování; </a:t>
            </a:r>
            <a:r>
              <a:rPr lang="cs-CZ" dirty="0"/>
              <a:t>vzorem jsou přírodní </a:t>
            </a:r>
            <a:r>
              <a:rPr lang="cs-CZ" dirty="0" smtClean="0"/>
              <a:t>vědy; brain </a:t>
            </a:r>
            <a:r>
              <a:rPr lang="cs-CZ" dirty="0" err="1" smtClean="0"/>
              <a:t>sciences</a:t>
            </a:r>
            <a:r>
              <a:rPr lang="cs-CZ" dirty="0" smtClean="0"/>
              <a:t> atd.)</a:t>
            </a:r>
            <a:endParaRPr lang="cs-CZ" dirty="0"/>
          </a:p>
          <a:p>
            <a:pPr lvl="1"/>
            <a:r>
              <a:rPr lang="cs-CZ" dirty="0"/>
              <a:t>Sociální (osobnost utváří a je utvářena sociálními vztahy)</a:t>
            </a:r>
          </a:p>
          <a:p>
            <a:pPr lvl="1"/>
            <a:r>
              <a:rPr lang="cs-CZ" dirty="0"/>
              <a:t>Psychometrický (matematicky vyjádřená </a:t>
            </a:r>
            <a:r>
              <a:rPr lang="cs-CZ" dirty="0" smtClean="0"/>
              <a:t>syntéza projevů </a:t>
            </a:r>
            <a:r>
              <a:rPr lang="cs-CZ" dirty="0"/>
              <a:t>osobnosti)</a:t>
            </a:r>
          </a:p>
          <a:p>
            <a:r>
              <a:rPr lang="cs-CZ" dirty="0"/>
              <a:t>Základními znaky osobnosti jsou:</a:t>
            </a:r>
          </a:p>
          <a:p>
            <a:pPr lvl="1"/>
            <a:r>
              <a:rPr lang="cs-CZ" dirty="0"/>
              <a:t>Individualita (jedinečnost)</a:t>
            </a:r>
          </a:p>
          <a:p>
            <a:pPr lvl="1"/>
            <a:r>
              <a:rPr lang="cs-CZ" dirty="0"/>
              <a:t>Organizovanost </a:t>
            </a:r>
            <a:r>
              <a:rPr lang="cs-CZ" dirty="0" smtClean="0"/>
              <a:t>a integrace</a:t>
            </a:r>
          </a:p>
          <a:p>
            <a:pPr lvl="1"/>
            <a:r>
              <a:rPr lang="cs-CZ" dirty="0" smtClean="0"/>
              <a:t>Vývoj </a:t>
            </a:r>
            <a:endParaRPr lang="cs-CZ" dirty="0"/>
          </a:p>
          <a:p>
            <a:pPr lvl="1"/>
            <a:r>
              <a:rPr lang="cs-CZ" dirty="0" smtClean="0"/>
              <a:t>Konzistentnost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1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578</TotalTime>
  <Words>916</Words>
  <Application>Microsoft Office PowerPoint</Application>
  <PresentationFormat>Předvádění na obrazovce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Tw Cen MT</vt:lpstr>
      <vt:lpstr>Wingdings</vt:lpstr>
      <vt:lpstr>Wingdings 2</vt:lpstr>
      <vt:lpstr>Medián</vt:lpstr>
      <vt:lpstr>Psychologie osobnosti</vt:lpstr>
      <vt:lpstr>Kontakt</vt:lpstr>
      <vt:lpstr>Co číst?</vt:lpstr>
      <vt:lpstr>Co je osobnost?</vt:lpstr>
      <vt:lpstr>Psychologická pojetí osobnosti – řada různých pojetí</vt:lpstr>
      <vt:lpstr>Osobnost jako psychologický konstrukt</vt:lpstr>
      <vt:lpstr>Může se osobnost člověka vůbec měnit?</vt:lpstr>
      <vt:lpstr>Může se tedy osobnost měnit?</vt:lpstr>
      <vt:lpstr>Dispoziční rysy (McAdams)</vt:lpstr>
      <vt:lpstr>Osobní zaměřenost (McAdams)</vt:lpstr>
      <vt:lpstr>Životní příběh (McAdams)</vt:lpstr>
      <vt:lpstr>Stabilita a změny </vt:lpstr>
      <vt:lpstr>Změny osobnosti</vt:lpstr>
      <vt:lpstr>Facilitace změny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Mares</cp:lastModifiedBy>
  <cp:revision>16</cp:revision>
  <dcterms:created xsi:type="dcterms:W3CDTF">2012-10-16T10:38:35Z</dcterms:created>
  <dcterms:modified xsi:type="dcterms:W3CDTF">2015-09-23T08:03:48Z</dcterms:modified>
</cp:coreProperties>
</file>