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62" r:id="rId2"/>
    <p:sldId id="299" r:id="rId3"/>
    <p:sldId id="264" r:id="rId4"/>
    <p:sldId id="257" r:id="rId5"/>
    <p:sldId id="260" r:id="rId6"/>
    <p:sldId id="279" r:id="rId7"/>
    <p:sldId id="309" r:id="rId8"/>
    <p:sldId id="281" r:id="rId9"/>
    <p:sldId id="285" r:id="rId10"/>
    <p:sldId id="284" r:id="rId11"/>
    <p:sldId id="267" r:id="rId12"/>
    <p:sldId id="268" r:id="rId13"/>
    <p:sldId id="286" r:id="rId14"/>
    <p:sldId id="287" r:id="rId15"/>
    <p:sldId id="292" r:id="rId16"/>
    <p:sldId id="306" r:id="rId17"/>
  </p:sldIdLst>
  <p:sldSz cx="12192000" cy="6858000"/>
  <p:notesSz cx="6858000" cy="9144000"/>
  <p:custShowLst>
    <p:custShow name="Vlastní prezentace 1" id="0">
      <p:sldLst>
        <p:sld r:id="rId2"/>
        <p:sld r:id="rId3"/>
        <p:sld r:id="rId4"/>
        <p:sld r:id="rId5"/>
        <p:sld r:id="rId9"/>
        <p:sld r:id="rId10"/>
        <p:sld r:id="rId11"/>
        <p:sld r:id="rId12"/>
        <p:sld r:id="rId1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F070-3DBE-472B-A550-FA3F69D89567}" type="datetimeFigureOut">
              <a:rPr lang="cs-CZ" smtClean="0"/>
              <a:pPr/>
              <a:t>20.10.2017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258A4-259F-4972-9EB2-3F69026B09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59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Já jako učitel…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b="1" dirty="0"/>
              <a:t>ÚVOD DO STUDIA – 20. 10. 2017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373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čemu je mi </a:t>
            </a:r>
            <a:r>
              <a:rPr lang="cs-CZ" b="1" i="1" dirty="0">
                <a:solidFill>
                  <a:srgbClr val="C00000"/>
                </a:solidFill>
              </a:rPr>
              <a:t>ještě </a:t>
            </a:r>
            <a:r>
              <a:rPr lang="cs-CZ" b="1" dirty="0"/>
              <a:t>dobrá (sebe)reflexe?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408663"/>
            <a:ext cx="9601196" cy="3467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1. </a:t>
            </a:r>
            <a:r>
              <a:rPr lang="cs-CZ" sz="1800" dirty="0"/>
              <a:t>Poznávám, jaký jsem učitel, jaké mám problémy, jak je řeším.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</a:rPr>
              <a:t>poznání sebe sama</a:t>
            </a:r>
          </a:p>
          <a:p>
            <a:pPr marL="0" indent="0">
              <a:buNone/>
            </a:pPr>
            <a:r>
              <a:rPr lang="cs-CZ" sz="1800" dirty="0"/>
              <a:t>2. Uvědomuji si, jak na mé zásahy v určitých situacích reagují žáci, kolegové, rodiče.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</a:rPr>
              <a:t>podpora efektivní komunikace</a:t>
            </a:r>
          </a:p>
          <a:p>
            <a:pPr marL="0" indent="0">
              <a:buNone/>
            </a:pPr>
            <a:r>
              <a:rPr lang="cs-CZ" sz="1800" dirty="0"/>
              <a:t>3. Poskytuje mi náměty k dalšímu sebezdokonalování.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</a:rPr>
              <a:t>profesní růst</a:t>
            </a:r>
          </a:p>
          <a:p>
            <a:pPr marL="0" indent="0">
              <a:buNone/>
            </a:pPr>
            <a:r>
              <a:rPr lang="cs-CZ" sz="1800" dirty="0"/>
              <a:t>4.</a:t>
            </a:r>
            <a:r>
              <a:rPr lang="cs-CZ" sz="1800" b="1" dirty="0"/>
              <a:t> </a:t>
            </a:r>
            <a:r>
              <a:rPr lang="cs-CZ" sz="1800" dirty="0"/>
              <a:t>Mohu promýšlet své budoucí  reakce v určitých situacích a vyhnout se tak případným konfliktům.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</a:rPr>
              <a:t>prevence</a:t>
            </a:r>
          </a:p>
          <a:p>
            <a:pPr marL="0" indent="0">
              <a:buNone/>
            </a:pPr>
            <a:r>
              <a:rPr lang="cs-CZ" sz="1800" dirty="0"/>
              <a:t>5. Připomíná mi pedagogické situace, které mi přinesly pocit uspokojení.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</a:rPr>
              <a:t>psychohygiena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68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Umím reflektovat?</a:t>
            </a:r>
            <a:br>
              <a:rPr lang="cs-CZ" b="1" dirty="0"/>
            </a:br>
            <a:r>
              <a:rPr lang="cs-CZ" sz="1800" b="1" dirty="0"/>
              <a:t>Fred </a:t>
            </a:r>
            <a:r>
              <a:rPr lang="cs-CZ" sz="1800" b="1" dirty="0" err="1"/>
              <a:t>Korthagen</a:t>
            </a:r>
            <a:r>
              <a:rPr lang="cs-CZ" sz="1800" b="1" dirty="0"/>
              <a:t>, A.L.A.C.T. model reflexe</a:t>
            </a:r>
            <a:endParaRPr lang="cs-CZ" b="1" dirty="0"/>
          </a:p>
        </p:txBody>
      </p:sp>
      <p:pic>
        <p:nvPicPr>
          <p:cNvPr id="1026" name="Picture 2" descr="http://www.leeds.ac.uk/educol/documents/2139g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72" y="2446986"/>
            <a:ext cx="5061069" cy="37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265" y="719191"/>
            <a:ext cx="1255885" cy="156680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54636" y="3207895"/>
            <a:ext cx="593610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/>
              <a:t>Reflexe je mentální proces spočívající ve snaze strukturovat nebo restrukturovat určité zkušenosti, problém nebo stávající znalosti či vhledy.		</a:t>
            </a:r>
            <a:r>
              <a:rPr lang="cs-CZ" sz="2000" i="1" dirty="0"/>
              <a:t>		                          </a:t>
            </a:r>
          </a:p>
          <a:p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Korthagen</a:t>
            </a:r>
            <a:r>
              <a:rPr lang="cs-CZ" dirty="0"/>
              <a:t>, 2011, s. 71)</a:t>
            </a:r>
          </a:p>
        </p:txBody>
      </p:sp>
    </p:spTree>
    <p:extLst>
      <p:ext uri="{BB962C8B-B14F-4D97-AF65-F5344CB8AC3E}">
        <p14:creationId xmlns:p14="http://schemas.microsoft.com/office/powerpoint/2010/main" val="345525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Nedokončený proces reflexe</a:t>
            </a:r>
          </a:p>
        </p:txBody>
      </p:sp>
      <p:pic>
        <p:nvPicPr>
          <p:cNvPr id="1026" name="Picture 2" descr="http://www.leeds.ac.uk/educol/documents/2139g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21" y="2446986"/>
            <a:ext cx="5061069" cy="37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nahoru 2"/>
          <p:cNvSpPr/>
          <p:nvPr/>
        </p:nvSpPr>
        <p:spPr>
          <a:xfrm>
            <a:off x="5915696" y="3606085"/>
            <a:ext cx="180304" cy="148107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389795" y="388942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hnutá šipka dolů 6"/>
          <p:cNvSpPr/>
          <p:nvPr/>
        </p:nvSpPr>
        <p:spPr>
          <a:xfrm rot="18461165">
            <a:off x="5653195" y="4203667"/>
            <a:ext cx="1473200" cy="37306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8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Které zdroje a nástroje pro (sebe)reflexi můžeme využít?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7200" b="1" dirty="0"/>
              <a:t>Vnitřní dialog</a:t>
            </a:r>
          </a:p>
          <a:p>
            <a:r>
              <a:rPr lang="cs-CZ" sz="7200" b="1" dirty="0"/>
              <a:t>Rozhovor: </a:t>
            </a:r>
            <a:r>
              <a:rPr lang="cs-CZ" sz="7200" dirty="0"/>
              <a:t>s kolegou z UNŽ, s provázejícím učitelem, s </a:t>
            </a:r>
            <a:r>
              <a:rPr lang="cs-CZ" sz="7200" dirty="0" err="1"/>
              <a:t>mentorem</a:t>
            </a:r>
            <a:r>
              <a:rPr lang="cs-CZ" sz="7200" dirty="0"/>
              <a:t>,  se žákem, s rodiči žáka</a:t>
            </a:r>
          </a:p>
          <a:p>
            <a:r>
              <a:rPr lang="cs-CZ" sz="7200" b="1" dirty="0"/>
              <a:t>Hospitace (pozorování): </a:t>
            </a:r>
            <a:r>
              <a:rPr lang="cs-CZ" sz="7200" dirty="0"/>
              <a:t>v hodině kolegy z UNŽ, v hodině provázejícího (či jiného) učitele</a:t>
            </a:r>
          </a:p>
          <a:p>
            <a:r>
              <a:rPr lang="cs-CZ" sz="7200" b="1" dirty="0"/>
              <a:t>Práce žáků, které vyučujeme</a:t>
            </a:r>
            <a:endParaRPr lang="cs-CZ" sz="7200" dirty="0"/>
          </a:p>
          <a:p>
            <a:r>
              <a:rPr lang="cs-CZ" sz="7200" b="1" dirty="0"/>
              <a:t>Písemná zpětná vazba: </a:t>
            </a:r>
            <a:r>
              <a:rPr lang="cs-CZ" sz="7200" dirty="0"/>
              <a:t>především od žáků (nedokončené věty, pozitiva/negativa, evaluační dotazník ad.)</a:t>
            </a:r>
          </a:p>
          <a:p>
            <a:r>
              <a:rPr lang="cs-CZ" sz="7200" b="1" dirty="0"/>
              <a:t>Videozáznam vyučovací hodiny: </a:t>
            </a:r>
            <a:r>
              <a:rPr lang="cs-CZ" sz="7200" dirty="0"/>
              <a:t>vlastní nebo kolegy z UNŽ</a:t>
            </a:r>
            <a:endParaRPr lang="cs-CZ" sz="7200" b="1" dirty="0"/>
          </a:p>
          <a:p>
            <a:r>
              <a:rPr lang="cs-CZ" sz="7200" b="1" dirty="0"/>
              <a:t>Reflektivní deník</a:t>
            </a:r>
          </a:p>
          <a:p>
            <a:r>
              <a:rPr lang="cs-CZ" sz="7200" b="1" dirty="0"/>
              <a:t>Konfrontace vlastních postojů s odbornou literaturou</a:t>
            </a:r>
          </a:p>
          <a:p>
            <a:endParaRPr lang="cs-CZ" sz="8000" dirty="0"/>
          </a:p>
          <a:p>
            <a:endParaRPr lang="cs-CZ" sz="8000" dirty="0"/>
          </a:p>
          <a:p>
            <a:endParaRPr lang="cs-CZ" sz="5500" dirty="0"/>
          </a:p>
          <a:p>
            <a:endParaRPr lang="cs-CZ" sz="5500" dirty="0"/>
          </a:p>
          <a:p>
            <a:endParaRPr lang="cs-CZ" sz="5500" dirty="0"/>
          </a:p>
          <a:p>
            <a:endParaRPr lang="cs-CZ" sz="5500" dirty="0"/>
          </a:p>
          <a:p>
            <a:endParaRPr lang="cs-CZ" sz="5500" dirty="0"/>
          </a:p>
          <a:p>
            <a:pPr marL="609600" lvl="0" indent="-609600" defTabSz="914400" fontAlgn="base">
              <a:lnSpc>
                <a:spcPct val="80000"/>
              </a:lnSpc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Ø"/>
            </a:pPr>
            <a:endParaRPr lang="cs-CZ" altLang="cs-CZ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09600" lvl="0" indent="-609600" defTabSz="914400" fontAlgn="base">
              <a:lnSpc>
                <a:spcPct val="80000"/>
              </a:lnSpc>
              <a:spcAft>
                <a:spcPct val="0"/>
              </a:spcAft>
              <a:buClr>
                <a:srgbClr val="996666"/>
              </a:buClr>
              <a:buSzPct val="80000"/>
              <a:buFont typeface="Wingdings" panose="05000000000000000000" pitchFamily="2" charset="2"/>
              <a:buChar char="Ø"/>
            </a:pPr>
            <a:endParaRPr lang="cs-CZ" altLang="cs-CZ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4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Reflektivní deník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386361"/>
            <a:ext cx="9601196" cy="3489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/>
              <a:t>Pozitiva</a:t>
            </a:r>
          </a:p>
          <a:p>
            <a:r>
              <a:rPr lang="cs-CZ" sz="1800" dirty="0"/>
              <a:t>sledování vlastního vývoje; sebepoznávání</a:t>
            </a:r>
          </a:p>
          <a:p>
            <a:r>
              <a:rPr lang="cs-CZ" sz="1800" dirty="0"/>
              <a:t>objevování toho, co funguje, a co nikoliv; zachycení mezních pedagogických situací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skrytý potenciál</a:t>
            </a:r>
            <a:r>
              <a:rPr lang="cs-CZ" sz="1800" dirty="0">
                <a:solidFill>
                  <a:schemeClr val="tx1"/>
                </a:solidFill>
              </a:rPr>
              <a:t>: rozvoj reflektivních dovedností</a:t>
            </a:r>
          </a:p>
          <a:p>
            <a:r>
              <a:rPr lang="cs-CZ" sz="1800" dirty="0">
                <a:solidFill>
                  <a:schemeClr val="tx1"/>
                </a:solidFill>
              </a:rPr>
              <a:t>otevřenost umožňuje </a:t>
            </a:r>
            <a:r>
              <a:rPr lang="cs-CZ" sz="1800" b="1" dirty="0">
                <a:solidFill>
                  <a:schemeClr val="tx1"/>
                </a:solidFill>
              </a:rPr>
              <a:t>individualizovanou zpětnou vazbu </a:t>
            </a:r>
            <a:r>
              <a:rPr lang="cs-CZ" sz="1800" dirty="0">
                <a:solidFill>
                  <a:schemeClr val="tx1"/>
                </a:solidFill>
              </a:rPr>
              <a:t>(například při spolupráci s </a:t>
            </a:r>
            <a:r>
              <a:rPr lang="cs-CZ" sz="1800" dirty="0" err="1">
                <a:solidFill>
                  <a:schemeClr val="tx1"/>
                </a:solidFill>
              </a:rPr>
              <a:t>mentorem</a:t>
            </a:r>
            <a:r>
              <a:rPr lang="cs-CZ" sz="1800" dirty="0">
                <a:solidFill>
                  <a:schemeClr val="tx1"/>
                </a:solidFill>
              </a:rPr>
              <a:t>, vybízí ke kladení </a:t>
            </a:r>
            <a:r>
              <a:rPr lang="cs-CZ" sz="1800" b="1" dirty="0">
                <a:solidFill>
                  <a:schemeClr val="tx1"/>
                </a:solidFill>
              </a:rPr>
              <a:t>reflektivních otázek)</a:t>
            </a:r>
          </a:p>
          <a:p>
            <a:pPr marL="0" indent="0">
              <a:buNone/>
            </a:pPr>
            <a:r>
              <a:rPr lang="cs-CZ" sz="1800" b="1" dirty="0"/>
              <a:t>Nevýhody</a:t>
            </a:r>
          </a:p>
          <a:p>
            <a:r>
              <a:rPr lang="cs-CZ" sz="1800" dirty="0"/>
              <a:t>rezistence ve vztahu ke způsobu psaní deníku</a:t>
            </a:r>
          </a:p>
          <a:p>
            <a:r>
              <a:rPr lang="cs-CZ" sz="1800" dirty="0"/>
              <a:t>časová náročnost</a:t>
            </a:r>
          </a:p>
        </p:txBody>
      </p:sp>
    </p:spTree>
    <p:extLst>
      <p:ext uri="{BB962C8B-B14F-4D97-AF65-F5344CB8AC3E}">
        <p14:creationId xmlns:p14="http://schemas.microsoft.com/office/powerpoint/2010/main" val="5449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Videozáznam – reflektivní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buClr>
                <a:srgbClr val="AB946B"/>
              </a:buClr>
              <a:buNone/>
            </a:pPr>
            <a:r>
              <a:rPr lang="cs-CZ" sz="3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vlastní hodiny</a:t>
            </a:r>
          </a:p>
          <a:p>
            <a:pPr lvl="0">
              <a:buClr>
                <a:srgbClr val="AB946B"/>
              </a:buClr>
            </a:pPr>
            <a:r>
              <a:rPr lang="cs-CZ" sz="3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Jak působím při práci?</a:t>
            </a:r>
          </a:p>
          <a:p>
            <a:pPr lvl="0">
              <a:buClr>
                <a:srgbClr val="AB946B"/>
              </a:buClr>
            </a:pPr>
            <a:r>
              <a:rPr lang="cs-CZ" sz="3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Jaký mám pocit ze sebe sama?</a:t>
            </a:r>
          </a:p>
          <a:p>
            <a:pPr lvl="0">
              <a:buClr>
                <a:srgbClr val="AB946B"/>
              </a:buClr>
            </a:pPr>
            <a:r>
              <a:rPr lang="cs-CZ" sz="3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Vnímám sebe sama „zevnitř“ stejně jako „zvenčí“?</a:t>
            </a:r>
          </a:p>
          <a:p>
            <a:pPr lvl="0">
              <a:buClr>
                <a:srgbClr val="AB946B"/>
              </a:buClr>
            </a:pPr>
            <a:r>
              <a:rPr lang="cs-CZ" sz="3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Jak mě vidí žáci?</a:t>
            </a:r>
          </a:p>
          <a:p>
            <a:pPr marL="0" lvl="0" indent="0">
              <a:buClr>
                <a:srgbClr val="AB946B"/>
              </a:buClr>
              <a:buNone/>
            </a:pPr>
            <a:r>
              <a:rPr lang="cs-CZ" sz="3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hodiny kolegy</a:t>
            </a:r>
          </a:p>
          <a:p>
            <a:pPr>
              <a:buClr>
                <a:srgbClr val="AB946B"/>
              </a:buClr>
            </a:pPr>
            <a:r>
              <a:rPr lang="cs-CZ" sz="3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V čem se naše práce liší? </a:t>
            </a:r>
          </a:p>
          <a:p>
            <a:pPr>
              <a:buClr>
                <a:srgbClr val="AB946B"/>
              </a:buClr>
            </a:pPr>
            <a:r>
              <a:rPr lang="cs-CZ" sz="3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Jak reagujeme na žáky? Jak žáci na nás?</a:t>
            </a:r>
          </a:p>
          <a:p>
            <a:pPr>
              <a:buClr>
                <a:srgbClr val="AB946B"/>
              </a:buClr>
            </a:pPr>
            <a:r>
              <a:rPr lang="cs-CZ" sz="3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Jak pojímáme vyučovací hodinu – v čem jsou podobnosti, v čem odlišnosti?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7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Brezinka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, W. (1996). </a:t>
            </a:r>
            <a:r>
              <a:rPr lang="cs-CZ" altLang="cs-CZ" sz="1800" i="1" dirty="0">
                <a:solidFill>
                  <a:srgbClr val="000000"/>
                </a:solidFill>
                <a:latin typeface="+mj-lt"/>
                <a:cs typeface="Arial"/>
              </a:rPr>
              <a:t>Filozofické základy výchovy. 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Praha: Zvon.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Bullough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, </a:t>
            </a:r>
            <a:r>
              <a:rPr lang="en-US" altLang="cs-CZ" sz="1800" dirty="0">
                <a:solidFill>
                  <a:srgbClr val="000000"/>
                </a:solidFill>
                <a:latin typeface="+mj-lt"/>
                <a:cs typeface="Arial"/>
              </a:rPr>
              <a:t>R. V.  Jr. (1991). Exploring personal teaching metaphors in </a:t>
            </a:r>
            <a:r>
              <a:rPr lang="en-US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preservice</a:t>
            </a:r>
            <a:r>
              <a:rPr lang="en-US" altLang="cs-CZ" sz="1800" dirty="0">
                <a:solidFill>
                  <a:srgbClr val="000000"/>
                </a:solidFill>
                <a:latin typeface="+mj-lt"/>
                <a:cs typeface="Arial"/>
              </a:rPr>
              <a:t> teacher education. </a:t>
            </a:r>
            <a:r>
              <a:rPr lang="en-US" altLang="cs-CZ" sz="1800" i="1" dirty="0">
                <a:solidFill>
                  <a:srgbClr val="000000"/>
                </a:solidFill>
                <a:latin typeface="+mj-lt"/>
                <a:cs typeface="Arial"/>
              </a:rPr>
              <a:t>Journal of Teacher Education, 42</a:t>
            </a:r>
            <a:r>
              <a:rPr lang="en-US" altLang="cs-CZ" sz="1800" dirty="0">
                <a:solidFill>
                  <a:srgbClr val="000000"/>
                </a:solidFill>
                <a:latin typeface="+mj-lt"/>
                <a:cs typeface="Arial"/>
              </a:rPr>
              <a:t>(1), 43–51.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Burns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, </a:t>
            </a:r>
            <a:r>
              <a:rPr lang="en-US" altLang="cs-CZ" sz="1800" dirty="0">
                <a:solidFill>
                  <a:srgbClr val="000000"/>
                </a:solidFill>
                <a:latin typeface="+mj-lt"/>
                <a:cs typeface="Arial"/>
              </a:rPr>
              <a:t>R. B. (1989). The self-concept in teacher education. </a:t>
            </a:r>
            <a:r>
              <a:rPr lang="en-US" altLang="cs-CZ" sz="1800" i="1" dirty="0">
                <a:solidFill>
                  <a:srgbClr val="000000"/>
                </a:solidFill>
                <a:latin typeface="+mj-lt"/>
                <a:cs typeface="Arial"/>
              </a:rPr>
              <a:t>South Pacific Journal of Teacher Education, 17</a:t>
            </a:r>
            <a:r>
              <a:rPr lang="en-US" altLang="cs-CZ" sz="1800" dirty="0">
                <a:solidFill>
                  <a:srgbClr val="000000"/>
                </a:solidFill>
                <a:latin typeface="+mj-lt"/>
                <a:cs typeface="Arial"/>
              </a:rPr>
              <a:t>(2), 27–36.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Kagan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, </a:t>
            </a:r>
            <a:r>
              <a:rPr lang="en-US" altLang="cs-CZ" sz="1800" dirty="0">
                <a:solidFill>
                  <a:srgbClr val="000000"/>
                </a:solidFill>
                <a:latin typeface="+mj-lt"/>
                <a:cs typeface="Arial"/>
              </a:rPr>
              <a:t>D. M. (1992). Professional growth among </a:t>
            </a:r>
            <a:r>
              <a:rPr lang="en-US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preservice</a:t>
            </a:r>
            <a:r>
              <a:rPr lang="en-US" altLang="cs-CZ" sz="1800" dirty="0">
                <a:solidFill>
                  <a:srgbClr val="000000"/>
                </a:solidFill>
                <a:latin typeface="+mj-lt"/>
                <a:cs typeface="Arial"/>
              </a:rPr>
              <a:t> and beginning teachers. Review of Educational Research Summer, 6(2), 129–169.</a:t>
            </a:r>
            <a:endParaRPr lang="cs-CZ" altLang="cs-CZ" sz="18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Kohoutek, R. (2010). Sebepoznání, sebevýchova a autoregulace posluchačů vysokých škol [online].[cit. 2011-03-23]. Psychologie v teorii a posluchačů vysokých škol [online]. 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Korthagen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, F.,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Kessels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, J., Koster, B.,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Lagerwerf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, B. &amp;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Wubbels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T. (2011). </a:t>
            </a:r>
            <a:r>
              <a:rPr lang="cs-CZ" altLang="cs-CZ" sz="1800" i="1" dirty="0">
                <a:solidFill>
                  <a:srgbClr val="000000"/>
                </a:solidFill>
                <a:latin typeface="+mj-lt"/>
                <a:cs typeface="Arial"/>
              </a:rPr>
              <a:t>Jak spojit praxi s teorií: Didaktika realistického vzdělávání učitelů.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Brno: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Paido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.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Mareš, J. (2013). Pedagogická psychologie. Praha: Portál.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Sidorenko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, V. S. (2000). [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Razvitie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pozitivnoj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Â-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koncepcii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buduŝego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učitelâ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v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processe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pedagogičeskoj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podgotovki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v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vysšej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škole]. (Disertační práce). [Moskva: Institut teorii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obrazovaniâ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 i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cs typeface="Arial"/>
              </a:rPr>
              <a:t>pedagogiki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cs typeface="Arial"/>
              </a:rPr>
              <a:t>].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endParaRPr lang="cs-CZ" altLang="cs-CZ" sz="18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endParaRPr lang="cs-CZ" altLang="cs-CZ" sz="18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endParaRPr lang="cs-CZ" altLang="cs-CZ" sz="18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342900" lvl="0" indent="-342900" defTabSz="914400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endParaRPr lang="cs-CZ" altLang="cs-CZ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1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 co já jako učitel?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Jak o sobě v roli učitele přemýšlím? </a:t>
            </a:r>
          </a:p>
          <a:p>
            <a:r>
              <a:rPr lang="cs-CZ" sz="2800" dirty="0"/>
              <a:t>Jak o sobě mluvím před ostatními? </a:t>
            </a:r>
          </a:p>
          <a:p>
            <a:r>
              <a:rPr lang="cs-CZ" sz="2800" dirty="0"/>
              <a:t>Jak si vážím sebe sama v roli učitele?</a:t>
            </a:r>
          </a:p>
          <a:p>
            <a:r>
              <a:rPr lang="cs-CZ" sz="2800" dirty="0"/>
              <a:t>Co na profesi učitele oceňuji?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78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Důležité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Jak vnímání sebe sama v roli učitele může ovlivnit moji práci?</a:t>
            </a:r>
          </a:p>
          <a:p>
            <a:r>
              <a:rPr lang="cs-CZ" sz="2800" dirty="0"/>
              <a:t>Můžete uvést příklady učitelů s pozitivním či negativním profesním sebepojetím?</a:t>
            </a:r>
          </a:p>
          <a:p>
            <a:r>
              <a:rPr lang="cs-CZ" sz="2800" dirty="0"/>
              <a:t>Jak si představujete práci učitele, který nemá sám o sobě v roli učitele jasno? </a:t>
            </a:r>
          </a:p>
        </p:txBody>
      </p:sp>
    </p:spTree>
    <p:extLst>
      <p:ext uri="{BB962C8B-B14F-4D97-AF65-F5344CB8AC3E}">
        <p14:creationId xmlns:p14="http://schemas.microsoft.com/office/powerpoint/2010/main" val="7741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/>
              <a:t>Otokar Březina </a:t>
            </a:r>
            <a:br>
              <a:rPr lang="cs-CZ" dirty="0"/>
            </a:br>
            <a:r>
              <a:rPr lang="cs-CZ" dirty="0"/>
              <a:t>v dopise Anně </a:t>
            </a:r>
            <a:r>
              <a:rPr lang="cs-CZ" dirty="0" err="1"/>
              <a:t>Pammrové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Učitelství jest těžký, robotný úřad, vysilující duši, ochromující fantazii, pijící sílu z organizmu; děti přicházející do školy jsou zlé, svéhlavé, bludně vychované bytosti, rafinované, zlomyslné, zhýčkané, zbloudilé, instinktivně nepřátelské a ve velikém procentu úžasně neschopné; vracím se po pěti hodinách vyučování fyzicky i duševně vysílen, </a:t>
            </a:r>
            <a:r>
              <a:rPr lang="cs-CZ" i="1" dirty="0" err="1"/>
              <a:t>dizgustován</a:t>
            </a:r>
            <a:r>
              <a:rPr lang="cs-CZ" i="1" dirty="0"/>
              <a:t>, umrtven, zatemněn, tupý, mdlý a sešlý.</a:t>
            </a:r>
            <a:r>
              <a:rPr lang="cs-CZ" dirty="0"/>
              <a:t> </a:t>
            </a:r>
            <a:r>
              <a:rPr lang="cs-CZ" i="1" dirty="0"/>
              <a:t>Pouze noc jest </a:t>
            </a:r>
            <a:r>
              <a:rPr lang="cs-CZ" i="1" dirty="0" err="1"/>
              <a:t>vyhražena</a:t>
            </a:r>
            <a:r>
              <a:rPr lang="cs-CZ" i="1" dirty="0"/>
              <a:t> mé duševní práci a i tu nedostavuje se vždy dispozice, vstřebaná celodenním rozechvíváním nervového systému a stálým krvácením intelektuálním.																										                            </a:t>
            </a:r>
            <a:r>
              <a:rPr lang="cs-CZ" b="1" dirty="0"/>
              <a:t>1892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896" y="660160"/>
            <a:ext cx="1786239" cy="23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víme o sebepojetí učitele?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jedná se klíčový pojem ve vzdělávání učitelů (</a:t>
            </a:r>
            <a:r>
              <a:rPr lang="cs-CZ" dirty="0" err="1"/>
              <a:t>Burns</a:t>
            </a:r>
            <a:r>
              <a:rPr lang="cs-CZ" dirty="0"/>
              <a:t>, 1989)</a:t>
            </a:r>
          </a:p>
          <a:p>
            <a:r>
              <a:rPr lang="cs-CZ" dirty="0"/>
              <a:t>dobře definované profesní sebepojetí je východiskem profesní úspěšnosti, pomáhá učitelům obstát ve složitých každodenních situacích (</a:t>
            </a:r>
            <a:r>
              <a:rPr lang="cs-CZ" dirty="0" err="1"/>
              <a:t>Bullough</a:t>
            </a:r>
            <a:r>
              <a:rPr lang="cs-CZ" dirty="0"/>
              <a:t>, 1991; </a:t>
            </a:r>
            <a:r>
              <a:rPr lang="cs-CZ" dirty="0" err="1"/>
              <a:t>Kaganová</a:t>
            </a:r>
            <a:r>
              <a:rPr lang="cs-CZ" dirty="0"/>
              <a:t>, 1992)</a:t>
            </a:r>
          </a:p>
          <a:p>
            <a:r>
              <a:rPr lang="cs-CZ" dirty="0"/>
              <a:t>učitelé potřebují pracovat na utváření pozitivního profesního sebepojetí, mnohdy si ve složitých situacích nevědí rady sami se sebou (</a:t>
            </a:r>
            <a:r>
              <a:rPr lang="cs-CZ" dirty="0" err="1"/>
              <a:t>Sidorenko</a:t>
            </a:r>
            <a:r>
              <a:rPr lang="cs-CZ" dirty="0"/>
              <a:t>, 2000)</a:t>
            </a:r>
          </a:p>
          <a:p>
            <a:r>
              <a:rPr lang="cs-CZ" dirty="0"/>
              <a:t>Mareš (2013) chápe jako součást profesního já i učitelovo pojetí výuky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7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utváření profesního sebepojetí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Kdy začíná?</a:t>
            </a:r>
          </a:p>
          <a:p>
            <a:r>
              <a:rPr lang="cs-CZ" sz="3200" dirty="0"/>
              <a:t>Které jeho faktory můžeme označit za klíčové?</a:t>
            </a:r>
          </a:p>
          <a:p>
            <a:r>
              <a:rPr lang="cs-CZ" sz="3200" dirty="0"/>
              <a:t>Je profesní sebepojetí stálé, nebo se proměňuje?</a:t>
            </a:r>
          </a:p>
          <a:p>
            <a:r>
              <a:rPr lang="cs-CZ" sz="3200" dirty="0"/>
              <a:t>Kdo nebo co jej ovlivňuje?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24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Reflexe a sebereflexe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ÚVOD DO STUDIA – 20. 10.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Sebereflexe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vnitřní komunikace se sebou samým</a:t>
            </a:r>
          </a:p>
          <a:p>
            <a:r>
              <a:rPr lang="cs-CZ" dirty="0"/>
              <a:t>vcítění se do sebe sama, introspektivní poznávání sebe sama</a:t>
            </a:r>
          </a:p>
          <a:p>
            <a:r>
              <a:rPr lang="cs-CZ" dirty="0"/>
              <a:t>sebeuvědomování</a:t>
            </a:r>
          </a:p>
          <a:p>
            <a:r>
              <a:rPr lang="cs-CZ" dirty="0"/>
              <a:t>východisko formování vlastní osobnosti</a:t>
            </a:r>
          </a:p>
          <a:p>
            <a:r>
              <a:rPr lang="cs-CZ" dirty="0"/>
              <a:t>synonymum: </a:t>
            </a:r>
            <a:r>
              <a:rPr lang="cs-CZ" dirty="0" err="1"/>
              <a:t>autoreflexe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													</a:t>
            </a:r>
            <a:r>
              <a:rPr lang="cs-CZ" i="1" dirty="0"/>
              <a:t>(Kohoutek, 2007)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6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čemu učitel potřebuje sebereflexi?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4105" y="2458387"/>
            <a:ext cx="9502512" cy="362734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cs-CZ" altLang="cs-CZ" dirty="0"/>
              <a:t>Učitelé mají při plnění úkolů svého povolání značnou </a:t>
            </a:r>
            <a:r>
              <a:rPr lang="cs-CZ" altLang="cs-CZ" b="1" dirty="0"/>
              <a:t>svobodu volby.</a:t>
            </a:r>
          </a:p>
          <a:p>
            <a:pPr>
              <a:lnSpc>
                <a:spcPct val="80000"/>
              </a:lnSpc>
              <a:buSzTx/>
              <a:buFontTx/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cs-CZ" altLang="cs-CZ" dirty="0"/>
              <a:t>Existuje velký prostor pro </a:t>
            </a:r>
            <a:r>
              <a:rPr lang="cs-CZ" altLang="cs-CZ" b="1" dirty="0"/>
              <a:t>vlastní soud;</a:t>
            </a:r>
            <a:r>
              <a:rPr lang="cs-CZ" altLang="cs-CZ" dirty="0"/>
              <a:t> situace se proměňují a musí se stále znovu vyhodnocovat.</a:t>
            </a:r>
          </a:p>
          <a:p>
            <a:pPr>
              <a:lnSpc>
                <a:spcPct val="80000"/>
              </a:lnSpc>
              <a:buSzTx/>
              <a:buFontTx/>
              <a:buNone/>
            </a:pPr>
            <a:endParaRPr lang="cs-CZ" altLang="cs-CZ" dirty="0"/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cs-CZ" altLang="cs-CZ" dirty="0"/>
              <a:t>Je třeba </a:t>
            </a:r>
            <a:r>
              <a:rPr lang="cs-CZ" altLang="cs-CZ" b="1" dirty="0"/>
              <a:t>stále rozhodovat, </a:t>
            </a:r>
            <a:r>
              <a:rPr lang="cs-CZ" altLang="cs-CZ" dirty="0"/>
              <a:t>jak postupujeme, co konáme nebo nekonáme, jaké prostředky používáme. </a:t>
            </a:r>
          </a:p>
          <a:p>
            <a:pPr>
              <a:lnSpc>
                <a:spcPct val="80000"/>
              </a:lnSpc>
              <a:buSzTx/>
              <a:buFontTx/>
              <a:buNone/>
            </a:pPr>
            <a:endParaRPr lang="cs-CZ" altLang="cs-CZ" dirty="0"/>
          </a:p>
          <a:p>
            <a:pPr>
              <a:lnSpc>
                <a:spcPct val="80000"/>
              </a:lnSpc>
              <a:buSzTx/>
              <a:buFontTx/>
              <a:buChar char="•"/>
            </a:pPr>
            <a:r>
              <a:rPr lang="cs-CZ" altLang="cs-CZ" b="1" dirty="0"/>
              <a:t>Jedna situace volby následuje za druhou.</a:t>
            </a:r>
          </a:p>
          <a:p>
            <a:pPr>
              <a:lnSpc>
                <a:spcPct val="80000"/>
              </a:lnSpc>
              <a:buSzTx/>
              <a:buFontTx/>
              <a:buNone/>
            </a:pPr>
            <a:endParaRPr lang="cs-CZ" alt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3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2240</TotalTime>
  <Words>865</Words>
  <Application>Microsoft Office PowerPoint</Application>
  <PresentationFormat>Širokoúhlá obrazovka</PresentationFormat>
  <Paragraphs>108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  <vt:variant>
        <vt:lpstr>Vlastní prezentace</vt:lpstr>
      </vt:variant>
      <vt:variant>
        <vt:i4>1</vt:i4>
      </vt:variant>
    </vt:vector>
  </HeadingPairs>
  <TitlesOfParts>
    <vt:vector size="22" baseType="lpstr">
      <vt:lpstr>Arial</vt:lpstr>
      <vt:lpstr>Calibri</vt:lpstr>
      <vt:lpstr>Garamond</vt:lpstr>
      <vt:lpstr>Wingdings</vt:lpstr>
      <vt:lpstr>Organický</vt:lpstr>
      <vt:lpstr>Já jako učitel…</vt:lpstr>
      <vt:lpstr>A co já jako učitel?</vt:lpstr>
      <vt:lpstr>Důležité otázky</vt:lpstr>
      <vt:lpstr>Otokar Březina  v dopise Anně Pammrové</vt:lpstr>
      <vt:lpstr>Co víme o sebepojetí učitele?</vt:lpstr>
      <vt:lpstr>Proces utváření profesního sebepojetí</vt:lpstr>
      <vt:lpstr>Reflexe a sebereflexe</vt:lpstr>
      <vt:lpstr>Sebereflexe </vt:lpstr>
      <vt:lpstr>K čemu učitel potřebuje sebereflexi?</vt:lpstr>
      <vt:lpstr>K čemu je mi ještě dobrá (sebe)reflexe?</vt:lpstr>
      <vt:lpstr>Umím reflektovat? Fred Korthagen, A.L.A.C.T. model reflexe</vt:lpstr>
      <vt:lpstr>Nedokončený proces reflexe</vt:lpstr>
      <vt:lpstr>Které zdroje a nástroje pro (sebe)reflexi můžeme využít?</vt:lpstr>
      <vt:lpstr>Reflektivní deník</vt:lpstr>
      <vt:lpstr>Videozáznam – reflektivní otázky</vt:lpstr>
      <vt:lpstr>Použité zdroje</vt:lpstr>
      <vt:lpstr>Vlastní prezentace 1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 jako učitel…</dc:title>
  <dc:creator>Blanka Pravdová</dc:creator>
  <cp:lastModifiedBy>Blanka Vaculík Pravdová</cp:lastModifiedBy>
  <cp:revision>80</cp:revision>
  <dcterms:created xsi:type="dcterms:W3CDTF">2014-09-16T11:37:48Z</dcterms:created>
  <dcterms:modified xsi:type="dcterms:W3CDTF">2017-10-20T13:27:06Z</dcterms:modified>
</cp:coreProperties>
</file>