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9" r:id="rId4"/>
    <p:sldId id="258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" TargetMode="External"/><Relationship Id="rId2" Type="http://schemas.openxmlformats.org/officeDocument/2006/relationships/hyperlink" Target="http://www.ped.muni.cz/celozivotni-vzdelavan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hil.muni.cz/journals/index.php/studia-paedagogica/issue/archive" TargetMode="External"/><Relationship Id="rId7" Type="http://schemas.openxmlformats.org/officeDocument/2006/relationships/hyperlink" Target="https://munispace.muni.cz/index.php/munispace/catalog/category/munispace" TargetMode="External"/><Relationship Id="rId2" Type="http://schemas.openxmlformats.org/officeDocument/2006/relationships/hyperlink" Target="http://www.ped.muni.cz/komensky/predesle-rocnik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orbisscholae.cz/" TargetMode="External"/><Relationship Id="rId5" Type="http://schemas.openxmlformats.org/officeDocument/2006/relationships/hyperlink" Target="http://pages.pedf.cuni.cz/pedagogika/?lang=cs" TargetMode="External"/><Relationship Id="rId4" Type="http://schemas.openxmlformats.org/officeDocument/2006/relationships/hyperlink" Target="https://journals.muni.cz/pedor/issue/archive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katedry.ped.muni.cz/pedagogika/zaverecne-prac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Úvod do studia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cs-CZ" sz="2100" dirty="0" smtClean="0"/>
              <a:t>Studium v oblasti pedagogických věd zaměřené na přípravu učitelů 2. stupně ZŠ a SŠ</a:t>
            </a:r>
          </a:p>
          <a:p>
            <a:r>
              <a:rPr lang="cs-CZ" dirty="0" smtClean="0"/>
              <a:t>KATEDRA PEDAGOGIKY </a:t>
            </a:r>
            <a:r>
              <a:rPr lang="cs-CZ" dirty="0" err="1" smtClean="0"/>
              <a:t>PdF</a:t>
            </a:r>
            <a:r>
              <a:rPr lang="cs-CZ" dirty="0" smtClean="0"/>
              <a:t> MU</a:t>
            </a:r>
          </a:p>
          <a:p>
            <a:r>
              <a:rPr lang="cs-CZ" dirty="0" smtClean="0"/>
              <a:t>Mgr. Blanka Vaculík Pravdová,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6543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Informace k předmětu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cs-CZ" b="1" dirty="0" smtClean="0">
                <a:solidFill>
                  <a:schemeClr val="tx1"/>
                </a:solidFill>
              </a:rPr>
              <a:t>Ukončení předmětu</a:t>
            </a:r>
          </a:p>
          <a:p>
            <a:pPr marL="4572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zápočet</a:t>
            </a:r>
          </a:p>
          <a:p>
            <a:pPr marL="45720" indent="0">
              <a:buNone/>
            </a:pPr>
            <a:r>
              <a:rPr lang="cs-CZ" b="1" dirty="0" smtClean="0">
                <a:solidFill>
                  <a:schemeClr val="tx1"/>
                </a:solidFill>
              </a:rPr>
              <a:t>Podmínky k ukončení předmětu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</a:p>
          <a:p>
            <a:r>
              <a:rPr lang="cs-CZ" dirty="0">
                <a:solidFill>
                  <a:schemeClr val="tx1"/>
                </a:solidFill>
              </a:rPr>
              <a:t>ú</a:t>
            </a:r>
            <a:r>
              <a:rPr lang="cs-CZ" dirty="0" smtClean="0">
                <a:solidFill>
                  <a:schemeClr val="tx1"/>
                </a:solidFill>
              </a:rPr>
              <a:t>čast na výuce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odevzdání eseje na téma Já jako učitel do </a:t>
            </a:r>
            <a:r>
              <a:rPr lang="cs-CZ" b="1" dirty="0" smtClean="0">
                <a:solidFill>
                  <a:schemeClr val="tx1"/>
                </a:solidFill>
              </a:rPr>
              <a:t>10. 10. 2017</a:t>
            </a:r>
          </a:p>
          <a:p>
            <a:pPr marL="45720" indent="0">
              <a:buNone/>
            </a:pPr>
            <a:r>
              <a:rPr lang="cs-CZ" b="1" dirty="0" smtClean="0">
                <a:solidFill>
                  <a:schemeClr val="tx1"/>
                </a:solidFill>
              </a:rPr>
              <a:t>Termíny setkání</a:t>
            </a:r>
          </a:p>
          <a:p>
            <a:pPr marL="4572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pátek </a:t>
            </a:r>
            <a:r>
              <a:rPr lang="cs-CZ" dirty="0">
                <a:solidFill>
                  <a:schemeClr val="tx1"/>
                </a:solidFill>
              </a:rPr>
              <a:t>29. 9. 16:40–18:20 učebna </a:t>
            </a:r>
            <a:r>
              <a:rPr lang="cs-CZ" dirty="0" smtClean="0">
                <a:solidFill>
                  <a:schemeClr val="tx1"/>
                </a:solidFill>
              </a:rPr>
              <a:t>54</a:t>
            </a:r>
          </a:p>
          <a:p>
            <a:pPr marL="45720" indent="0">
              <a:buNone/>
            </a:pPr>
            <a:r>
              <a:rPr lang="cs-CZ" dirty="0">
                <a:solidFill>
                  <a:schemeClr val="tx1"/>
                </a:solidFill>
              </a:rPr>
              <a:t>p</a:t>
            </a:r>
            <a:r>
              <a:rPr lang="cs-CZ" dirty="0" smtClean="0">
                <a:solidFill>
                  <a:schemeClr val="tx1"/>
                </a:solidFill>
              </a:rPr>
              <a:t>átek 20</a:t>
            </a:r>
            <a:r>
              <a:rPr lang="cs-CZ" dirty="0">
                <a:solidFill>
                  <a:schemeClr val="tx1"/>
                </a:solidFill>
              </a:rPr>
              <a:t>. 10. 17:35–19:15 učebna 54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600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Informace o studiu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dirty="0"/>
              <a:t>z</a:t>
            </a:r>
            <a:r>
              <a:rPr lang="cs-CZ" sz="4000" dirty="0" smtClean="0"/>
              <a:t>ákladní informace o studiu – předměty, rozvrh atd.</a:t>
            </a:r>
          </a:p>
          <a:p>
            <a:pPr marL="45720" indent="0">
              <a:buNone/>
            </a:pPr>
            <a:r>
              <a:rPr lang="cs-CZ" sz="4000" dirty="0">
                <a:hlinkClick r:id="rId2"/>
              </a:rPr>
              <a:t>http://www.ped.muni.cz/celozivotni-vzdelavani</a:t>
            </a:r>
            <a:endParaRPr lang="cs-CZ" sz="4000" dirty="0"/>
          </a:p>
          <a:p>
            <a:r>
              <a:rPr lang="cs-CZ" sz="4000" dirty="0"/>
              <a:t>informační systém MU a průchod studiem</a:t>
            </a:r>
          </a:p>
          <a:p>
            <a:pPr marL="45720" indent="0">
              <a:buNone/>
            </a:pPr>
            <a:r>
              <a:rPr lang="cs-CZ" sz="4000" dirty="0" smtClean="0">
                <a:hlinkClick r:id="rId3"/>
              </a:rPr>
              <a:t>https</a:t>
            </a:r>
            <a:r>
              <a:rPr lang="cs-CZ" sz="4000" dirty="0">
                <a:hlinkClick r:id="rId3"/>
              </a:rPr>
              <a:t>://is.muni.cz</a:t>
            </a:r>
            <a:endParaRPr lang="cs-CZ" sz="4000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33122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Studijní literatura a další zdroje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45720" indent="0">
              <a:buNone/>
            </a:pPr>
            <a:r>
              <a:rPr lang="cs-CZ" sz="7200" dirty="0" smtClean="0"/>
              <a:t>A. studijní materiály k předmětům v IS</a:t>
            </a:r>
          </a:p>
          <a:p>
            <a:pPr marL="45720" indent="0">
              <a:buNone/>
            </a:pPr>
            <a:r>
              <a:rPr lang="cs-CZ" sz="7200" dirty="0" smtClean="0"/>
              <a:t>B. archivy pedagogických časopisů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7200" dirty="0"/>
              <a:t>Komenský – </a:t>
            </a:r>
            <a:r>
              <a:rPr lang="cs-CZ" sz="7200" dirty="0">
                <a:hlinkClick r:id="rId2"/>
              </a:rPr>
              <a:t>http://</a:t>
            </a:r>
            <a:r>
              <a:rPr lang="cs-CZ" sz="7200" dirty="0" smtClean="0">
                <a:hlinkClick r:id="rId2"/>
              </a:rPr>
              <a:t>www.ped.muni.cz/komensky/predesle-rocniky</a:t>
            </a:r>
            <a:endParaRPr lang="cs-CZ" sz="7200" dirty="0" smtClean="0"/>
          </a:p>
          <a:p>
            <a:pPr marL="274320" lvl="1" indent="0">
              <a:buNone/>
            </a:pPr>
            <a:endParaRPr lang="cs-CZ" sz="72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7200" dirty="0" smtClean="0"/>
              <a:t>Studia </a:t>
            </a:r>
            <a:r>
              <a:rPr lang="cs-CZ" sz="7200" dirty="0" err="1" smtClean="0"/>
              <a:t>paedagogica</a:t>
            </a:r>
            <a:r>
              <a:rPr lang="cs-CZ" sz="7200" dirty="0"/>
              <a:t> – </a:t>
            </a:r>
            <a:r>
              <a:rPr lang="cs-CZ" sz="7200" dirty="0">
                <a:hlinkClick r:id="rId3"/>
              </a:rPr>
              <a:t>http://</a:t>
            </a:r>
            <a:r>
              <a:rPr lang="cs-CZ" sz="7200" dirty="0" smtClean="0">
                <a:hlinkClick r:id="rId3"/>
              </a:rPr>
              <a:t>www.phil.muni.cz/journals/index.php/studia-paedagogica/issue/archive</a:t>
            </a:r>
            <a:endParaRPr lang="cs-CZ" sz="7200" dirty="0" smtClean="0"/>
          </a:p>
          <a:p>
            <a:pPr marL="274320" lvl="1" indent="0">
              <a:buNone/>
            </a:pPr>
            <a:endParaRPr lang="cs-CZ" sz="72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7200" dirty="0"/>
              <a:t>Pedagogická orientace – </a:t>
            </a:r>
            <a:r>
              <a:rPr lang="cs-CZ" sz="7200" dirty="0">
                <a:hlinkClick r:id="rId4"/>
              </a:rPr>
              <a:t>https://</a:t>
            </a:r>
            <a:r>
              <a:rPr lang="cs-CZ" sz="7200" dirty="0" smtClean="0">
                <a:hlinkClick r:id="rId4"/>
              </a:rPr>
              <a:t>journals.muni.cz/pedor/issue/archive</a:t>
            </a:r>
            <a:endParaRPr lang="cs-CZ" sz="7200" dirty="0" smtClean="0"/>
          </a:p>
          <a:p>
            <a:pPr marL="274320" lvl="1" indent="0">
              <a:buNone/>
            </a:pPr>
            <a:endParaRPr lang="cs-CZ" sz="72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7200" dirty="0"/>
              <a:t>Pedagogika – </a:t>
            </a:r>
            <a:r>
              <a:rPr lang="cs-CZ" sz="7200" dirty="0">
                <a:hlinkClick r:id="rId5"/>
              </a:rPr>
              <a:t>http://pages.pedf.cuni.cz/pedagogika/?</a:t>
            </a:r>
            <a:r>
              <a:rPr lang="cs-CZ" sz="7200" dirty="0" smtClean="0">
                <a:hlinkClick r:id="rId5"/>
              </a:rPr>
              <a:t>lang=cs</a:t>
            </a:r>
            <a:endParaRPr lang="cs-CZ" sz="72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cs-CZ" sz="72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7200" dirty="0" smtClean="0"/>
              <a:t>Orbis </a:t>
            </a:r>
            <a:r>
              <a:rPr lang="cs-CZ" sz="7200" dirty="0" err="1" smtClean="0"/>
              <a:t>scholae</a:t>
            </a:r>
            <a:r>
              <a:rPr lang="cs-CZ" sz="7200" dirty="0"/>
              <a:t> – </a:t>
            </a:r>
            <a:r>
              <a:rPr lang="cs-CZ" sz="7200" dirty="0">
                <a:hlinkClick r:id="rId6"/>
              </a:rPr>
              <a:t>http://</a:t>
            </a:r>
            <a:r>
              <a:rPr lang="cs-CZ" sz="7200" dirty="0" smtClean="0">
                <a:hlinkClick r:id="rId6"/>
              </a:rPr>
              <a:t>www.orbisscholae.cz</a:t>
            </a:r>
            <a:endParaRPr lang="cs-CZ" sz="7200" dirty="0" smtClean="0"/>
          </a:p>
          <a:p>
            <a:pPr marL="45720" indent="0">
              <a:buNone/>
            </a:pPr>
            <a:r>
              <a:rPr lang="cs-CZ" sz="7200" dirty="0" smtClean="0"/>
              <a:t>C. čítárna Masarykovy univerzity</a:t>
            </a:r>
          </a:p>
          <a:p>
            <a:pPr marL="45720" indent="0">
              <a:buNone/>
            </a:pPr>
            <a:r>
              <a:rPr lang="cs-CZ" sz="7200" dirty="0">
                <a:hlinkClick r:id="rId7"/>
              </a:rPr>
              <a:t>https://</a:t>
            </a:r>
            <a:r>
              <a:rPr lang="cs-CZ" sz="7200" dirty="0" smtClean="0">
                <a:hlinkClick r:id="rId7"/>
              </a:rPr>
              <a:t>munispace.muni.cz/index.php/munispace/catalog/category/munispace</a:t>
            </a:r>
            <a:endParaRPr lang="cs-CZ" sz="7200" dirty="0" smtClean="0"/>
          </a:p>
          <a:p>
            <a:endParaRPr lang="cs-CZ" sz="5500" dirty="0"/>
          </a:p>
          <a:p>
            <a:pPr marL="45720" indent="0">
              <a:buNone/>
            </a:pPr>
            <a:endParaRPr lang="cs-CZ" sz="3200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2556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</a:t>
            </a:r>
            <a:r>
              <a:rPr lang="cs-CZ" b="1" dirty="0" smtClean="0"/>
              <a:t>ávěrečné 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katedry.ped.muni.cz/pedagogika/zaverecne-prace</a:t>
            </a:r>
            <a:endParaRPr lang="cs-CZ" dirty="0" smtClean="0"/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251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PROSTOR PRO DOTAZY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3884276"/>
      </p:ext>
    </p:extLst>
  </p:cSld>
  <p:clrMapOvr>
    <a:masterClrMapping/>
  </p:clrMapOvr>
</p:sld>
</file>

<file path=ppt/theme/theme1.xml><?xml version="1.0" encoding="utf-8"?>
<a:theme xmlns:a="http://schemas.openxmlformats.org/drawingml/2006/main" name="Základ">
  <a:themeElements>
    <a:clrScheme name="Basis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TM03457444[[fn=Základna]]</Template>
  <TotalTime>100</TotalTime>
  <Words>163</Words>
  <Application>Microsoft Office PowerPoint</Application>
  <PresentationFormat>Širokoúhlá obrazovka</PresentationFormat>
  <Paragraphs>38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Corbel</vt:lpstr>
      <vt:lpstr>Wingdings</vt:lpstr>
      <vt:lpstr>Základ</vt:lpstr>
      <vt:lpstr>Úvod do studia</vt:lpstr>
      <vt:lpstr>Informace k předmětu</vt:lpstr>
      <vt:lpstr>Informace o studiu</vt:lpstr>
      <vt:lpstr>Studijní literatura a další zdroje</vt:lpstr>
      <vt:lpstr>Závěrečné práce</vt:lpstr>
      <vt:lpstr>PROSTOR PRO DOTAZY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studia</dc:title>
  <dc:creator>Pravdova</dc:creator>
  <cp:lastModifiedBy>Pravdova</cp:lastModifiedBy>
  <cp:revision>6</cp:revision>
  <dcterms:created xsi:type="dcterms:W3CDTF">2017-09-28T16:22:32Z</dcterms:created>
  <dcterms:modified xsi:type="dcterms:W3CDTF">2017-09-28T18:02:39Z</dcterms:modified>
</cp:coreProperties>
</file>