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5" r:id="rId3"/>
    <p:sldId id="291" r:id="rId4"/>
    <p:sldId id="294" r:id="rId5"/>
  </p:sldIdLst>
  <p:sldSz cx="9144000" cy="6858000" type="screen4x3"/>
  <p:notesSz cx="6858000" cy="9144000"/>
  <p:custDataLst>
    <p:tags r:id="rId6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90A4A-8248-4F22-B2F5-422D8A9C1F29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8BD8A70-C1A4-419E-9FC8-E9996193E7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B7E84-7D8C-467E-AC47-D90F0F56CADF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CCEB628-D422-4A6F-924E-E2C54E00A5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Úvod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Design a konstruování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B9899"/>
                </a:solidFill>
                <a:latin typeface="Arial" charset="0"/>
              </a:rPr>
              <a:t>Úvod</a:t>
            </a:r>
            <a:endParaRPr lang="cs-CZ" dirty="0" smtClean="0">
              <a:solidFill>
                <a:srgbClr val="7B9899"/>
              </a:solidFill>
              <a:latin typeface="Arial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Cílem předmětu je: 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r>
              <a:rPr lang="cs-CZ" dirty="0" smtClean="0"/>
              <a:t>získat </a:t>
            </a:r>
            <a:r>
              <a:rPr lang="cs-CZ" dirty="0"/>
              <a:t>základní schopnosti a dovednosti úspěšně organizovat a řídit vyučovací proces tematického okruhu Design a </a:t>
            </a:r>
            <a:r>
              <a:rPr lang="cs-CZ" dirty="0" smtClean="0"/>
              <a:t>konstruování, </a:t>
            </a:r>
          </a:p>
          <a:p>
            <a:pPr marL="514350" indent="-514350">
              <a:buAutoNum type="alphaLcParenR"/>
            </a:pPr>
            <a:r>
              <a:rPr lang="cs-CZ" dirty="0" smtClean="0"/>
              <a:t>získat </a:t>
            </a:r>
            <a:r>
              <a:rPr lang="cs-CZ" dirty="0"/>
              <a:t>potřebnou odbornost vztahující se k problematice designu a </a:t>
            </a:r>
            <a:r>
              <a:rPr lang="cs-CZ" dirty="0" smtClean="0"/>
              <a:t>konstruování.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8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B9899"/>
                </a:solidFill>
                <a:latin typeface="Arial" charset="0"/>
              </a:rPr>
              <a:t>Osnova</a:t>
            </a:r>
            <a:endParaRPr lang="cs-CZ" dirty="0" smtClean="0">
              <a:solidFill>
                <a:srgbClr val="7B9899"/>
              </a:solidFill>
              <a:latin typeface="Arial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Oblasti D a K:</a:t>
            </a:r>
            <a:endParaRPr lang="cs-CZ" sz="26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cs-CZ" sz="2400" dirty="0"/>
          </a:p>
          <a:p>
            <a:pPr lvl="0"/>
            <a:r>
              <a:rPr lang="cs-CZ" sz="2600" dirty="0" smtClean="0"/>
              <a:t>Navrhování, konstruování, práce montážní a demontážní (včetně konstrukčních stavebnic), design a konstruování v praktických činnostech.</a:t>
            </a:r>
            <a:endParaRPr lang="cs-CZ" sz="2600" dirty="0"/>
          </a:p>
          <a:p>
            <a:pPr lvl="0"/>
            <a:r>
              <a:rPr lang="cs-CZ" sz="2600" dirty="0" smtClean="0"/>
              <a:t>Využití 3D CAD a modelování při návrhu výrobků a konstrukčních řešení, 3D tisk.</a:t>
            </a:r>
            <a:endParaRPr lang="cs-CZ" sz="2600" dirty="0"/>
          </a:p>
          <a:p>
            <a:pPr lvl="0"/>
            <a:r>
              <a:rPr lang="cs-CZ" sz="2600" dirty="0" smtClean="0"/>
              <a:t>Základy architektury a mostů, konstrukce mostů a mosty v ČR a v zahraničí.</a:t>
            </a:r>
          </a:p>
          <a:p>
            <a:pPr lvl="0"/>
            <a:r>
              <a:rPr lang="cs-CZ" sz="2600" dirty="0" smtClean="0"/>
              <a:t>Využití ICT prostředků v D a K, počítačové hry a konstruování (</a:t>
            </a:r>
            <a:r>
              <a:rPr lang="cs-CZ" sz="2600" dirty="0" err="1" smtClean="0"/>
              <a:t>bridge</a:t>
            </a:r>
            <a:r>
              <a:rPr lang="cs-CZ" sz="2600" dirty="0" smtClean="0"/>
              <a:t> </a:t>
            </a:r>
            <a:r>
              <a:rPr lang="cs-CZ" sz="2600" dirty="0" err="1" smtClean="0"/>
              <a:t>builder</a:t>
            </a:r>
            <a:r>
              <a:rPr lang="cs-CZ" sz="2600" dirty="0" smtClean="0"/>
              <a:t>).</a:t>
            </a:r>
            <a:endParaRPr lang="cs-CZ" sz="2600" dirty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9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B9899"/>
                </a:solidFill>
                <a:latin typeface="Arial" charset="0"/>
              </a:rPr>
              <a:t>Výukové metody</a:t>
            </a:r>
            <a:endParaRPr lang="cs-CZ" dirty="0" smtClean="0">
              <a:solidFill>
                <a:srgbClr val="7B9899"/>
              </a:solidFill>
              <a:latin typeface="Arial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Výuka:</a:t>
            </a:r>
            <a:endParaRPr lang="cs-CZ" sz="2600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přednáška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demonstrace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samostatná </a:t>
            </a:r>
            <a:r>
              <a:rPr lang="cs-CZ" dirty="0"/>
              <a:t>práce studentů, </a:t>
            </a:r>
            <a:endParaRPr lang="cs-CZ" dirty="0" smtClean="0"/>
          </a:p>
          <a:p>
            <a:r>
              <a:rPr lang="cs-CZ" dirty="0" smtClean="0"/>
              <a:t>projekt.</a:t>
            </a:r>
            <a:endParaRPr lang="cs-CZ" dirty="0"/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0000"/>
                </a:solidFill>
              </a:rPr>
              <a:t>Metody hodnocení a ukončení:</a:t>
            </a:r>
          </a:p>
          <a:p>
            <a:r>
              <a:rPr lang="cs-CZ" dirty="0"/>
              <a:t>prezentace vlastních konstrukčních řešení před </a:t>
            </a:r>
            <a:r>
              <a:rPr lang="cs-CZ" dirty="0" smtClean="0"/>
              <a:t>seminární skupinou.</a:t>
            </a:r>
          </a:p>
          <a:p>
            <a:r>
              <a:rPr lang="cs-CZ" dirty="0" smtClean="0"/>
              <a:t>1 stránková zajímavost vztahující se k prezentovanému konstrukčnímu řešení.</a:t>
            </a:r>
          </a:p>
          <a:p>
            <a:r>
              <a:rPr lang="cs-CZ" dirty="0" smtClean="0"/>
              <a:t>Za úspěšné obhájení projektu, udělení zápočtu.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06171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Design a konstruování&amp;quot;&quot;/&gt;&lt;property id=&quot;20307&quot; value=&quot;256&quot;/&gt;&lt;/object&gt;&lt;object type=&quot;3&quot; unique_id=&quot;10802&quot;&gt;&lt;property id=&quot;20148&quot; value=&quot;5&quot;/&gt;&lt;property id=&quot;20300&quot; value=&quot;Slide 2 - &amp;quot;Úvod&amp;quot;&quot;/&gt;&lt;property id=&quot;20307&quot; value=&quot;27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604&quot;&gt;&lt;property id=&quot;20148&quot; value=&quot;5&quot;/&gt;&lt;property id=&quot;20300&quot; value=&quot;Slide 4 - &amp;quot;Výukové metody&amp;quot;&quot;/&gt;&lt;property id=&quot;20307&quot; value=&quot;29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859</TotalTime>
  <Words>154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Administrativní</vt:lpstr>
      <vt:lpstr>Design a konstruování</vt:lpstr>
      <vt:lpstr>Úvod</vt:lpstr>
      <vt:lpstr>Osnova</vt:lpstr>
      <vt:lpstr>Výukové metody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Zdenek</cp:lastModifiedBy>
  <cp:revision>78</cp:revision>
  <dcterms:created xsi:type="dcterms:W3CDTF">2010-03-01T14:40:18Z</dcterms:created>
  <dcterms:modified xsi:type="dcterms:W3CDTF">2016-10-12T11:38:01Z</dcterms:modified>
</cp:coreProperties>
</file>