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94" r:id="rId4"/>
    <p:sldId id="298" r:id="rId5"/>
    <p:sldId id="299" r:id="rId6"/>
    <p:sldId id="300" r:id="rId7"/>
    <p:sldId id="301" r:id="rId8"/>
    <p:sldId id="302" r:id="rId9"/>
    <p:sldId id="297" r:id="rId10"/>
    <p:sldId id="268" r:id="rId11"/>
    <p:sldId id="296" r:id="rId12"/>
    <p:sldId id="269" r:id="rId13"/>
    <p:sldId id="264" r:id="rId14"/>
    <p:sldId id="271" r:id="rId15"/>
    <p:sldId id="272" r:id="rId16"/>
    <p:sldId id="273" r:id="rId17"/>
    <p:sldId id="27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274" r:id="rId29"/>
    <p:sldId id="275" r:id="rId30"/>
    <p:sldId id="276" r:id="rId31"/>
    <p:sldId id="277" r:id="rId32"/>
    <p:sldId id="303" r:id="rId33"/>
    <p:sldId id="304" r:id="rId34"/>
    <p:sldId id="305" r:id="rId35"/>
    <p:sldId id="289" r:id="rId36"/>
    <p:sldId id="290" r:id="rId37"/>
    <p:sldId id="292" r:id="rId38"/>
    <p:sldId id="278" r:id="rId39"/>
    <p:sldId id="279" r:id="rId40"/>
    <p:sldId id="281" r:id="rId41"/>
    <p:sldId id="280" r:id="rId42"/>
    <p:sldId id="282" r:id="rId43"/>
    <p:sldId id="293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86" autoAdjust="0"/>
  </p:normalViewPr>
  <p:slideViewPr>
    <p:cSldViewPr>
      <p:cViewPr varScale="1">
        <p:scale>
          <a:sx n="117" d="100"/>
          <a:sy n="117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A7957-8134-4A12-9DE6-CA8425A3788A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4098B-8FBA-4A77-B83A-EB0B9F644A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6F0D-9DCC-4249-A259-1C227EE13405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16E63-D5F9-4516-8A1C-A9DE280656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Sociokulturní a manažerské dovednosti</a:t>
            </a:r>
            <a:endParaRPr 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smtClean="0"/>
              <a:t>Úvod</a:t>
            </a:r>
          </a:p>
          <a:p>
            <a:endParaRPr lang="cs-CZ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Paradigma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Znamená model, teorii vnímání, </a:t>
            </a:r>
            <a:r>
              <a:rPr lang="cs-CZ" b="1" smtClean="0"/>
              <a:t>předpoklad</a:t>
            </a:r>
            <a:r>
              <a:rPr lang="cs-CZ" smtClean="0"/>
              <a:t> nebo rámec (konstrukci) vztahů.</a:t>
            </a:r>
          </a:p>
          <a:p>
            <a:r>
              <a:rPr lang="pl-PL" smtClean="0"/>
              <a:t>V obecnějším smyslu je to způsob, jakým </a:t>
            </a:r>
            <a:r>
              <a:rPr lang="cs-CZ" smtClean="0"/>
              <a:t>„vidíme“ svět ve smyslu jeho chápání, porozumění, interpretace.</a:t>
            </a:r>
          </a:p>
          <a:p>
            <a:r>
              <a:rPr lang="cs-CZ" smtClean="0"/>
              <a:t>Příklad mapy – mapa není území, ale pouze jeho </a:t>
            </a:r>
            <a:r>
              <a:rPr lang="pl-PL" smtClean="0"/>
              <a:t>popis. Což je i paradigma.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Vývoj paradigmatu dle Kuhna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Věda a výzkum v rámci platného paradigmatu – normální věda</a:t>
            </a:r>
          </a:p>
          <a:p>
            <a:r>
              <a:rPr lang="cs-CZ" smtClean="0"/>
              <a:t>Pak se objeví </a:t>
            </a:r>
            <a:r>
              <a:rPr lang="cs-CZ" b="1" smtClean="0"/>
              <a:t>anomálie</a:t>
            </a:r>
            <a:r>
              <a:rPr lang="cs-CZ" smtClean="0"/>
              <a:t>, která se ověřuje, je-li uznána vede ke </a:t>
            </a:r>
            <a:r>
              <a:rPr lang="cs-CZ" b="1" smtClean="0"/>
              <a:t>změně paradigmatu</a:t>
            </a:r>
          </a:p>
          <a:p>
            <a:r>
              <a:rPr lang="cs-CZ" smtClean="0"/>
              <a:t>Nové paradigma </a:t>
            </a:r>
            <a:r>
              <a:rPr lang="cs-CZ" b="1" smtClean="0"/>
              <a:t>– vědecká revoluce</a:t>
            </a:r>
            <a:endParaRPr lang="cs-CZ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Posun paradigmatu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Každý významný průlom v oblasti vědeckého snažení je nejprve porušením tradice, starého způsobu myšlení, neboli starých paradigmat.</a:t>
            </a:r>
          </a:p>
          <a:p>
            <a:pPr>
              <a:buNone/>
            </a:pPr>
            <a:r>
              <a:rPr lang="cs-CZ" smtClean="0"/>
              <a:t>                                                </a:t>
            </a:r>
            <a:r>
              <a:rPr lang="cs-CZ" i="1" smtClean="0"/>
              <a:t>Thomas Kuhn</a:t>
            </a:r>
            <a:endParaRPr lang="cs-CZ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Co nás vede životem?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Výchova / principy</a:t>
            </a:r>
          </a:p>
          <a:p>
            <a:r>
              <a:rPr lang="cs-CZ" smtClean="0"/>
              <a:t> Naše dispozice</a:t>
            </a:r>
          </a:p>
          <a:p>
            <a:r>
              <a:rPr lang="pl-PL" smtClean="0"/>
              <a:t> Naše zájmy a to, co nás baví</a:t>
            </a:r>
          </a:p>
          <a:p>
            <a:r>
              <a:rPr lang="cs-CZ" smtClean="0"/>
              <a:t> Vzory, které jsme si vybrali</a:t>
            </a:r>
          </a:p>
          <a:p>
            <a:r>
              <a:rPr lang="cs-CZ" smtClean="0"/>
              <a:t> Vlastní úsilí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Charakter, osobnost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Bezúhonnost</a:t>
            </a:r>
          </a:p>
          <a:p>
            <a:r>
              <a:rPr lang="cs-CZ" smtClean="0"/>
              <a:t>Pokora</a:t>
            </a:r>
          </a:p>
          <a:p>
            <a:r>
              <a:rPr lang="cs-CZ" smtClean="0"/>
              <a:t>Věrnost</a:t>
            </a:r>
          </a:p>
          <a:p>
            <a:r>
              <a:rPr lang="cs-CZ" smtClean="0"/>
              <a:t>Umírněnost</a:t>
            </a:r>
          </a:p>
          <a:p>
            <a:r>
              <a:rPr lang="cs-CZ" smtClean="0"/>
              <a:t>Odvaha</a:t>
            </a:r>
          </a:p>
          <a:p>
            <a:r>
              <a:rPr lang="cs-CZ" smtClean="0"/>
              <a:t>Spravedlnost</a:t>
            </a:r>
          </a:p>
          <a:p>
            <a:r>
              <a:rPr lang="cs-CZ" smtClean="0"/>
              <a:t>Trpělivost</a:t>
            </a:r>
          </a:p>
          <a:p>
            <a:r>
              <a:rPr lang="cs-CZ" smtClean="0"/>
              <a:t>Píle</a:t>
            </a:r>
          </a:p>
          <a:p>
            <a:r>
              <a:rPr lang="cs-CZ" smtClean="0"/>
              <a:t>Skromnost</a:t>
            </a: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Každý z nás má v hlavě mnoho map…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mtClean="0"/>
              <a:t>Můžeme je rozdělit do dvou kategorií:</a:t>
            </a:r>
          </a:p>
          <a:p>
            <a:r>
              <a:rPr lang="cs-CZ" smtClean="0"/>
              <a:t>Mapy toho, jaké věci jsou – </a:t>
            </a:r>
            <a:r>
              <a:rPr lang="cs-CZ" b="1" smtClean="0"/>
              <a:t>reálie.</a:t>
            </a:r>
          </a:p>
          <a:p>
            <a:r>
              <a:rPr lang="cs-CZ" smtClean="0"/>
              <a:t>Mapy toho, jaké by věci měly být – </a:t>
            </a:r>
            <a:r>
              <a:rPr lang="cs-CZ" b="1" smtClean="0"/>
              <a:t>hodnoty.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Zpravidla si ani neuvědomujeme, že je máme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Uvědomění vlastních paradigmat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mtClean="0"/>
              <a:t>Můžeme za tato </a:t>
            </a:r>
            <a:r>
              <a:rPr lang="cs-CZ" smtClean="0"/>
              <a:t>paradigmata </a:t>
            </a:r>
            <a:r>
              <a:rPr lang="cs-CZ" b="1" smtClean="0"/>
              <a:t>převzít odpovědnost</a:t>
            </a:r>
            <a:r>
              <a:rPr lang="cs-CZ" smtClean="0"/>
              <a:t>: </a:t>
            </a:r>
          </a:p>
          <a:p>
            <a:r>
              <a:rPr lang="cs-CZ" smtClean="0"/>
              <a:t> zkoumat je</a:t>
            </a:r>
          </a:p>
          <a:p>
            <a:r>
              <a:rPr lang="cs-CZ" smtClean="0"/>
              <a:t> ověřovat je na skutečnosti</a:t>
            </a:r>
          </a:p>
          <a:p>
            <a:r>
              <a:rPr lang="cs-CZ" smtClean="0"/>
              <a:t> naslouchat druhým a být otevřeni vůči jejich vjemům</a:t>
            </a:r>
          </a:p>
          <a:p>
            <a:pPr>
              <a:buNone/>
            </a:pPr>
            <a:r>
              <a:rPr lang="pl-PL" b="1" smtClean="0"/>
              <a:t>získat širší obraz a mnohem </a:t>
            </a:r>
            <a:r>
              <a:rPr lang="cs-CZ" b="1" smtClean="0"/>
              <a:t>objektivnější pohled</a:t>
            </a:r>
            <a:endParaRPr lang="cs-CZ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Změny charakteru, osobnosti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Chceme-li učinit poměrně malé změny ve svém životě - soustředíme na svoje postoje a chování.</a:t>
            </a:r>
          </a:p>
          <a:p>
            <a:r>
              <a:rPr lang="cs-CZ" smtClean="0"/>
              <a:t>Chceme-li udělat významnou změnu - musíme se zabývat svými základními paradigmaty.</a:t>
            </a:r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Struktura kvalit emoční inteligence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Schopnosti vztahující se k vlastní osobě</a:t>
            </a:r>
          </a:p>
          <a:p>
            <a:r>
              <a:rPr lang="cs-CZ" smtClean="0"/>
              <a:t>Kompetence v oblasti mezilidských vztahů </a:t>
            </a:r>
            <a:r>
              <a:rPr lang="cs-CZ" b="1" smtClean="0"/>
              <a:t>(</a:t>
            </a:r>
            <a:r>
              <a:rPr lang="pl-PL" i="1" smtClean="0"/>
              <a:t>Schopnost správně se v nich </a:t>
            </a:r>
            <a:r>
              <a:rPr lang="cs-CZ" i="1" smtClean="0"/>
              <a:t>orientovat)</a:t>
            </a: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Schopnosti vztahující se k vlastní osobě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Sebeuvědomění</a:t>
            </a:r>
          </a:p>
          <a:p>
            <a:r>
              <a:rPr lang="cs-CZ" smtClean="0"/>
              <a:t>Sebeovládání</a:t>
            </a:r>
          </a:p>
          <a:p>
            <a:r>
              <a:rPr lang="cs-CZ" smtClean="0"/>
              <a:t>Motivace k vyšším cílům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Témata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I. Sebepoznávání </a:t>
            </a:r>
            <a:r>
              <a:rPr lang="cs-CZ"/>
              <a:t>a poznávání druhých</a:t>
            </a:r>
          </a:p>
          <a:p>
            <a:r>
              <a:rPr lang="cs-CZ"/>
              <a:t>II. Komunikační dovednosti manažera</a:t>
            </a:r>
          </a:p>
          <a:p>
            <a:r>
              <a:rPr lang="cs-CZ"/>
              <a:t>III. Osobnost vedoucího pracovníka</a:t>
            </a:r>
          </a:p>
          <a:p>
            <a:r>
              <a:rPr lang="cs-CZ"/>
              <a:t>IV. Vedení lidí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Sebeuvědomění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Schopnost orientovat se ve vlastních duševních pochodech a stavech, jistota preferencí, znalost vlastních možností, schopnost využití intuice</a:t>
            </a:r>
          </a:p>
          <a:p>
            <a:r>
              <a:rPr lang="cs-CZ" b="1" smtClean="0"/>
              <a:t>Emoční sebeuvědomění: </a:t>
            </a:r>
            <a:r>
              <a:rPr lang="cs-CZ" smtClean="0"/>
              <a:t>cit pro vlastní emoce, objektivní hodnocení jejich dopadu</a:t>
            </a:r>
          </a:p>
          <a:p>
            <a:r>
              <a:rPr lang="cs-CZ" b="1" smtClean="0"/>
              <a:t>Reálné sebehodnocení: </a:t>
            </a:r>
            <a:r>
              <a:rPr lang="cs-CZ" smtClean="0"/>
              <a:t>uvědomění si vlastních plusů a minusů, znalost svých omezení</a:t>
            </a:r>
          </a:p>
          <a:p>
            <a:r>
              <a:rPr lang="cs-CZ" b="1" smtClean="0"/>
              <a:t>Sebedůvěra : </a:t>
            </a:r>
            <a:r>
              <a:rPr lang="cs-CZ" smtClean="0"/>
              <a:t>sebejistota, vědomí vlastní ceny, možností a schopností</a:t>
            </a:r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Sebeovládání</a:t>
            </a:r>
            <a:br>
              <a:rPr lang="cs-CZ" b="1" smtClean="0"/>
            </a:b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Schopnost zvládat okamžité impulsy a emoce</a:t>
            </a:r>
          </a:p>
          <a:p>
            <a:r>
              <a:rPr lang="cs-CZ" b="1" smtClean="0"/>
              <a:t>Spolehlivost: </a:t>
            </a:r>
            <a:r>
              <a:rPr lang="cs-CZ" smtClean="0"/>
              <a:t>schopnost dodržování základních pravidel slušnosti a smysl pro fair play</a:t>
            </a:r>
          </a:p>
          <a:p>
            <a:r>
              <a:rPr lang="cs-CZ" b="1" smtClean="0"/>
              <a:t>Svědomitost: </a:t>
            </a:r>
            <a:r>
              <a:rPr lang="cs-CZ" smtClean="0"/>
              <a:t>schopnost nést odpovědnost za vlastní </a:t>
            </a:r>
            <a:r>
              <a:rPr lang="pl-PL" smtClean="0"/>
              <a:t>chování i za pracovní výkon</a:t>
            </a:r>
          </a:p>
          <a:p>
            <a:r>
              <a:rPr lang="cs-CZ" b="1" smtClean="0"/>
              <a:t>Přizpůsobivost: </a:t>
            </a:r>
            <a:r>
              <a:rPr lang="cs-CZ" smtClean="0"/>
              <a:t>schopnost přizpůsobovat se změnám</a:t>
            </a:r>
          </a:p>
          <a:p>
            <a:r>
              <a:rPr lang="cs-CZ" b="1" smtClean="0"/>
              <a:t>Schopnost inovace: </a:t>
            </a:r>
            <a:r>
              <a:rPr lang="cs-CZ" smtClean="0"/>
              <a:t>dobře přijímat nové nápady, případně sám přicházet s novými nápady, postupy, přístupy, informacemi</a:t>
            </a: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Motivace k vyšším cílům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Emoční tendence přímo vedoucí k vzestupu nebo ho přinejmenším usnadňující</a:t>
            </a:r>
          </a:p>
          <a:p>
            <a:r>
              <a:rPr lang="cs-CZ" b="1" smtClean="0"/>
              <a:t>Ctižádostivost: </a:t>
            </a:r>
            <a:r>
              <a:rPr lang="cs-CZ" smtClean="0"/>
              <a:t>snaha o zlepšení vlastní práce, perfekcionismus</a:t>
            </a:r>
          </a:p>
          <a:p>
            <a:r>
              <a:rPr lang="cs-CZ" b="1" smtClean="0"/>
              <a:t>Loajalita: </a:t>
            </a:r>
            <a:r>
              <a:rPr lang="cs-CZ" smtClean="0"/>
              <a:t>ztotožnění se se záměry a cíly skupiny či organizace</a:t>
            </a:r>
          </a:p>
          <a:p>
            <a:r>
              <a:rPr lang="cs-CZ" b="1" smtClean="0"/>
              <a:t>Iniciativa: </a:t>
            </a:r>
            <a:r>
              <a:rPr lang="cs-CZ" smtClean="0"/>
              <a:t>schopnost pohotově se chopit příležitosti</a:t>
            </a:r>
          </a:p>
          <a:p>
            <a:r>
              <a:rPr lang="cs-CZ" b="1" smtClean="0"/>
              <a:t>Optimismus: </a:t>
            </a:r>
            <a:r>
              <a:rPr lang="cs-CZ" smtClean="0"/>
              <a:t>vytrvalost na cestě k cíli, ochota překonávat překážky, schopnost odložit uspokojení na pozdější dobu</a:t>
            </a: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Kompetence v oblasti</a:t>
            </a:r>
            <a:br>
              <a:rPr lang="cs-CZ" b="1" smtClean="0"/>
            </a:br>
            <a:r>
              <a:rPr lang="cs-CZ" b="1" smtClean="0"/>
              <a:t>mezilidských vztahů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Empatie (vcítění)</a:t>
            </a:r>
          </a:p>
          <a:p>
            <a:r>
              <a:rPr lang="cs-CZ" smtClean="0"/>
              <a:t>Obratnost ve společenském styku</a:t>
            </a:r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Empatie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Uvědomování si pocitů, potřeb a zájmů ostatních lidí</a:t>
            </a:r>
          </a:p>
          <a:p>
            <a:r>
              <a:rPr lang="cs-CZ" b="1" smtClean="0"/>
              <a:t>Pochopení: </a:t>
            </a:r>
            <a:r>
              <a:rPr lang="cs-CZ" smtClean="0"/>
              <a:t>správný odhad pocitů a tendencí ostatních a schopnost i ochota k nim přihlížet, aktivně je ovlivňovat</a:t>
            </a:r>
          </a:p>
          <a:p>
            <a:r>
              <a:rPr lang="cs-CZ" b="1" smtClean="0"/>
              <a:t>Schopnost stimulovat osobnostní růst ostatních: </a:t>
            </a:r>
            <a:r>
              <a:rPr lang="cs-CZ" smtClean="0"/>
              <a:t>vycítit, kdy je třeba povzbuzení či podpory k rozvinutí jejich schopností</a:t>
            </a:r>
          </a:p>
          <a:p>
            <a:r>
              <a:rPr lang="cs-CZ" b="1" smtClean="0"/>
              <a:t>Orientace na zákazníka: </a:t>
            </a:r>
            <a:r>
              <a:rPr lang="cs-CZ" smtClean="0"/>
              <a:t>předvídání a správné </a:t>
            </a:r>
            <a:r>
              <a:rPr lang="pl-PL" smtClean="0"/>
              <a:t>rozpoznání jeho potřeb, snaha je uspokojit</a:t>
            </a:r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Empatie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Snaha o rozvíjení a využití diverzity: </a:t>
            </a:r>
            <a:r>
              <a:rPr lang="cs-CZ" smtClean="0"/>
              <a:t>lepší uplatnění v požadovaném směru za pomoci využití rozdílností mezi lidmi</a:t>
            </a:r>
          </a:p>
          <a:p>
            <a:r>
              <a:rPr lang="it-IT" b="1" smtClean="0"/>
              <a:t>Cit pro „politiku“ organizace, sledování tendencí:</a:t>
            </a:r>
            <a:r>
              <a:rPr lang="cs-CZ" b="1" smtClean="0"/>
              <a:t> </a:t>
            </a:r>
            <a:r>
              <a:rPr lang="cs-CZ" smtClean="0"/>
              <a:t>schopnost správně se orientovat v protichůdných emocionálních proudech uvnitř skupiny či organizace, cit pro proměnlivost mocenských vztahů</a:t>
            </a: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Obratnost ve společenském styku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Flexibilita, schopnost docílit žádoucí reakce ze strany ostatních</a:t>
            </a:r>
          </a:p>
          <a:p>
            <a:r>
              <a:rPr lang="cs-CZ" b="1" smtClean="0"/>
              <a:t>Schopnost ovlivňovat: </a:t>
            </a:r>
            <a:r>
              <a:rPr lang="cs-CZ" smtClean="0"/>
              <a:t>volba správné taktiky k získání souhlasu</a:t>
            </a:r>
          </a:p>
          <a:p>
            <a:r>
              <a:rPr lang="cs-CZ" b="1" smtClean="0"/>
              <a:t>Schopnost komunikace: </a:t>
            </a:r>
            <a:r>
              <a:rPr lang="cs-CZ" smtClean="0"/>
              <a:t>vysílání jasných a přesvědčivých signálů</a:t>
            </a:r>
          </a:p>
          <a:p>
            <a:r>
              <a:rPr lang="cs-CZ" b="1" smtClean="0"/>
              <a:t>Vůdčí schopnosti: </a:t>
            </a:r>
            <a:r>
              <a:rPr lang="cs-CZ" smtClean="0"/>
              <a:t>schopnost nadchnout ostatní pro nějaký cíl, umět se postavit do čela</a:t>
            </a:r>
          </a:p>
          <a:p>
            <a:r>
              <a:rPr lang="cs-CZ" b="1" smtClean="0"/>
              <a:t>Ochota ke změnám: </a:t>
            </a:r>
            <a:r>
              <a:rPr lang="cs-CZ" smtClean="0"/>
              <a:t>podněcovat či organizovat prospěšné změny na pracovišti</a:t>
            </a:r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Obratnost ve společenském styku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smtClean="0"/>
              <a:t>Schopnost zvládat konflikty: </a:t>
            </a:r>
            <a:r>
              <a:rPr lang="pl-PL" smtClean="0"/>
              <a:t>obratnost ve </a:t>
            </a:r>
            <a:r>
              <a:rPr lang="cs-CZ" smtClean="0"/>
              <a:t>vyjednávání, urovnávání sporů</a:t>
            </a:r>
          </a:p>
          <a:p>
            <a:r>
              <a:rPr lang="cs-CZ" b="1" smtClean="0"/>
              <a:t>Schopnost vytvářet vazby: </a:t>
            </a:r>
            <a:r>
              <a:rPr lang="cs-CZ" smtClean="0"/>
              <a:t>podpora užitečných vzájemných vztahů ve skupině, schopnost přispět k jejímu stmelení</a:t>
            </a:r>
          </a:p>
          <a:p>
            <a:r>
              <a:rPr lang="pl-PL" b="1" smtClean="0"/>
              <a:t>Schopnost spolupracovat: </a:t>
            </a:r>
            <a:r>
              <a:rPr lang="pl-PL" smtClean="0"/>
              <a:t>spolu s ostatními směřovat </a:t>
            </a:r>
            <a:r>
              <a:rPr lang="cs-CZ" smtClean="0"/>
              <a:t>k vytčenému cíli</a:t>
            </a:r>
          </a:p>
          <a:p>
            <a:r>
              <a:rPr lang="cs-CZ" b="1" smtClean="0"/>
              <a:t>Schopnost týmové práce: </a:t>
            </a:r>
            <a:r>
              <a:rPr lang="cs-CZ" smtClean="0"/>
              <a:t>na různých úrovních prohlubovat týmovou spolupráci, kultivovat společné zaměření</a:t>
            </a:r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Síla paradigmat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Tvoří brýle, skrze které </a:t>
            </a:r>
            <a:r>
              <a:rPr lang="cs-CZ" smtClean="0"/>
              <a:t>vidíme svět</a:t>
            </a:r>
          </a:p>
          <a:p>
            <a:r>
              <a:rPr lang="cs-CZ" smtClean="0"/>
              <a:t>Síla posunu paradigmatu je hlavní silou skokové změny</a:t>
            </a:r>
          </a:p>
          <a:p>
            <a:r>
              <a:rPr lang="cs-CZ" smtClean="0"/>
              <a:t>Nezávisle na tom,  </a:t>
            </a:r>
            <a:r>
              <a:rPr lang="pl-PL" smtClean="0"/>
              <a:t>jestli jde o posun náhlý, </a:t>
            </a:r>
            <a:r>
              <a:rPr lang="cs-CZ" smtClean="0"/>
              <a:t>nebo o pomalý a úmyslný proces</a:t>
            </a:r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Vliv paradigmat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Paradigmata etiky osobnosti podstatně ovlivňují nejen způsob, jakým se snažíme řešit své problémy, ale také způsob, jakým se na ně díváme.</a:t>
            </a:r>
          </a:p>
          <a:p>
            <a:r>
              <a:rPr lang="cs-CZ" b="1" smtClean="0"/>
              <a:t>Problémem je způsob, jakým problém vidíme</a:t>
            </a:r>
            <a:endParaRPr lang="cs-CZ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Sebepoznávání a poznávání druhých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Obecný úvod</a:t>
            </a:r>
          </a:p>
          <a:p>
            <a:r>
              <a:rPr lang="cs-CZ" smtClean="0"/>
              <a:t>Sebereflexí </a:t>
            </a:r>
            <a:r>
              <a:rPr lang="cs-CZ"/>
              <a:t>k sebepoznávání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Návyky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Návyky jsou průnikem znalostí, dovedností a přání.</a:t>
            </a:r>
          </a:p>
          <a:p>
            <a:r>
              <a:rPr lang="pl-PL" smtClean="0"/>
              <a:t>Znalost = „</a:t>
            </a:r>
            <a:r>
              <a:rPr lang="pl-PL" b="1" smtClean="0"/>
              <a:t>co dělat</a:t>
            </a:r>
            <a:r>
              <a:rPr lang="pl-PL" smtClean="0"/>
              <a:t>“ a „</a:t>
            </a:r>
            <a:r>
              <a:rPr lang="pl-PL" b="1" smtClean="0"/>
              <a:t>proč</a:t>
            </a:r>
            <a:r>
              <a:rPr lang="pl-PL" smtClean="0"/>
              <a:t>“.</a:t>
            </a:r>
          </a:p>
          <a:p>
            <a:r>
              <a:rPr lang="cs-CZ" smtClean="0"/>
              <a:t>Dovednost = „</a:t>
            </a:r>
            <a:r>
              <a:rPr lang="cs-CZ" b="1" smtClean="0"/>
              <a:t>jak to udělat</a:t>
            </a:r>
            <a:r>
              <a:rPr lang="cs-CZ" smtClean="0"/>
              <a:t>“.</a:t>
            </a:r>
          </a:p>
          <a:p>
            <a:r>
              <a:rPr lang="cs-CZ" smtClean="0"/>
              <a:t>Přání = motivace, „</a:t>
            </a:r>
            <a:r>
              <a:rPr lang="cs-CZ" b="1" smtClean="0"/>
              <a:t>chtění</a:t>
            </a:r>
            <a:r>
              <a:rPr lang="cs-CZ" smtClean="0"/>
              <a:t>“.</a:t>
            </a:r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Kontinuum zrání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Závislost</a:t>
            </a:r>
          </a:p>
          <a:p>
            <a:pPr>
              <a:buNone/>
            </a:pPr>
            <a:r>
              <a:rPr lang="pl-PL" smtClean="0"/>
              <a:t>         </a:t>
            </a:r>
            <a:r>
              <a:rPr lang="pl-PL" b="1" smtClean="0"/>
              <a:t>Ty</a:t>
            </a:r>
            <a:r>
              <a:rPr lang="pl-PL" smtClean="0"/>
              <a:t> – ty za to můžeš</a:t>
            </a:r>
          </a:p>
          <a:p>
            <a:r>
              <a:rPr lang="cs-CZ" b="1" smtClean="0"/>
              <a:t>Nezávislost</a:t>
            </a:r>
          </a:p>
          <a:p>
            <a:pPr>
              <a:buNone/>
            </a:pPr>
            <a:r>
              <a:rPr lang="cs-CZ" smtClean="0"/>
              <a:t>         </a:t>
            </a:r>
            <a:r>
              <a:rPr lang="cs-CZ" b="1" smtClean="0"/>
              <a:t>Já </a:t>
            </a:r>
            <a:r>
              <a:rPr lang="cs-CZ" smtClean="0"/>
              <a:t>– já to zvládnu</a:t>
            </a:r>
          </a:p>
          <a:p>
            <a:r>
              <a:rPr lang="cs-CZ" b="1" smtClean="0"/>
              <a:t>Vzájemná závislost</a:t>
            </a:r>
          </a:p>
          <a:p>
            <a:pPr>
              <a:buNone/>
            </a:pPr>
            <a:r>
              <a:rPr lang="cs-CZ" smtClean="0"/>
              <a:t>        </a:t>
            </a:r>
            <a:r>
              <a:rPr lang="cs-CZ" b="1" smtClean="0"/>
              <a:t>My </a:t>
            </a:r>
            <a:r>
              <a:rPr lang="cs-CZ" smtClean="0"/>
              <a:t>– my můžeme spolupracovat</a:t>
            </a:r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Paradigma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Výhra – </a:t>
            </a:r>
            <a:r>
              <a:rPr lang="cs-CZ" b="1" dirty="0" err="1" smtClean="0"/>
              <a:t>výhra</a:t>
            </a:r>
            <a:endParaRPr lang="cs-CZ" b="1" dirty="0" smtClean="0"/>
          </a:p>
          <a:p>
            <a:r>
              <a:rPr lang="cs-CZ" b="1" dirty="0" smtClean="0"/>
              <a:t>Výhra – prohra</a:t>
            </a:r>
          </a:p>
          <a:p>
            <a:r>
              <a:rPr lang="cs-CZ" b="1" dirty="0" smtClean="0"/>
              <a:t>Prohra – výhra</a:t>
            </a:r>
          </a:p>
          <a:p>
            <a:r>
              <a:rPr lang="cs-CZ" b="1" dirty="0" smtClean="0"/>
              <a:t>Prohra - </a:t>
            </a:r>
            <a:r>
              <a:rPr lang="cs-CZ" b="1" dirty="0" err="1" smtClean="0"/>
              <a:t>prohra</a:t>
            </a:r>
            <a:endParaRPr lang="cs-CZ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role manažera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</a:t>
            </a:r>
            <a:r>
              <a:rPr lang="cs-CZ" smtClean="0"/>
              <a:t>d </a:t>
            </a:r>
            <a:r>
              <a:rPr lang="cs-CZ" dirty="0"/>
              <a:t>hrdiny k tomu, kdo </a:t>
            </a:r>
            <a:r>
              <a:rPr lang="cs-CZ" dirty="0" smtClean="0"/>
              <a:t>rozvíjí </a:t>
            </a:r>
            <a:endParaRPr lang="cs-CZ" dirty="0"/>
          </a:p>
          <a:p>
            <a:pPr lvl="0"/>
            <a:r>
              <a:rPr lang="cs-CZ" dirty="0" smtClean="0"/>
              <a:t>O</a:t>
            </a:r>
            <a:r>
              <a:rPr lang="cs-CZ" smtClean="0"/>
              <a:t>d </a:t>
            </a:r>
            <a:r>
              <a:rPr lang="cs-CZ" dirty="0"/>
              <a:t>komandýra ke </a:t>
            </a:r>
            <a:r>
              <a:rPr lang="cs-CZ" dirty="0" smtClean="0"/>
              <a:t>konzultantovi </a:t>
            </a:r>
            <a:endParaRPr lang="cs-CZ" dirty="0"/>
          </a:p>
          <a:p>
            <a:pPr lvl="0"/>
            <a:r>
              <a:rPr lang="cs-CZ" dirty="0" smtClean="0"/>
              <a:t>O</a:t>
            </a:r>
            <a:r>
              <a:rPr lang="cs-CZ" smtClean="0"/>
              <a:t>d </a:t>
            </a:r>
            <a:r>
              <a:rPr lang="cs-CZ" dirty="0"/>
              <a:t>toho, kdo rozkazuje, k </a:t>
            </a:r>
            <a:r>
              <a:rPr lang="cs-CZ" dirty="0" smtClean="0"/>
              <a:t>učiteli </a:t>
            </a:r>
            <a:endParaRPr lang="cs-CZ" dirty="0"/>
          </a:p>
          <a:p>
            <a:pPr lvl="0"/>
            <a:r>
              <a:rPr lang="cs-CZ" dirty="0" smtClean="0"/>
              <a:t>O</a:t>
            </a:r>
            <a:r>
              <a:rPr lang="cs-CZ" smtClean="0"/>
              <a:t>d </a:t>
            </a:r>
            <a:r>
              <a:rPr lang="cs-CZ" dirty="0"/>
              <a:t>tvůrce rozhodnutí k tomu, kdo posuzuje hodnoty a dává </a:t>
            </a:r>
            <a:r>
              <a:rPr lang="cs-CZ" dirty="0" smtClean="0"/>
              <a:t>příklad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O</a:t>
            </a:r>
            <a:r>
              <a:rPr lang="cs-CZ" sz="3500" smtClean="0"/>
              <a:t>d </a:t>
            </a:r>
            <a:r>
              <a:rPr lang="cs-CZ" sz="3500" dirty="0"/>
              <a:t>konfrontačního způsobu dialogu k </a:t>
            </a:r>
            <a:r>
              <a:rPr lang="cs-CZ" sz="3500" dirty="0" smtClean="0"/>
              <a:t>empatickému</a:t>
            </a:r>
            <a:endParaRPr lang="cs-CZ" sz="3500" dirty="0"/>
          </a:p>
          <a:p>
            <a:r>
              <a:rPr lang="cs-CZ" sz="3500" dirty="0" smtClean="0"/>
              <a:t>O</a:t>
            </a:r>
            <a:r>
              <a:rPr lang="cs-CZ" sz="3500" smtClean="0"/>
              <a:t>d </a:t>
            </a:r>
            <a:r>
              <a:rPr lang="cs-CZ" sz="3500" dirty="0"/>
              <a:t>zachovávání si moci k dělení se o </a:t>
            </a:r>
            <a:r>
              <a:rPr lang="cs-CZ" sz="3500" dirty="0" smtClean="0"/>
              <a:t>moc </a:t>
            </a:r>
            <a:endParaRPr lang="cs-CZ" sz="3500" dirty="0"/>
          </a:p>
          <a:p>
            <a:r>
              <a:rPr lang="cs-CZ" sz="3500" dirty="0" smtClean="0"/>
              <a:t>O</a:t>
            </a:r>
            <a:r>
              <a:rPr lang="cs-CZ" sz="3500" smtClean="0"/>
              <a:t>d </a:t>
            </a:r>
            <a:r>
              <a:rPr lang="cs-CZ" sz="3500" dirty="0"/>
              <a:t>konfrontačního vztahu (výhra-prohra) ke kooperačním vztahům založeným na vzájemných zájmech (výhra-výhra</a:t>
            </a:r>
            <a:r>
              <a:rPr lang="cs-CZ" sz="3500" dirty="0" smtClean="0"/>
              <a:t>)</a:t>
            </a:r>
            <a:endParaRPr lang="cs-CZ" sz="35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7 návyků úspěšných lidí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1. Návyk: Buďte proaktivní</a:t>
            </a:r>
          </a:p>
          <a:p>
            <a:r>
              <a:rPr lang="cs-CZ" smtClean="0"/>
              <a:t>2. Návyk: Začínejte s myšlenkou nakonec</a:t>
            </a:r>
          </a:p>
          <a:p>
            <a:r>
              <a:rPr lang="cs-CZ" smtClean="0"/>
              <a:t>3. Návyk: Dejte přednost důležitým věcem</a:t>
            </a:r>
          </a:p>
          <a:p>
            <a:r>
              <a:rPr lang="cs-CZ" smtClean="0"/>
              <a:t>4. Návyk: Myslete způsobem výhra/výhra</a:t>
            </a:r>
          </a:p>
          <a:p>
            <a:r>
              <a:rPr lang="cs-CZ" smtClean="0"/>
              <a:t>5. Návyk: Nejdříve se snažte pochopit potom být pochopeni</a:t>
            </a:r>
          </a:p>
          <a:p>
            <a:r>
              <a:rPr lang="cs-CZ" smtClean="0"/>
              <a:t>6. Návyk: Vytvářejte synergii</a:t>
            </a:r>
          </a:p>
          <a:p>
            <a:r>
              <a:rPr lang="cs-CZ" smtClean="0"/>
              <a:t>7. Návyk: Ostření pily</a:t>
            </a:r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8. návyk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Od efeknivnosti k výjmečnosti</a:t>
            </a:r>
          </a:p>
          <a:p>
            <a:r>
              <a:rPr lang="cs-CZ" b="1" smtClean="0"/>
              <a:t>Nechte zaznít svůj hlas </a:t>
            </a:r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Od efektivnosti k výjimečnosti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Vize</a:t>
            </a:r>
          </a:p>
          <a:p>
            <a:r>
              <a:rPr lang="cs-CZ" smtClean="0"/>
              <a:t>Disciplína</a:t>
            </a:r>
          </a:p>
          <a:p>
            <a:r>
              <a:rPr lang="cs-CZ" smtClean="0"/>
              <a:t>Elán</a:t>
            </a:r>
          </a:p>
          <a:p>
            <a:r>
              <a:rPr lang="cs-CZ" smtClean="0"/>
              <a:t>Nadšení</a:t>
            </a:r>
          </a:p>
          <a:p>
            <a:r>
              <a:rPr lang="cs-CZ" smtClean="0"/>
              <a:t>Svědomí</a:t>
            </a:r>
          </a:p>
          <a:p>
            <a:pPr>
              <a:buNone/>
            </a:pPr>
            <a:r>
              <a:rPr lang="pl-PL" b="1" smtClean="0"/>
              <a:t>Inspirujte druhé, aby i oni objevili svůj hlas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1. Buďte proaktivní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smtClean="0"/>
              <a:t>Proaktivní jazyk</a:t>
            </a:r>
          </a:p>
          <a:p>
            <a:r>
              <a:rPr lang="cs-CZ" smtClean="0"/>
              <a:t>Podívejme se na možnosti</a:t>
            </a:r>
          </a:p>
          <a:p>
            <a:r>
              <a:rPr lang="pl-PL" smtClean="0"/>
              <a:t>Mohu na to jít jinak</a:t>
            </a:r>
          </a:p>
          <a:p>
            <a:r>
              <a:rPr lang="cs-CZ" smtClean="0"/>
              <a:t>Ovládám své pocity</a:t>
            </a:r>
          </a:p>
          <a:p>
            <a:r>
              <a:rPr lang="cs-CZ" smtClean="0"/>
              <a:t>Zpracuji účinná doporučení </a:t>
            </a:r>
          </a:p>
          <a:p>
            <a:r>
              <a:rPr lang="cs-CZ" smtClean="0"/>
              <a:t>Zvolím přiměřenou odezvu</a:t>
            </a:r>
          </a:p>
          <a:p>
            <a:r>
              <a:rPr lang="cs-CZ" smtClean="0"/>
              <a:t>Rozhodnu se</a:t>
            </a:r>
          </a:p>
          <a:p>
            <a:r>
              <a:rPr lang="cs-CZ" smtClean="0"/>
              <a:t>Dám tomu přednost</a:t>
            </a:r>
          </a:p>
          <a:p>
            <a:r>
              <a:rPr lang="cs-CZ" smtClean="0"/>
              <a:t>Chci</a:t>
            </a:r>
            <a:endParaRPr lang="cs-CZ" b="1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Reaktivní jazyk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Nic se nedá dělat</a:t>
            </a:r>
          </a:p>
          <a:p>
            <a:r>
              <a:rPr lang="cs-CZ" smtClean="0"/>
              <a:t>Takový jsem</a:t>
            </a:r>
          </a:p>
          <a:p>
            <a:r>
              <a:rPr lang="cs-CZ" smtClean="0"/>
              <a:t>Dohání mě k šílenství</a:t>
            </a:r>
          </a:p>
          <a:p>
            <a:r>
              <a:rPr lang="cs-CZ" smtClean="0"/>
              <a:t>Oni to nedovolí</a:t>
            </a:r>
          </a:p>
          <a:p>
            <a:r>
              <a:rPr lang="cs-CZ" smtClean="0"/>
              <a:t>Musím to dělat</a:t>
            </a:r>
          </a:p>
          <a:p>
            <a:r>
              <a:rPr lang="cs-CZ" smtClean="0"/>
              <a:t>Nemohu</a:t>
            </a:r>
          </a:p>
          <a:p>
            <a:r>
              <a:rPr lang="cs-CZ" smtClean="0"/>
              <a:t>Jsem nucen</a:t>
            </a:r>
          </a:p>
          <a:p>
            <a:r>
              <a:rPr lang="cs-CZ" smtClean="0"/>
              <a:t>Kdybych mohl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Komunikační dovednosti manažera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Verbální </a:t>
            </a:r>
            <a:r>
              <a:rPr lang="cs-CZ" smtClean="0"/>
              <a:t>a neverbální komunikace</a:t>
            </a:r>
            <a:endParaRPr lang="cs-CZ"/>
          </a:p>
          <a:p>
            <a:r>
              <a:rPr lang="cs-CZ" smtClean="0"/>
              <a:t>Zásady </a:t>
            </a:r>
            <a:r>
              <a:rPr lang="cs-CZ"/>
              <a:t>správné argumentace</a:t>
            </a:r>
          </a:p>
          <a:p>
            <a:r>
              <a:rPr lang="pl-PL" smtClean="0"/>
              <a:t>Asertivita </a:t>
            </a:r>
            <a:r>
              <a:rPr lang="pl-PL"/>
              <a:t>jako strategie jednání</a:t>
            </a:r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Okruh zájmu, působnosti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Prstenec 3"/>
          <p:cNvSpPr/>
          <p:nvPr/>
        </p:nvSpPr>
        <p:spPr>
          <a:xfrm>
            <a:off x="1979712" y="1772816"/>
            <a:ext cx="4608512" cy="4248472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>
                <a:solidFill>
                  <a:schemeClr val="tx1"/>
                </a:solidFill>
              </a:rPr>
              <a:t>o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75856" y="37170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Okruh působnosti</a:t>
            </a:r>
            <a:endParaRPr lang="cs-CZ" b="1"/>
          </a:p>
        </p:txBody>
      </p:sp>
      <p:sp>
        <p:nvSpPr>
          <p:cNvPr id="6" name="TextovéPole 5"/>
          <p:cNvSpPr txBox="1"/>
          <p:nvPr/>
        </p:nvSpPr>
        <p:spPr>
          <a:xfrm>
            <a:off x="3491880" y="21328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Okruh zájmu</a:t>
            </a:r>
            <a:endParaRPr lang="cs-CZ" b="1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Proaktivní lidé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Soustřeďují své úsilí na </a:t>
            </a:r>
            <a:r>
              <a:rPr lang="cs-CZ" b="1" smtClean="0"/>
              <a:t>okruh působnosti</a:t>
            </a:r>
          </a:p>
          <a:p>
            <a:r>
              <a:rPr lang="cs-CZ" smtClean="0"/>
              <a:t>Zabývají se věcmi, se kterými mohou něco dělat</a:t>
            </a:r>
          </a:p>
          <a:p>
            <a:r>
              <a:rPr lang="cs-CZ" smtClean="0"/>
              <a:t>Povaha jejich energie je pozitivní</a:t>
            </a: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3. Dejte přednost důležitým věcem</a:t>
            </a:r>
            <a:endParaRPr lang="cs-CZ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196753"/>
          <a:ext cx="8229600" cy="6378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3518048"/>
                <a:gridCol w="4125144"/>
              </a:tblGrid>
              <a:tr h="2286375">
                <a:tc>
                  <a:txBody>
                    <a:bodyPr/>
                    <a:lstStyle/>
                    <a:p>
                      <a:r>
                        <a:rPr lang="cs-CZ" smtClean="0"/>
                        <a:t>D</a:t>
                      </a:r>
                    </a:p>
                    <a:p>
                      <a:r>
                        <a:rPr lang="cs-CZ" smtClean="0"/>
                        <a:t>Ů</a:t>
                      </a:r>
                    </a:p>
                    <a:p>
                      <a:r>
                        <a:rPr lang="cs-CZ" smtClean="0"/>
                        <a:t>L</a:t>
                      </a:r>
                    </a:p>
                    <a:p>
                      <a:r>
                        <a:rPr lang="cs-CZ" smtClean="0"/>
                        <a:t>E</a:t>
                      </a:r>
                    </a:p>
                    <a:p>
                      <a:r>
                        <a:rPr lang="cs-CZ" smtClean="0"/>
                        <a:t>Ž</a:t>
                      </a:r>
                    </a:p>
                    <a:p>
                      <a:r>
                        <a:rPr lang="cs-CZ" smtClean="0"/>
                        <a:t>I</a:t>
                      </a:r>
                    </a:p>
                    <a:p>
                      <a:r>
                        <a:rPr lang="cs-CZ" smtClean="0"/>
                        <a:t>T</a:t>
                      </a:r>
                    </a:p>
                    <a:p>
                      <a:r>
                        <a:rPr lang="cs-CZ" smtClean="0"/>
                        <a:t>É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Krize</a:t>
                      </a:r>
                    </a:p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Neodkladné problémy</a:t>
                      </a:r>
                    </a:p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Termínované úkoly</a:t>
                      </a:r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Prevence, činnosti PS</a:t>
                      </a:r>
                    </a:p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Rozvíjení vztahů</a:t>
                      </a:r>
                    </a:p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Poznávání nových příležitostí</a:t>
                      </a:r>
                    </a:p>
                    <a:p>
                      <a:r>
                        <a:rPr lang="cs-CZ" sz="28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Plánování, odpočinek</a:t>
                      </a:r>
                      <a:endParaRPr lang="cs-CZ" sz="2800"/>
                    </a:p>
                  </a:txBody>
                  <a:tcPr/>
                </a:tc>
              </a:tr>
              <a:tr h="2058942">
                <a:tc>
                  <a:txBody>
                    <a:bodyPr/>
                    <a:lstStyle/>
                    <a:p>
                      <a:r>
                        <a:rPr lang="cs-CZ" smtClean="0"/>
                        <a:t>N</a:t>
                      </a:r>
                    </a:p>
                    <a:p>
                      <a:r>
                        <a:rPr lang="cs-CZ" smtClean="0"/>
                        <a:t>E</a:t>
                      </a:r>
                    </a:p>
                    <a:p>
                      <a:r>
                        <a:rPr lang="cs-CZ" smtClean="0"/>
                        <a:t>D</a:t>
                      </a:r>
                    </a:p>
                    <a:p>
                      <a:r>
                        <a:rPr lang="cs-CZ" smtClean="0"/>
                        <a:t>Ů</a:t>
                      </a:r>
                    </a:p>
                    <a:p>
                      <a:r>
                        <a:rPr lang="cs-CZ" smtClean="0"/>
                        <a:t>L</a:t>
                      </a:r>
                    </a:p>
                    <a:p>
                      <a:r>
                        <a:rPr lang="cs-CZ" smtClean="0"/>
                        <a:t>E</a:t>
                      </a:r>
                    </a:p>
                    <a:p>
                      <a:r>
                        <a:rPr lang="cs-CZ" smtClean="0"/>
                        <a:t>Ž</a:t>
                      </a:r>
                    </a:p>
                    <a:p>
                      <a:r>
                        <a:rPr lang="cs-CZ" smtClean="0"/>
                        <a:t>I</a:t>
                      </a:r>
                    </a:p>
                    <a:p>
                      <a:r>
                        <a:rPr lang="cs-CZ" smtClean="0"/>
                        <a:t>T</a:t>
                      </a:r>
                    </a:p>
                    <a:p>
                      <a:r>
                        <a:rPr lang="cs-CZ" smtClean="0"/>
                        <a:t>É</a:t>
                      </a:r>
                    </a:p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Některá pošta a hlášení</a:t>
                      </a:r>
                    </a:p>
                    <a:p>
                      <a:r>
                        <a:rPr lang="cs-CZ" sz="2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Některé porady</a:t>
                      </a:r>
                    </a:p>
                    <a:p>
                      <a:r>
                        <a:rPr lang="cs-CZ" sz="2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Blížící se neodkladné záležitosti</a:t>
                      </a:r>
                    </a:p>
                    <a:p>
                      <a:r>
                        <a:rPr lang="cs-CZ" sz="2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Oblíbené činnosti</a:t>
                      </a:r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Jednoduché běžné záležitosti</a:t>
                      </a:r>
                    </a:p>
                    <a:p>
                      <a:r>
                        <a:rPr lang="cs-CZ" sz="28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Některá pošta, Některé telef. hovory</a:t>
                      </a:r>
                    </a:p>
                    <a:p>
                      <a:r>
                        <a:rPr lang="cs-CZ" sz="28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Mrhání časem na zbytečné záležitosti</a:t>
                      </a:r>
                    </a:p>
                    <a:p>
                      <a:r>
                        <a:rPr lang="cs-CZ" sz="28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Příjemné činnosti</a:t>
                      </a:r>
                      <a:endParaRPr lang="cs-CZ" sz="2800" b="0"/>
                    </a:p>
                  </a:txBody>
                  <a:tcPr/>
                </a:tc>
              </a:tr>
              <a:tr h="98327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NALÉHAVÉ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NENALÉHAVÉ</a:t>
                      </a:r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5. Nejdříve se snažte pochopit potom být pochopeni </a:t>
            </a:r>
            <a:endParaRPr lang="cs-CZ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984"/>
                <a:gridCol w="2458616"/>
              </a:tblGrid>
              <a:tr h="956226">
                <a:tc>
                  <a:txBody>
                    <a:bodyPr/>
                    <a:lstStyle/>
                    <a:p>
                      <a:r>
                        <a:rPr lang="cs-CZ" sz="3200" b="1" smtClean="0"/>
                        <a:t>5. Empatické naslouchání</a:t>
                      </a:r>
                      <a:endParaRPr lang="cs-CZ" sz="3200" b="1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Naslouchání z pohledu druhé strany</a:t>
                      </a:r>
                      <a:endParaRPr lang="cs-CZ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cs-CZ" sz="2800" b="1" smtClean="0"/>
                        <a:t>4. Pozorné naslouchání</a:t>
                      </a:r>
                      <a:endParaRPr lang="cs-CZ" sz="2800" b="1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Naslouchání</a:t>
                      </a:r>
                    </a:p>
                    <a:p>
                      <a:r>
                        <a:rPr lang="cs-CZ" sz="2400" smtClean="0"/>
                        <a:t>z</a:t>
                      </a:r>
                    </a:p>
                    <a:p>
                      <a:endParaRPr lang="cs-CZ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cs-CZ" sz="2400" b="1" smtClean="0"/>
                        <a:t>3. Selektivní naslouchání</a:t>
                      </a:r>
                      <a:endParaRPr lang="cs-CZ" sz="2400" b="1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smtClean="0"/>
                        <a:t>vlastního</a:t>
                      </a:r>
                    </a:p>
                    <a:p>
                      <a:endParaRPr lang="cs-CZ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cs-CZ" sz="2000" b="1" smtClean="0"/>
                        <a:t>2. Předstírání naslouchání</a:t>
                      </a:r>
                      <a:endParaRPr lang="cs-CZ" sz="2000" b="1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smtClean="0"/>
                        <a:t>pohledu</a:t>
                      </a:r>
                      <a:endParaRPr lang="cs-CZ" smtClean="0"/>
                    </a:p>
                    <a:p>
                      <a:endParaRPr lang="cs-CZ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cs-CZ" sz="1800" b="1" smtClean="0"/>
                        <a:t>1.Ignorování</a:t>
                      </a:r>
                      <a:endParaRPr lang="cs-CZ" sz="1800" b="1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Osobnost vedoucího pracovníka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Image </a:t>
            </a:r>
            <a:r>
              <a:rPr lang="cs-CZ"/>
              <a:t>vedoucího pracovníka</a:t>
            </a:r>
          </a:p>
          <a:p>
            <a:r>
              <a:rPr lang="cs-CZ" smtClean="0"/>
              <a:t>Time </a:t>
            </a:r>
            <a:r>
              <a:rPr lang="cs-CZ"/>
              <a:t>management. Stres management.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Vedení lidí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Pracovní </a:t>
            </a:r>
            <a:r>
              <a:rPr lang="cs-CZ"/>
              <a:t>motivace</a:t>
            </a:r>
          </a:p>
          <a:p>
            <a:r>
              <a:rPr lang="pl-PL" smtClean="0"/>
              <a:t>Pracovní </a:t>
            </a:r>
            <a:r>
              <a:rPr lang="pl-PL"/>
              <a:t>porada jako nástroj </a:t>
            </a:r>
            <a:r>
              <a:rPr lang="pl-PL" smtClean="0"/>
              <a:t>přímé </a:t>
            </a:r>
            <a:r>
              <a:rPr lang="cs-CZ" smtClean="0"/>
              <a:t>komunikace </a:t>
            </a:r>
            <a:r>
              <a:rPr lang="cs-CZ"/>
              <a:t>s lidmi</a:t>
            </a:r>
          </a:p>
          <a:p>
            <a:r>
              <a:rPr lang="cs-CZ" smtClean="0"/>
              <a:t>Týmová </a:t>
            </a:r>
            <a:r>
              <a:rPr lang="cs-CZ"/>
              <a:t>práce</a:t>
            </a:r>
          </a:p>
          <a:p>
            <a:r>
              <a:rPr lang="pt-BR" smtClean="0"/>
              <a:t>Pravidla </a:t>
            </a:r>
            <a:r>
              <a:rPr lang="pt-BR"/>
              <a:t>úspěšného jednání s </a:t>
            </a:r>
            <a:r>
              <a:rPr lang="pt-BR" smtClean="0"/>
              <a:t>lidmi</a:t>
            </a:r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Studijní literatura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Buchtová</a:t>
            </a:r>
            <a:r>
              <a:rPr lang="cs-CZ"/>
              <a:t>, B., Šmajs, J., Kulhavý, V.: </a:t>
            </a:r>
            <a:r>
              <a:rPr lang="cs-CZ" smtClean="0"/>
              <a:t>Rozvoj manažerských </a:t>
            </a:r>
            <a:r>
              <a:rPr lang="cs-CZ"/>
              <a:t>dovedností I. a II. část. 1. vyd. </a:t>
            </a:r>
            <a:r>
              <a:rPr lang="cs-CZ" smtClean="0"/>
              <a:t>Distanční studijní </a:t>
            </a:r>
            <a:r>
              <a:rPr lang="cs-CZ"/>
              <a:t>opora. Brno: Vydavatelství MU, 2005. ISBN </a:t>
            </a:r>
            <a:r>
              <a:rPr lang="cs-CZ" smtClean="0"/>
              <a:t>8O-210-3858-6</a:t>
            </a:r>
            <a:r>
              <a:rPr lang="cs-CZ"/>
              <a:t>.</a:t>
            </a:r>
          </a:p>
          <a:p>
            <a:r>
              <a:rPr lang="cs-CZ"/>
              <a:t> Šuleř, O.: Manažerské techniky. 1. vydání. </a:t>
            </a:r>
            <a:r>
              <a:rPr lang="cs-CZ" smtClean="0"/>
              <a:t>Olomouc: Rubico </a:t>
            </a:r>
            <a:r>
              <a:rPr lang="cs-CZ"/>
              <a:t>1995. ISBN 80-85839-06-7.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Sebepoznávání a poznávání druhých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Obecný úvod</a:t>
            </a:r>
          </a:p>
          <a:p>
            <a:r>
              <a:rPr lang="cs-CZ" smtClean="0"/>
              <a:t>Sebereflexí </a:t>
            </a:r>
            <a:r>
              <a:rPr lang="cs-CZ"/>
              <a:t>k sebepoznávání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Thomas Samuel Kuhn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1922-1996</a:t>
            </a:r>
          </a:p>
          <a:p>
            <a:r>
              <a:rPr lang="cs-CZ" smtClean="0"/>
              <a:t>americký filosof, fyzik, teoretik vědy a vědeckého poznání</a:t>
            </a:r>
          </a:p>
          <a:p>
            <a:r>
              <a:rPr lang="cs-CZ" smtClean="0"/>
              <a:t>Zavedl termín "</a:t>
            </a:r>
            <a:r>
              <a:rPr lang="cs-CZ" b="1" smtClean="0"/>
              <a:t>paradigma“</a:t>
            </a:r>
          </a:p>
          <a:p>
            <a:pPr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1287</Words>
  <Application>Microsoft Office PowerPoint</Application>
  <PresentationFormat>Předvádění na obrazovce (4:3)</PresentationFormat>
  <Paragraphs>248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sady Office</vt:lpstr>
      <vt:lpstr>Sociokulturní a manažerské dovednosti</vt:lpstr>
      <vt:lpstr>Témata</vt:lpstr>
      <vt:lpstr>Sebepoznávání a poznávání druhých</vt:lpstr>
      <vt:lpstr>Komunikační dovednosti manažera</vt:lpstr>
      <vt:lpstr>Osobnost vedoucího pracovníka</vt:lpstr>
      <vt:lpstr>Vedení lidí</vt:lpstr>
      <vt:lpstr>Studijní literatura</vt:lpstr>
      <vt:lpstr>Sebepoznávání a poznávání druhých</vt:lpstr>
      <vt:lpstr>Thomas Samuel Kuhn</vt:lpstr>
      <vt:lpstr>Paradigma</vt:lpstr>
      <vt:lpstr>Vývoj paradigmatu dle Kuhna</vt:lpstr>
      <vt:lpstr>Posun paradigmatu</vt:lpstr>
      <vt:lpstr>Co nás vede životem?</vt:lpstr>
      <vt:lpstr>Charakter, osobnost</vt:lpstr>
      <vt:lpstr>Každý z nás má v hlavě mnoho map…</vt:lpstr>
      <vt:lpstr>Uvědomění vlastních paradigmat</vt:lpstr>
      <vt:lpstr>Změny charakteru, osobnosti</vt:lpstr>
      <vt:lpstr>Struktura kvalit emoční inteligence</vt:lpstr>
      <vt:lpstr>Schopnosti vztahující se k vlastní osobě</vt:lpstr>
      <vt:lpstr>Sebeuvědomění</vt:lpstr>
      <vt:lpstr> Sebeovládání </vt:lpstr>
      <vt:lpstr>Motivace k vyšším cílům</vt:lpstr>
      <vt:lpstr>Kompetence v oblasti mezilidských vztahů</vt:lpstr>
      <vt:lpstr>Empatie</vt:lpstr>
      <vt:lpstr>Empatie</vt:lpstr>
      <vt:lpstr>Obratnost ve společenském styku</vt:lpstr>
      <vt:lpstr>Obratnost ve společenském styku</vt:lpstr>
      <vt:lpstr>Síla paradigmat</vt:lpstr>
      <vt:lpstr>Vliv paradigmat</vt:lpstr>
      <vt:lpstr>Návyky</vt:lpstr>
      <vt:lpstr>Kontinuum zrání</vt:lpstr>
      <vt:lpstr>Paradigma komunikace</vt:lpstr>
      <vt:lpstr>Vývoj role manažera</vt:lpstr>
      <vt:lpstr>Vývoj komunikace</vt:lpstr>
      <vt:lpstr>7 návyků úspěšných lidí</vt:lpstr>
      <vt:lpstr>8. návyk</vt:lpstr>
      <vt:lpstr>Od efektivnosti k výjimečnosti</vt:lpstr>
      <vt:lpstr>1. Buďte proaktivní</vt:lpstr>
      <vt:lpstr>Reaktivní jazyk</vt:lpstr>
      <vt:lpstr>Okruh zájmu, působnosti</vt:lpstr>
      <vt:lpstr>Proaktivní lidé</vt:lpstr>
      <vt:lpstr>3. Dejte přednost důležitým věcem</vt:lpstr>
      <vt:lpstr>5. Nejdříve se snažte pochopit potom být pochopeni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Sociokulturní a manažerské dovednosti</dc:title>
  <dc:creator>Javorova Barbora</dc:creator>
  <cp:lastModifiedBy>Javorova Barbora</cp:lastModifiedBy>
  <cp:revision>12</cp:revision>
  <dcterms:created xsi:type="dcterms:W3CDTF">2017-09-16T09:47:57Z</dcterms:created>
  <dcterms:modified xsi:type="dcterms:W3CDTF">2017-09-23T11:08:16Z</dcterms:modified>
</cp:coreProperties>
</file>