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97" r:id="rId2"/>
    <p:sldId id="298" r:id="rId3"/>
    <p:sldId id="301" r:id="rId4"/>
    <p:sldId id="299" r:id="rId5"/>
    <p:sldId id="300" r:id="rId6"/>
    <p:sldId id="272" r:id="rId7"/>
    <p:sldId id="277" r:id="rId8"/>
    <p:sldId id="284" r:id="rId9"/>
    <p:sldId id="285" r:id="rId10"/>
    <p:sldId id="286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</p:sldIdLst>
  <p:sldSz cx="9144000" cy="6858000" type="screen4x3"/>
  <p:notesSz cx="6851650" cy="9747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1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1438" y="0"/>
            <a:ext cx="297021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1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70213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1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1438" y="9259888"/>
            <a:ext cx="2970212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100">
                <a:latin typeface="Arial" pitchFamily="34" charset="0"/>
              </a:defRPr>
            </a:lvl1pPr>
          </a:lstStyle>
          <a:p>
            <a:fld id="{556985B1-C47A-4624-B9E0-315FA557007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1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1438" y="0"/>
            <a:ext cx="297021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1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31838"/>
            <a:ext cx="4872037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630738"/>
            <a:ext cx="502920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70213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1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1438" y="9259888"/>
            <a:ext cx="2970212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100">
                <a:latin typeface="Arial" pitchFamily="34" charset="0"/>
              </a:defRPr>
            </a:lvl1pPr>
          </a:lstStyle>
          <a:p>
            <a:fld id="{32E130F2-B5BA-404A-9A26-71B5A5DAC31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734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B544BEE-6E0A-4D41-959F-6A4D13B07DD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C9462-D118-463B-AA47-B5572742EE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E402A-78F3-4677-A08E-801A98E0CE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F732A-9042-4C61-882C-E24857894C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2A5B8-765F-407A-B996-627929848E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D5166-801D-4ECA-9688-0646460798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26E81-ED84-477A-B10A-3BA9F583DF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63C7-99B2-4691-A293-9BA557BD7B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993F5-D9B2-4DBC-9097-71B42E11FAB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47331-217C-421F-B96A-A598152666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45323-9BA4-4B3B-BBA8-87A54638BD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9733E007-896D-48FB-9789-CB05D3916F1F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9696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Proces komunikace</a:t>
            </a: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914400" y="1905000"/>
            <a:ext cx="1295400" cy="11430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6324600" y="1905000"/>
            <a:ext cx="1295400" cy="1143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838200" y="3048000"/>
            <a:ext cx="1524000" cy="6858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VYSÍLAČ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6172200" y="3048000"/>
            <a:ext cx="1524000" cy="685800"/>
          </a:xfrm>
          <a:prstGeom prst="flowChart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PŘIJÍMAČ</a:t>
            </a:r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685800" y="3581400"/>
            <a:ext cx="2590800" cy="14478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Předávat </a:t>
            </a:r>
          </a:p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myšlenky</a:t>
            </a: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5715000" y="3581400"/>
            <a:ext cx="2590800" cy="14478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Porozumět</a:t>
            </a:r>
          </a:p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informaci</a:t>
            </a:r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3276600" y="4724400"/>
            <a:ext cx="2590800" cy="1447800"/>
          </a:xfrm>
          <a:prstGeom prst="rightArrow">
            <a:avLst>
              <a:gd name="adj1" fmla="val 50000"/>
              <a:gd name="adj2" fmla="val 447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PŘENOS</a:t>
            </a:r>
          </a:p>
        </p:txBody>
      </p:sp>
      <p:sp>
        <p:nvSpPr>
          <p:cNvPr id="59402" name="Oval 10"/>
          <p:cNvSpPr>
            <a:spLocks noChangeArrowheads="1"/>
          </p:cNvSpPr>
          <p:nvPr/>
        </p:nvSpPr>
        <p:spPr bwMode="auto">
          <a:xfrm>
            <a:off x="990600" y="5029200"/>
            <a:ext cx="2057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Zakódovat</a:t>
            </a:r>
          </a:p>
        </p:txBody>
      </p: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5943600" y="5029200"/>
            <a:ext cx="2057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Dekódovat</a:t>
            </a:r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3505200" y="3886200"/>
            <a:ext cx="1828800" cy="1219200"/>
          </a:xfrm>
          <a:prstGeom prst="downArrowCallout">
            <a:avLst>
              <a:gd name="adj1" fmla="val 37500"/>
              <a:gd name="adj2" fmla="val 37500"/>
              <a:gd name="adj3" fmla="val 16667"/>
              <a:gd name="adj4" fmla="val 66667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Poruchy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sz="4000"/>
              <a:t>Zvládání spekulativních námitek:</a:t>
            </a:r>
            <a:endParaRPr lang="cs-CZ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uznání možnosti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snížení pravděpodobnosti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řešení pro eventualitu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Metody zvládání námitek: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sz="2800"/>
              <a:t>Námitce předejít</a:t>
            </a:r>
          </a:p>
          <a:p>
            <a:r>
              <a:rPr lang="cs-CZ" sz="2800"/>
              <a:t>Ano - ale</a:t>
            </a:r>
          </a:p>
          <a:p>
            <a:r>
              <a:rPr lang="cs-CZ" sz="2800"/>
              <a:t>Plus - mínus</a:t>
            </a:r>
          </a:p>
          <a:p>
            <a:r>
              <a:rPr lang="cs-CZ" sz="2800"/>
              <a:t>Obrácení</a:t>
            </a:r>
          </a:p>
          <a:p>
            <a:r>
              <a:rPr lang="cs-CZ" sz="2800"/>
              <a:t>Bagatelizace</a:t>
            </a:r>
          </a:p>
          <a:p>
            <a:r>
              <a:rPr lang="cs-CZ" sz="2800"/>
              <a:t>Protiotázka</a:t>
            </a:r>
          </a:p>
          <a:p>
            <a:r>
              <a:rPr lang="cs-CZ" sz="2800"/>
              <a:t>Příklad</a:t>
            </a:r>
          </a:p>
          <a:p>
            <a:r>
              <a:rPr lang="cs-CZ" sz="2800"/>
              <a:t>Ano, také se nad tím zamýšlím - a jsem rád ...</a:t>
            </a:r>
            <a:endParaRPr lang="cs-CZ"/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4114800" y="2133600"/>
          <a:ext cx="3962400" cy="3360738"/>
        </p:xfrm>
        <a:graphic>
          <a:graphicData uri="http://schemas.openxmlformats.org/presentationml/2006/ole">
            <p:oleObj spid="_x0000_s41988" name="Clip" r:id="rId3" imgW="1808640" imgH="1534320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Námitce předejít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 předešlých zkušeností můžete vědět, jaké námitky se nejčastěji opakují ve vztahu k vaší nabídce. </a:t>
            </a:r>
          </a:p>
          <a:p>
            <a:r>
              <a:rPr lang="cs-CZ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Připravte si argumenty, kterými potlačíte negativní stránky a dáte vyniknout výhodám.</a:t>
            </a:r>
          </a:p>
          <a:p>
            <a:r>
              <a:rPr lang="cs-CZ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Uvedete-li námitku vy sám/sama a také ji vyvrátíte, dosáhnete většího psychologického efektu, než když dáte protějšku možnost přijít s výhradou jako první.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Ano - ale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Námitku zdánlivě připustíte, čímž oponenta pozitivně naladíte (zapůsobíte na jeho potřebu uznání), ale vzápětí předložíte výčet všech výhod, které nevýhodu mnohonásobně převýší.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Plus - mínus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Obdobně jako v předešlém případě, vyjmenujete všechny klady a připustíte i některé drobné nedostatky. 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Doporučuje se vizualizace tak, aby oponent viděl, že výčet nedostatků je zanedbatelný ve vztahu k přednostem.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Obrácení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 námitky uděláte přednost.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Bagatelizace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Při bagatelizaci námitky se můžete pokusit vysvětlit její neopodstatněnost nebo nedůležitost, vždy ale pouze ve vztahu k předmětu jednání. 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Dejte pozor, abyste se nedotkli osobní prestiže oponenta</a:t>
            </a:r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CE"/>
              </a:rPr>
              <a:t>.</a:t>
            </a:r>
            <a:endParaRPr lang="cs-CZ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Protiotázka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Za určitých okolností můžete použít obranné taktiky a na námitku odpovědět otázkou,  na kterou oponent nemá odpověď.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Příklad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Často je efektivní zapůsobit na potřebu sounáležitosti a prestiže a v podstatě i na potřebu jistoty tím, že předložíte názory oponentem uznávaných kapacit na předmět námitky nebo se zmíníte o osobách, které se již zachovaly v souladu s vaším názorem.</a:t>
            </a:r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Ano, také se nad tím zamýšlím - a jsem rád ...</a:t>
            </a:r>
            <a:endParaRPr lang="cs-CZ" b="1" i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Princip spočívá v tom, že dáte protivníkovi za pravdu - nepoužijete spojku ale, která by ho mohla psychologicky zablokovat. </a:t>
            </a:r>
          </a:p>
          <a:p>
            <a:r>
              <a:rPr lang="cs-CZ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Místo spojky ale použijete spojku </a:t>
            </a:r>
            <a:r>
              <a:rPr lang="cs-CZ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,,a". </a:t>
            </a:r>
            <a:r>
              <a:rPr lang="cs-CZ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 ní sdělíte druhé straně, že právě ona by vám mohla být nápomocna při řešení problému, který vám vytýká. </a:t>
            </a:r>
          </a:p>
          <a:p>
            <a:r>
              <a:rPr lang="cs-CZ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Tím na ni přenesete část zodpovědnosti za problém.</a:t>
            </a:r>
            <a:r>
              <a:rPr lang="cs-CZ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cs-CZ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17951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Rovina vztahu a rovina obsahu</a:t>
            </a:r>
          </a:p>
        </p:txBody>
      </p:sp>
      <p:pic>
        <p:nvPicPr>
          <p:cNvPr id="60419" name="Picture 3" descr="bsn35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7663" y="1981200"/>
            <a:ext cx="6221412" cy="4197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Oval 2"/>
          <p:cNvSpPr>
            <a:spLocks noChangeArrowheads="1"/>
          </p:cNvSpPr>
          <p:nvPr/>
        </p:nvSpPr>
        <p:spPr bwMode="auto">
          <a:xfrm>
            <a:off x="6604000" y="1771650"/>
            <a:ext cx="508000" cy="2857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12800" y="0"/>
            <a:ext cx="7772400" cy="1143000"/>
          </a:xfrm>
        </p:spPr>
        <p:txBody>
          <a:bodyPr/>
          <a:lstStyle/>
          <a:p>
            <a:r>
              <a:rPr lang="en-GB" sz="2800" b="1"/>
              <a:t>POUŽIJTE EMPATII A PROJEKCI</a:t>
            </a:r>
            <a:br>
              <a:rPr lang="en-GB" sz="2800" b="1"/>
            </a:br>
            <a:endParaRPr lang="en-GB" sz="2800" b="1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06400" y="692150"/>
            <a:ext cx="8331200" cy="423863"/>
          </a:xfrm>
        </p:spPr>
        <p:txBody>
          <a:bodyPr/>
          <a:lstStyle/>
          <a:p>
            <a:r>
              <a:rPr lang="en-GB" sz="2000" b="1"/>
              <a:t>Nejprve empatie, potom projekce!</a:t>
            </a:r>
          </a:p>
          <a:p>
            <a:endParaRPr lang="en-GB" sz="2000" b="1"/>
          </a:p>
          <a:p>
            <a:r>
              <a:rPr lang="en-GB" sz="1200" b="1"/>
              <a:t>Diagram komunikačních schopností</a:t>
            </a:r>
            <a:endParaRPr lang="en-GB" sz="2000" b="1"/>
          </a:p>
          <a:p>
            <a:pPr algn="l"/>
            <a:endParaRPr lang="en-GB" sz="2000" b="1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406400" y="4857750"/>
            <a:ext cx="855821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GB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1 = </a:t>
            </a:r>
            <a:r>
              <a:rPr lang="cs-CZ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ideální schopnost empatie a projekce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cs-CZ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2 = minimální schopnost v obou oblastech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cs-CZ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3 = hodně empatie, málo projekce (mnoho pochopení pro druhé,  avšak s malou schopností je ovlivnit)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cs-CZ" sz="1600" b="1">
                <a:effectLst>
                  <a:outerShdw blurRad="38100" dist="38100" dir="2700000" algn="tl">
                    <a:srgbClr val="000000"/>
                  </a:outerShdw>
                </a:effectLst>
              </a:rPr>
              <a:t>4 = mnoho projekce, málo empatie (silný vliv na druhé, ale málo pochopení pro ně)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endParaRPr lang="en-GB" sz="1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1320800" y="1828800"/>
            <a:ext cx="0" cy="2457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1320800" y="4286250"/>
            <a:ext cx="528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3251200" y="4457700"/>
            <a:ext cx="1320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>
                <a:solidFill>
                  <a:srgbClr val="FF3300"/>
                </a:solidFill>
                <a:latin typeface="Arial" pitchFamily="34" charset="0"/>
              </a:rPr>
              <a:t>Empatie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1016000" y="1543050"/>
            <a:ext cx="7112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>
                <a:latin typeface="Times New Roman" pitchFamily="18" charset="0"/>
              </a:rPr>
              <a:t>100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6197600" y="4457700"/>
            <a:ext cx="7112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>
                <a:latin typeface="Times New Roman" pitchFamily="18" charset="0"/>
              </a:rPr>
              <a:t>100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6705600" y="1828800"/>
            <a:ext cx="406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b="1">
                <a:latin typeface="Times New Roman" pitchFamily="18" charset="0"/>
              </a:rPr>
              <a:t>1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1625600" y="3943350"/>
            <a:ext cx="406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b="1">
                <a:latin typeface="Times New Roman" pitchFamily="18" charset="0"/>
              </a:rPr>
              <a:t>2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1625600" y="1828800"/>
            <a:ext cx="406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b="1">
                <a:latin typeface="Times New Roman" pitchFamily="18" charset="0"/>
              </a:rPr>
              <a:t>4</a:t>
            </a: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5181600" y="3771900"/>
            <a:ext cx="4064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b="1">
                <a:latin typeface="Times New Roman" pitchFamily="18" charset="0"/>
              </a:rPr>
              <a:t>3</a:t>
            </a:r>
          </a:p>
        </p:txBody>
      </p:sp>
      <p:sp>
        <p:nvSpPr>
          <p:cNvPr id="63503" name="Oval 15"/>
          <p:cNvSpPr>
            <a:spLocks noChangeArrowheads="1"/>
          </p:cNvSpPr>
          <p:nvPr/>
        </p:nvSpPr>
        <p:spPr bwMode="auto">
          <a:xfrm>
            <a:off x="5080000" y="3714750"/>
            <a:ext cx="508000" cy="2857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504" name="Oval 16"/>
          <p:cNvSpPr>
            <a:spLocks noChangeArrowheads="1"/>
          </p:cNvSpPr>
          <p:nvPr/>
        </p:nvSpPr>
        <p:spPr bwMode="auto">
          <a:xfrm>
            <a:off x="1524000" y="3886200"/>
            <a:ext cx="508000" cy="2857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505" name="Oval 17"/>
          <p:cNvSpPr>
            <a:spLocks noChangeArrowheads="1"/>
          </p:cNvSpPr>
          <p:nvPr/>
        </p:nvSpPr>
        <p:spPr bwMode="auto">
          <a:xfrm>
            <a:off x="1524000" y="1771650"/>
            <a:ext cx="508000" cy="2857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 rot="5400000" flipV="1">
            <a:off x="127794" y="2697957"/>
            <a:ext cx="828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b="1">
                <a:solidFill>
                  <a:srgbClr val="FF3300"/>
                </a:solidFill>
                <a:latin typeface="Arial" pitchFamily="34" charset="0"/>
              </a:rPr>
              <a:t>Projekce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160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LOGICKÉ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ARGUMENTY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Číselné údaje</a:t>
            </a:r>
          </a:p>
          <a:p>
            <a:r>
              <a:rPr lang="cs-CZ"/>
              <a:t>Citace</a:t>
            </a:r>
          </a:p>
          <a:p>
            <a:r>
              <a:rPr lang="cs-CZ"/>
              <a:t>Odkazy na autority</a:t>
            </a:r>
          </a:p>
          <a:p>
            <a:r>
              <a:rPr lang="cs-CZ"/>
              <a:t>Odkazy na zákony, vyhlášky, </a:t>
            </a:r>
          </a:p>
          <a:p>
            <a:pPr>
              <a:buFontTx/>
              <a:buNone/>
            </a:pPr>
            <a:r>
              <a:rPr lang="cs-CZ"/>
              <a:t>	směrnice …</a:t>
            </a:r>
          </a:p>
          <a:p>
            <a:r>
              <a:rPr lang="cs-CZ"/>
              <a:t>Logické vzorce, logická schémata ...</a:t>
            </a:r>
          </a:p>
          <a:p>
            <a:endParaRPr lang="cs-CZ"/>
          </a:p>
        </p:txBody>
      </p:sp>
      <p:pic>
        <p:nvPicPr>
          <p:cNvPr id="61444" name="Picture 4" descr="crt000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2088" y="1905000"/>
            <a:ext cx="19304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96963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EMOCIONÁLNÍ ARGUMENTY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380038" cy="4114800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cs-CZ"/>
          </a:p>
          <a:p>
            <a:r>
              <a:rPr lang="cs-CZ"/>
              <a:t>Příhody ze života</a:t>
            </a:r>
          </a:p>
          <a:p>
            <a:r>
              <a:rPr lang="cs-CZ"/>
              <a:t>Příběhy</a:t>
            </a:r>
          </a:p>
          <a:p>
            <a:r>
              <a:rPr lang="cs-CZ"/>
              <a:t>Příklady</a:t>
            </a:r>
          </a:p>
          <a:p>
            <a:r>
              <a:rPr lang="cs-CZ"/>
              <a:t>Srovnání s něčím známým </a:t>
            </a:r>
          </a:p>
          <a:p>
            <a:pPr>
              <a:buFontTx/>
              <a:buNone/>
            </a:pPr>
            <a:r>
              <a:rPr lang="cs-CZ" sz="2800" i="1"/>
              <a:t>	(fotbal, filmy, řízení auta apod.)</a:t>
            </a:r>
          </a:p>
        </p:txBody>
      </p:sp>
      <p:pic>
        <p:nvPicPr>
          <p:cNvPr id="62468" name="Picture 4" descr="crt30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8525" y="2438400"/>
            <a:ext cx="2743200" cy="2544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Sestavte si vizuální pomůcky, když musíte:</a:t>
            </a:r>
            <a:endParaRPr lang="cs-CZ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CE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soustředit na něco pozornost posluchačů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zesílit slovní projev 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vyvolat zájem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ilustrovat fakta, jež se </a:t>
            </a:r>
          </a:p>
          <a:p>
            <a:pPr>
              <a:buFontTx/>
              <a:buNone/>
            </a:pPr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těžko názorně vyjadřují</a:t>
            </a:r>
          </a:p>
          <a:p>
            <a:endParaRPr lang="cs-CZ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257800" y="2667000"/>
          <a:ext cx="3092450" cy="3078163"/>
        </p:xfrm>
        <a:graphic>
          <a:graphicData uri="http://schemas.openxmlformats.org/presentationml/2006/ole">
            <p:oleObj spid="_x0000_s22533" name="Clip" r:id="rId3" imgW="1720800" imgH="171252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Využívejme při svých rozhovorech lépe řeč těla!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cs-CZ" sz="2000"/>
              <a:t>Oči</a:t>
            </a:r>
          </a:p>
          <a:p>
            <a:pPr algn="ctr"/>
            <a:r>
              <a:rPr lang="cs-CZ" sz="2000"/>
              <a:t>Obličej</a:t>
            </a:r>
          </a:p>
          <a:p>
            <a:pPr algn="ctr"/>
            <a:r>
              <a:rPr lang="cs-CZ" sz="2000"/>
              <a:t>Ústa</a:t>
            </a:r>
          </a:p>
          <a:p>
            <a:pPr algn="ctr"/>
            <a:r>
              <a:rPr lang="cs-CZ" sz="2000"/>
              <a:t>Tělo a držení těla</a:t>
            </a:r>
          </a:p>
          <a:p>
            <a:pPr algn="ctr"/>
            <a:r>
              <a:rPr lang="cs-CZ" sz="2000"/>
              <a:t>Vlasy</a:t>
            </a:r>
          </a:p>
          <a:p>
            <a:pPr algn="ctr"/>
            <a:r>
              <a:rPr lang="cs-CZ" sz="2000"/>
              <a:t>Gesta</a:t>
            </a:r>
          </a:p>
          <a:p>
            <a:pPr algn="ctr"/>
            <a:r>
              <a:rPr lang="cs-CZ" sz="2000"/>
              <a:t>Doteky</a:t>
            </a:r>
          </a:p>
          <a:p>
            <a:pPr algn="ctr"/>
            <a:r>
              <a:rPr lang="cs-CZ" sz="2000"/>
              <a:t>Osobní prostor</a:t>
            </a:r>
          </a:p>
          <a:p>
            <a:endParaRPr lang="cs-CZ" sz="2000"/>
          </a:p>
          <a:p>
            <a:r>
              <a:rPr lang="cs-CZ" sz="2000" b="1" u="sng"/>
              <a:t>Nezapomínejte také na roli:</a:t>
            </a:r>
            <a:r>
              <a:rPr lang="cs-CZ" sz="2000" b="1"/>
              <a:t> oblečení, kosmetiky, doplňků</a:t>
            </a:r>
            <a:endParaRPr lang="cs-CZ" b="1"/>
          </a:p>
          <a:p>
            <a:endParaRPr lang="cs-CZ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838200" y="2133600"/>
          <a:ext cx="2471738" cy="3048000"/>
        </p:xfrm>
        <a:graphic>
          <a:graphicData uri="http://schemas.openxmlformats.org/presentationml/2006/ole">
            <p:oleObj spid="_x0000_s28676" name="Clip" r:id="rId3" imgW="1569960" imgH="1935720" progId="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5943600" y="2057400"/>
          <a:ext cx="2362200" cy="2184400"/>
        </p:xfrm>
        <a:graphic>
          <a:graphicData uri="http://schemas.openxmlformats.org/presentationml/2006/ole">
            <p:oleObj spid="_x0000_s28677" name="Clip" r:id="rId4" imgW="1818720" imgH="1682280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sz="4000"/>
              <a:t>Zvládání oprávněných námitek:</a:t>
            </a: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endParaRPr lang="cs-CZ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uznání, omluva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vysvětlení, zdůvodnění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návrh řešení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...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sz="3600"/>
              <a:t>Zvládání neoprávněných námitek:</a:t>
            </a:r>
            <a:endParaRPr lang="cs-CZ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vysvětlení, že zřejmě došlo k nedorozumění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podání důkazu, pokud je třeba</a:t>
            </a:r>
          </a:p>
          <a:p>
            <a:r>
              <a:rPr lang="cs-CZ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návrh řešení</a:t>
            </a:r>
          </a:p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ceán">
  <a:themeElements>
    <a:clrScheme name="Oceá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á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á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769</TotalTime>
  <Words>544</Words>
  <Application>Microsoft Office PowerPoint</Application>
  <PresentationFormat>Předvádění na obrazovce (4:3)</PresentationFormat>
  <Paragraphs>104</Paragraphs>
  <Slides>19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Oceán</vt:lpstr>
      <vt:lpstr>Clip</vt:lpstr>
      <vt:lpstr>Proces komunikace</vt:lpstr>
      <vt:lpstr>Rovina vztahu a rovina obsahu</vt:lpstr>
      <vt:lpstr>POUŽIJTE EMPATII A PROJEKCI </vt:lpstr>
      <vt:lpstr>LOGICKÉ ARGUMENTY</vt:lpstr>
      <vt:lpstr>EMOCIONÁLNÍ ARGUMENTY</vt:lpstr>
      <vt:lpstr>Sestavte si vizuální pomůcky, když musíte:</vt:lpstr>
      <vt:lpstr>Využívejme při svých rozhovorech lépe řeč těla!</vt:lpstr>
      <vt:lpstr>Zvládání oprávněných námitek:</vt:lpstr>
      <vt:lpstr>Zvládání neoprávněných námitek:</vt:lpstr>
      <vt:lpstr>Zvládání spekulativních námitek:</vt:lpstr>
      <vt:lpstr>Metody zvládání námitek:</vt:lpstr>
      <vt:lpstr>Námitce předejít</vt:lpstr>
      <vt:lpstr>Ano - ale</vt:lpstr>
      <vt:lpstr>Plus - mínus</vt:lpstr>
      <vt:lpstr>Obrácení</vt:lpstr>
      <vt:lpstr>Bagatelizace</vt:lpstr>
      <vt:lpstr>Protiotázka</vt:lpstr>
      <vt:lpstr>Příklad</vt:lpstr>
      <vt:lpstr>Ano, také se nad tím zamýšlím - a jsem rád ...</vt:lpstr>
    </vt:vector>
  </TitlesOfParts>
  <Company>eurorail 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MEDIÁLNÍ VÝCVIK</dc:title>
  <dc:creator>Vladimir</dc:creator>
  <cp:lastModifiedBy>Javorova Barbora</cp:lastModifiedBy>
  <cp:revision>10</cp:revision>
  <cp:lastPrinted>2001-04-17T08:09:32Z</cp:lastPrinted>
  <dcterms:created xsi:type="dcterms:W3CDTF">2000-07-14T04:59:45Z</dcterms:created>
  <dcterms:modified xsi:type="dcterms:W3CDTF">2017-09-23T10:38:03Z</dcterms:modified>
</cp:coreProperties>
</file>