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97" r:id="rId4"/>
    <p:sldId id="296" r:id="rId5"/>
    <p:sldId id="258" r:id="rId6"/>
    <p:sldId id="272" r:id="rId7"/>
    <p:sldId id="273" r:id="rId8"/>
    <p:sldId id="298" r:id="rId9"/>
    <p:sldId id="299" r:id="rId10"/>
    <p:sldId id="267" r:id="rId11"/>
    <p:sldId id="271" r:id="rId12"/>
    <p:sldId id="270" r:id="rId13"/>
    <p:sldId id="285" r:id="rId14"/>
    <p:sldId id="264" r:id="rId15"/>
    <p:sldId id="263" r:id="rId16"/>
    <p:sldId id="280" r:id="rId17"/>
    <p:sldId id="265" r:id="rId18"/>
    <p:sldId id="266" r:id="rId19"/>
    <p:sldId id="279" r:id="rId20"/>
    <p:sldId id="259" r:id="rId21"/>
    <p:sldId id="284" r:id="rId22"/>
    <p:sldId id="260" r:id="rId23"/>
    <p:sldId id="262" r:id="rId24"/>
    <p:sldId id="281" r:id="rId25"/>
    <p:sldId id="276" r:id="rId26"/>
    <p:sldId id="282" r:id="rId27"/>
    <p:sldId id="283" r:id="rId28"/>
    <p:sldId id="286" r:id="rId29"/>
    <p:sldId id="277" r:id="rId30"/>
    <p:sldId id="278" r:id="rId31"/>
    <p:sldId id="287" r:id="rId32"/>
    <p:sldId id="288" r:id="rId33"/>
    <p:sldId id="294" r:id="rId34"/>
    <p:sldId id="295" r:id="rId35"/>
    <p:sldId id="268" r:id="rId36"/>
    <p:sldId id="269" r:id="rId37"/>
    <p:sldId id="290" r:id="rId38"/>
    <p:sldId id="291" r:id="rId39"/>
    <p:sldId id="292" r:id="rId40"/>
    <p:sldId id="293" r:id="rId41"/>
    <p:sldId id="300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0" autoAdjust="0"/>
    <p:restoredTop sz="94660"/>
  </p:normalViewPr>
  <p:slideViewPr>
    <p:cSldViewPr>
      <p:cViewPr varScale="1">
        <p:scale>
          <a:sx n="67" d="100"/>
          <a:sy n="67" d="100"/>
        </p:scale>
        <p:origin x="72" y="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54A81-1BE2-42AE-A278-1706A6F5242C}" type="datetimeFigureOut">
              <a:rPr lang="cs-CZ" smtClean="0"/>
              <a:pPr/>
              <a:t>26.11.2017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09A37-61C8-459E-8337-64794A32D1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96060107-klic/206562221700009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minka.cz/clanek/deti-a-materstvi/zadny-strach-z-logopedie" TargetMode="External"/><Relationship Id="rId2" Type="http://schemas.openxmlformats.org/officeDocument/2006/relationships/hyperlink" Target="http://www.ceskatelevize.cz/ivysilani/10396278677-zive-na-jednicce/412236100071018/obsah/191462-reportaz-logopedi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weWCHqCATM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deacesky.cz/navody-dokumenty-pokusy/koktavost-nebo-li-balbutismus" TargetMode="External"/><Relationship Id="rId2" Type="http://schemas.openxmlformats.org/officeDocument/2006/relationships/hyperlink" Target="http://www.ceskatelevize.cz/ivysilani/1096060107-klic/205562221700003/titulk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yle.iprima.cz/topstar/celebrity/koktavy-operni-genius-video-ktere-ohromilo-porotu-oblomi-i-jeho-otc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SlGocYJ2Dk" TargetMode="External"/><Relationship Id="rId2" Type="http://schemas.openxmlformats.org/officeDocument/2006/relationships/hyperlink" Target="http://www.converter.cz/tabulky/hluk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6066178-televizni-klub-neslysicich/208562221800009/video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pektravox.cz/cs/sluchove-vady" TargetMode="External"/><Relationship Id="rId3" Type="http://schemas.openxmlformats.org/officeDocument/2006/relationships/hyperlink" Target="http://w1.hearing.siemens.com/cz/04-products/products.jsp" TargetMode="External"/><Relationship Id="rId7" Type="http://schemas.openxmlformats.org/officeDocument/2006/relationships/hyperlink" Target="http://shop.widex.cz/LA-90-prepazkova-indukcni-smycka.html,det,360" TargetMode="External"/><Relationship Id="rId2" Type="http://schemas.openxmlformats.org/officeDocument/2006/relationships/hyperlink" Target="http://www.widex.cz/cs-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hop.widex.cz/Indukcni-smycky.html,kat,12" TargetMode="External"/><Relationship Id="rId5" Type="http://schemas.openxmlformats.org/officeDocument/2006/relationships/hyperlink" Target="http://www.naslouchatko-do-usi.cz/1265-nova-naslouchatka-na-ceskem-trhu" TargetMode="External"/><Relationship Id="rId4" Type="http://schemas.openxmlformats.org/officeDocument/2006/relationships/hyperlink" Target="http://www.audionika.cz/stranka/kapesni-sluchadla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kochlear.cz/index.php?text=3-kochlearni-implantat-recovy-procesor" TargetMode="External"/><Relationship Id="rId2" Type="http://schemas.openxmlformats.org/officeDocument/2006/relationships/hyperlink" Target="http://www.ckid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vmedicina.cz/kategorie/logopedie" TargetMode="External"/><Relationship Id="rId4" Type="http://schemas.openxmlformats.org/officeDocument/2006/relationships/hyperlink" Target="http://www.novinky.cz/zena/deti/209362-sance-na-ziskani-noveho-pristroje-pro-neslysici-u-andreje-rostou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porady/1096066178-televizni-klub-neslysicich/209562221800003/video/" TargetMode="External"/><Relationship Id="rId2" Type="http://schemas.openxmlformats.org/officeDocument/2006/relationships/hyperlink" Target="http://www.ceskatelevize.cz/porady/1095946610-diagnoza/9-hluchota/vide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v.cz/" TargetMode="External"/><Relationship Id="rId7" Type="http://schemas.openxmlformats.org/officeDocument/2006/relationships/hyperlink" Target="http://posit.upol.cz/ke-stazeni.php" TargetMode="External"/><Relationship Id="rId2" Type="http://schemas.openxmlformats.org/officeDocument/2006/relationships/hyperlink" Target="http://www.ipp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lp.cz/" TargetMode="External"/><Relationship Id="rId5" Type="http://schemas.openxmlformats.org/officeDocument/2006/relationships/hyperlink" Target="http://www.wiki.rvp.cz/" TargetMode="External"/><Relationship Id="rId4" Type="http://schemas.openxmlformats.org/officeDocument/2006/relationships/hyperlink" Target="http://www.msmt.cz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6060107-klic/211562221700002/video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5946610-diagnoza/83-downuv-syndrom/video/?pridat=8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095946610-diagnoza/209572241500011-autismus/" TargetMode="External"/><Relationship Id="rId2" Type="http://schemas.openxmlformats.org/officeDocument/2006/relationships/hyperlink" Target="http://www.ceskatelevize.cz/ivysilani/1095946610-diagnoza/210572241500005-autismus-u-malych-det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televize.cz/porady/1095946610-diagnoza/190-autismus/video/" TargetMode="External"/><Relationship Id="rId5" Type="http://schemas.openxmlformats.org/officeDocument/2006/relationships/hyperlink" Target="http://www.ceskatelevize.cz/porady/1095946610-diagnoza/194-aspergeruv-syndrom/video/" TargetMode="External"/><Relationship Id="rId4" Type="http://schemas.openxmlformats.org/officeDocument/2006/relationships/hyperlink" Target="http://www.ceskatelevize.cz/porady/1095946610-diagnoza/197-autismus-malych-deti/video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porady/1096060107-klic/211562221700001/video" TargetMode="External"/><Relationship Id="rId2" Type="http://schemas.openxmlformats.org/officeDocument/2006/relationships/hyperlink" Target="http://degeneracemakuly.cz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5946610-diagnoza/48-detska-mozkova-obrna/video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vimeo.com/34680196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dokumenty/konsolidovany-text-skolskeho-zakona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8654162-rodina-a-ja/207562230640026-rodina-skola-a-ja/" TargetMode="External"/><Relationship Id="rId2" Type="http://schemas.openxmlformats.org/officeDocument/2006/relationships/hyperlink" Target="http://www.ceskatelevize.cz/ivysilani/1095946610-diagnoza/208572241500006-lehka-mozkova-dysfunk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128654162-rodina-a-ja/207562230640025-rodina-skola-a-ja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8654162-rodina-a-ja/208572230640007-rodina-skola-a-ja/" TargetMode="External"/><Relationship Id="rId2" Type="http://schemas.openxmlformats.org/officeDocument/2006/relationships/hyperlink" Target="http://www.ceskatelevize.cz/ivysilani/1128654162-rodina-a-ja/208572230640010-rodina-skola-a-j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128654162-rodina-a-ja/210572230640004-pretizene-deti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8654162-rodina-a-ja/208572230640014-rodina-skola-a-ja/" TargetMode="External"/><Relationship Id="rId2" Type="http://schemas.openxmlformats.org/officeDocument/2006/relationships/hyperlink" Target="http://www.ceskatelevize.cz/ivysilani/1128654162-rodina-a-ja/208572230640028-rodina-skola-a-j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128654162-rodina-a-ja/208572230640017-rodina-skola-a-ja/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8654162-rodina-a-ja/207562230640009-rodina-skola-a-ja/" TargetMode="External"/><Relationship Id="rId2" Type="http://schemas.openxmlformats.org/officeDocument/2006/relationships/hyperlink" Target="http://www.ceskatelevize.cz/ivysilani/1128654162-rodina-a-ja/207562230640012-rodina-skola-a-j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skatelevize.cz/ivysilani/1128654162-rodina-a-ja/206562230640036-rodina-skola-a-ja/" TargetMode="External"/><Relationship Id="rId4" Type="http://schemas.openxmlformats.org/officeDocument/2006/relationships/hyperlink" Target="http://www.ceskatelevize.cz/ivysilani/1128654162-rodina-a-ja/207562230640005-rodina-skola-a-ja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128654162-rodina-a-ja/208572230640005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porady/10214725441-nechte-me-bejt-sikana/209572230510001-nechte-me-bejt-sikana/video/" TargetMode="External"/><Relationship Id="rId2" Type="http://schemas.openxmlformats.org/officeDocument/2006/relationships/hyperlink" Target="http://www.minimalizacesikany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skatelevize.cz/porady/1128654162-rodina-a-ja/211563230640015-zlobi-nebo-ma-adhd/" TargetMode="External"/><Relationship Id="rId4" Type="http://schemas.openxmlformats.org/officeDocument/2006/relationships/hyperlink" Target="http://www.ceskatelevize.cz/porady/10214725441-ja-chci-domu-diagnosticky-ustav/209572230510010/video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8654162-rodina-a-ja/211563230640003-kybersikana/" TargetMode="External"/><Relationship Id="rId2" Type="http://schemas.openxmlformats.org/officeDocument/2006/relationships/hyperlink" Target="http://www.ceskatelevize.cz/ivysilani/1128654162-rodina-a-ja/209572230640033-neprizpusobive-dit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128654162-rodina-a-ja/209572230640027-i-holky-se-sikanuji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8654162-rodina-a-ja/211563230640015-zlobi-nebo-ma-adhd/" TargetMode="External"/><Relationship Id="rId2" Type="http://schemas.openxmlformats.org/officeDocument/2006/relationships/hyperlink" Target="http://www.ceskatelevize.cz/ivysilani/1128654162-rodina-a-ja/211563230640005-sexualni-zneuziti-ditet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128654162-rodina-a-ja/210572230640027-fackovat-nebo-domlouvat/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8654162-rodina-a-ja/207562230640031-rodina-skola-a-ja/" TargetMode="External"/><Relationship Id="rId2" Type="http://schemas.openxmlformats.org/officeDocument/2006/relationships/hyperlink" Target="http://www.ceskatelevize.cz/ivysilani/1128654162-rodina-a-ja/207562230640032-rodina-skola-a-j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128654162-rodina-a-ja/207562230640027-rodina-skola-a-j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8654162-rodina-a-ja/207562230640023-rodina-skola-a-ja/" TargetMode="External"/><Relationship Id="rId2" Type="http://schemas.openxmlformats.org/officeDocument/2006/relationships/hyperlink" Target="http://www.ceskatelevize.cz/ivysilani/1128654162-rodina-a-ja/207562230640024-rodina-skola-a-j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skatelevize.cz/ivysilani/1128654162-rodina-a-ja/206562230640009/" TargetMode="External"/><Relationship Id="rId4" Type="http://schemas.openxmlformats.org/officeDocument/2006/relationships/hyperlink" Target="http://www.ceskatelevize.cz/ivysilani/1128654162-rodina-a-ja/206562230640034/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cedetem.cz/cs/index.s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lp.cz/" TargetMode="External"/><Relationship Id="rId7" Type="http://schemas.openxmlformats.org/officeDocument/2006/relationships/hyperlink" Target="http://www.youtube.com/watch?v=-GWzgbF3QBU&amp;list=PL3Wv3QI6zULd3sUPLzsC6jkwql8bR0aod" TargetMode="External"/><Relationship Id="rId2" Type="http://schemas.openxmlformats.org/officeDocument/2006/relationships/hyperlink" Target="http://www.youtube.com/watch?v=vwUjF-Qgm8w&amp;list=PL3Wv3QI6zULd3sUPLzsC6jkwql8bR0aod&amp;index=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HKmn9FmH6So&amp;list=PL3Wv3QI6zULd3sUPLzsC6jkwql8bR0aod" TargetMode="External"/><Relationship Id="rId5" Type="http://schemas.openxmlformats.org/officeDocument/2006/relationships/hyperlink" Target="http://llp.cz/publikace/jak-se-stat-ferovou-skolou-i/" TargetMode="External"/><Relationship Id="rId4" Type="http://schemas.openxmlformats.org/officeDocument/2006/relationships/hyperlink" Target="http://llp.cz/publikace/jak-se-stat-ferovou-skolou-ii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qZE9WRoOrI&amp;list=PL3Wv3QI6zULd3sUPLzsC6jkwql8bR0aod" TargetMode="External"/><Relationship Id="rId2" Type="http://schemas.openxmlformats.org/officeDocument/2006/relationships/hyperlink" Target="http://www.youtube.com/watch?v=b0BG4KUa7ik&amp;list=PL3Wv3QI6zULd3sUPLzsC6jkwql8bR0ao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kluze.cz/clanek-491/principy-inkluzivniho-vzdelavani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1z4Ocjo-9Pg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s://youtu.be/p26QUHhi28M" TargetMode="External"/><Relationship Id="rId7" Type="http://schemas.openxmlformats.org/officeDocument/2006/relationships/hyperlink" Target="https://youtu.be/UrB0ZuZbAUc" TargetMode="External"/><Relationship Id="rId12" Type="http://schemas.openxmlformats.org/officeDocument/2006/relationships/hyperlink" Target="https://youtu.be/6Rq_12gIy4w" TargetMode="External"/><Relationship Id="rId2" Type="http://schemas.openxmlformats.org/officeDocument/2006/relationships/hyperlink" Target="https://youtu.be/YjQYLdAFgE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youtu.be/DCzp-QTCiac" TargetMode="External"/><Relationship Id="rId11" Type="http://schemas.openxmlformats.org/officeDocument/2006/relationships/hyperlink" Target="https://youtu.be/wvMEpRNobW8" TargetMode="External"/><Relationship Id="rId5" Type="http://schemas.openxmlformats.org/officeDocument/2006/relationships/hyperlink" Target="https://youtu.be/MojJ2wLP4Eo" TargetMode="External"/><Relationship Id="rId10" Type="http://schemas.openxmlformats.org/officeDocument/2006/relationships/hyperlink" Target="https://youtu.be/-QQV89b4y-M" TargetMode="External"/><Relationship Id="rId4" Type="http://schemas.openxmlformats.org/officeDocument/2006/relationships/hyperlink" Target="https://youtu.be/6ZQf6U9Sagw" TargetMode="External"/><Relationship Id="rId9" Type="http://schemas.openxmlformats.org/officeDocument/2006/relationships/hyperlink" Target="http://www.chodicilide.cz/vyuka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nkluze.upol.cz/ebooks/katalog-vseobecny/katalog-vseobecny.pdf" TargetMode="External"/><Relationship Id="rId2" Type="http://schemas.openxmlformats.org/officeDocument/2006/relationships/hyperlink" Target="http://www.inkluze.upol.cz/portal/vystup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Odkazy z oblasti speciální pedagogiky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Sourozenci dětí se zdravotním postižením — Pomoc s odborníky i rodinou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/1096060107-</a:t>
            </a:r>
            <a:r>
              <a:rPr lang="cs-CZ" dirty="0" err="1" smtClean="0">
                <a:hlinkClick r:id="rId2"/>
              </a:rPr>
              <a:t>klic</a:t>
            </a:r>
            <a:r>
              <a:rPr lang="cs-CZ" dirty="0" smtClean="0">
                <a:hlinkClick r:id="rId2"/>
              </a:rPr>
              <a:t>/206562221700009/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logopedie v MŠ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/10396278677-</a:t>
            </a:r>
            <a:r>
              <a:rPr lang="cs-CZ" dirty="0" err="1" smtClean="0">
                <a:hlinkClick r:id="rId2"/>
              </a:rPr>
              <a:t>zive</a:t>
            </a:r>
            <a:r>
              <a:rPr lang="cs-CZ" dirty="0" smtClean="0">
                <a:hlinkClick r:id="rId2"/>
              </a:rPr>
              <a:t>-na-</a:t>
            </a:r>
            <a:r>
              <a:rPr lang="cs-CZ" dirty="0" err="1" smtClean="0">
                <a:hlinkClick r:id="rId2"/>
              </a:rPr>
              <a:t>jednicce</a:t>
            </a:r>
            <a:r>
              <a:rPr lang="cs-CZ" dirty="0" smtClean="0">
                <a:hlinkClick r:id="rId2"/>
              </a:rPr>
              <a:t>/412236100071018/obsah/191462-</a:t>
            </a:r>
            <a:r>
              <a:rPr lang="cs-CZ" dirty="0" err="1" smtClean="0">
                <a:hlinkClick r:id="rId2"/>
              </a:rPr>
              <a:t>reportaz</a:t>
            </a:r>
            <a:r>
              <a:rPr lang="cs-CZ" dirty="0" smtClean="0">
                <a:hlinkClick r:id="rId2"/>
              </a:rPr>
              <a:t>-logopedie/</a:t>
            </a:r>
            <a:endParaRPr lang="cs-CZ" dirty="0" smtClean="0"/>
          </a:p>
          <a:p>
            <a:r>
              <a:rPr lang="cs-CZ" b="1" dirty="0" smtClean="0"/>
              <a:t>logopedie – terapeut</a:t>
            </a:r>
          </a:p>
          <a:p>
            <a:pPr lvl="1"/>
            <a:r>
              <a:rPr lang="cs-CZ" dirty="0" smtClean="0">
                <a:hlinkClick r:id="rId3"/>
              </a:rPr>
              <a:t>http://www.maminka.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clanek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deti</a:t>
            </a:r>
            <a:r>
              <a:rPr lang="cs-CZ" dirty="0" smtClean="0">
                <a:hlinkClick r:id="rId3"/>
              </a:rPr>
              <a:t>-a-</a:t>
            </a:r>
            <a:r>
              <a:rPr lang="cs-CZ" dirty="0" err="1" smtClean="0">
                <a:hlinkClick r:id="rId3"/>
              </a:rPr>
              <a:t>materstvi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zadny</a:t>
            </a:r>
            <a:r>
              <a:rPr lang="cs-CZ" dirty="0" smtClean="0">
                <a:hlinkClick r:id="rId3"/>
              </a:rPr>
              <a:t>-strach-z-logopedie</a:t>
            </a:r>
            <a:endParaRPr lang="cs-CZ" dirty="0" smtClean="0"/>
          </a:p>
          <a:p>
            <a:r>
              <a:rPr lang="cs-CZ" b="1" dirty="0" err="1" smtClean="0"/>
              <a:t>Palatolálie</a:t>
            </a:r>
            <a:r>
              <a:rPr lang="cs-CZ" b="1" dirty="0" smtClean="0"/>
              <a:t> – rozštěpy</a:t>
            </a:r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youtube.com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watch</a:t>
            </a:r>
            <a:r>
              <a:rPr lang="cs-CZ" u="sng" dirty="0" smtClean="0">
                <a:hlinkClick r:id="rId4"/>
              </a:rPr>
              <a:t>?v=</a:t>
            </a:r>
            <a:r>
              <a:rPr lang="cs-CZ" u="sng" dirty="0" err="1" smtClean="0">
                <a:hlinkClick r:id="rId4"/>
              </a:rPr>
              <a:t>weWCHqCATMM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Logopedie u osob s postižením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/1096060107-</a:t>
            </a:r>
            <a:r>
              <a:rPr lang="cs-CZ" dirty="0" err="1" smtClean="0">
                <a:hlinkClick r:id="rId2"/>
              </a:rPr>
              <a:t>klic</a:t>
            </a:r>
            <a:r>
              <a:rPr lang="cs-CZ" dirty="0" smtClean="0">
                <a:hlinkClick r:id="rId2"/>
              </a:rPr>
              <a:t>/205562221700003/titulky/</a:t>
            </a:r>
            <a:endParaRPr lang="cs-CZ" dirty="0" smtClean="0"/>
          </a:p>
          <a:p>
            <a:r>
              <a:rPr lang="cs-CZ" dirty="0" smtClean="0"/>
              <a:t>Koktavost</a:t>
            </a:r>
          </a:p>
          <a:p>
            <a:pPr lvl="1"/>
            <a:r>
              <a:rPr lang="fi-FI" dirty="0">
                <a:hlinkClick r:id="rId3"/>
              </a:rPr>
              <a:t>http://www.videacesky.cz/navody-dokumenty-pokusy/koktavost-nebo-li-balbutismus</a:t>
            </a:r>
            <a:endParaRPr lang="cs-CZ" dirty="0"/>
          </a:p>
          <a:p>
            <a:pPr lvl="2"/>
            <a:r>
              <a:rPr lang="fi-FI" dirty="0"/>
              <a:t>1:40 – 2:58</a:t>
            </a:r>
          </a:p>
          <a:p>
            <a:pPr lvl="1"/>
            <a:r>
              <a:rPr lang="fi-FI" dirty="0">
                <a:hlinkClick r:id="rId4"/>
              </a:rPr>
              <a:t>http://style.iprima.cz/topstar/celebrity/koktavy-operni-genius-video-ktere-ohromilo-porotu-oblomi-i-jeho-otce</a:t>
            </a:r>
            <a:endParaRPr lang="cs-CZ" dirty="0"/>
          </a:p>
          <a:p>
            <a:pPr lvl="2"/>
            <a:r>
              <a:rPr lang="fi-FI" dirty="0"/>
              <a:t>začátek – zpěv; 4:11 – kotavost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Surdopedie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hluku v dB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www.converter.cz/tabulky/hluk.htm</a:t>
            </a:r>
            <a:endParaRPr lang="cs-CZ" dirty="0" smtClean="0"/>
          </a:p>
          <a:p>
            <a:endParaRPr lang="cs-CZ" dirty="0"/>
          </a:p>
          <a:p>
            <a:r>
              <a:rPr lang="en-US" dirty="0"/>
              <a:t>GLEE Imagine (Official Music Video) – YouTube</a:t>
            </a:r>
            <a:endParaRPr lang="cs-CZ" dirty="0"/>
          </a:p>
          <a:p>
            <a:pPr lvl="1"/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://www.youtube.com/watch?v=cSlGocYJ2Dk</a:t>
            </a:r>
            <a:endParaRPr lang="cs-CZ" dirty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neslyšících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Vzdělávání neslyšících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/porady/1096066178-</a:t>
            </a:r>
            <a:r>
              <a:rPr lang="cs-CZ" dirty="0" err="1" smtClean="0">
                <a:hlinkClick r:id="rId2"/>
              </a:rPr>
              <a:t>televizni</a:t>
            </a:r>
            <a:r>
              <a:rPr lang="cs-CZ" dirty="0" smtClean="0">
                <a:hlinkClick r:id="rId2"/>
              </a:rPr>
              <a:t>-klub-</a:t>
            </a:r>
            <a:r>
              <a:rPr lang="cs-CZ" dirty="0" err="1" smtClean="0">
                <a:hlinkClick r:id="rId2"/>
              </a:rPr>
              <a:t>neslysicich</a:t>
            </a:r>
            <a:r>
              <a:rPr lang="cs-CZ" dirty="0" smtClean="0">
                <a:hlinkClick r:id="rId2"/>
              </a:rPr>
              <a:t>/208562221800009/video/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sluchadla, indukční smyčky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widex.cz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http://w1.hearing.siemens.com/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/04-</a:t>
            </a:r>
            <a:r>
              <a:rPr lang="cs-CZ" dirty="0" err="1" smtClean="0">
                <a:hlinkClick r:id="rId3"/>
              </a:rPr>
              <a:t>products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products.jsp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audionika.cz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stranka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kapesni</a:t>
            </a:r>
            <a:r>
              <a:rPr lang="cs-CZ" dirty="0" smtClean="0">
                <a:hlinkClick r:id="rId4"/>
              </a:rPr>
              <a:t>-sluchadla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naslouchatko</a:t>
            </a:r>
            <a:r>
              <a:rPr lang="cs-CZ" dirty="0" smtClean="0">
                <a:hlinkClick r:id="rId5"/>
              </a:rPr>
              <a:t>-do-</a:t>
            </a:r>
            <a:r>
              <a:rPr lang="cs-CZ" dirty="0" err="1" smtClean="0">
                <a:hlinkClick r:id="rId5"/>
              </a:rPr>
              <a:t>usi.cz</a:t>
            </a:r>
            <a:r>
              <a:rPr lang="cs-CZ" dirty="0" smtClean="0">
                <a:hlinkClick r:id="rId5"/>
              </a:rPr>
              <a:t>/1265-nova-</a:t>
            </a:r>
            <a:r>
              <a:rPr lang="cs-CZ" dirty="0" err="1" smtClean="0">
                <a:hlinkClick r:id="rId5"/>
              </a:rPr>
              <a:t>naslouchatka</a:t>
            </a:r>
            <a:r>
              <a:rPr lang="cs-CZ" dirty="0" smtClean="0">
                <a:hlinkClick r:id="rId5"/>
              </a:rPr>
              <a:t>-na-</a:t>
            </a:r>
            <a:r>
              <a:rPr lang="cs-CZ" dirty="0" err="1" smtClean="0">
                <a:hlinkClick r:id="rId5"/>
              </a:rPr>
              <a:t>ceskem</a:t>
            </a:r>
            <a:r>
              <a:rPr lang="cs-CZ" dirty="0" smtClean="0">
                <a:hlinkClick r:id="rId5"/>
              </a:rPr>
              <a:t>-trhu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shop.widex.cz/Indukcni-smycky.html,kat,12</a:t>
            </a:r>
            <a:endParaRPr lang="cs-CZ" dirty="0" smtClean="0"/>
          </a:p>
          <a:p>
            <a:r>
              <a:rPr lang="cs-CZ" dirty="0">
                <a:hlinkClick r:id="rId7"/>
              </a:rPr>
              <a:t>http://shop.widex.cz/LA-90-prepazkova-indukcni-smycka.html,det,360</a:t>
            </a:r>
            <a:endParaRPr lang="cs-CZ" dirty="0"/>
          </a:p>
          <a:p>
            <a:r>
              <a:rPr lang="cs-CZ" dirty="0">
                <a:hlinkClick r:id="rId8"/>
              </a:rPr>
              <a:t>http://</a:t>
            </a:r>
            <a:r>
              <a:rPr lang="cs-CZ" dirty="0" smtClean="0">
                <a:hlinkClick r:id="rId8"/>
              </a:rPr>
              <a:t>www.spektravox.cz/cs/sluchove-vady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kochleární implantát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pl-PL" dirty="0" smtClean="0">
                <a:hlinkClick r:id="rId2"/>
              </a:rPr>
              <a:t>www.ckid.cz</a:t>
            </a:r>
            <a:endParaRPr lang="pl-PL" dirty="0"/>
          </a:p>
          <a:p>
            <a:pPr marL="742950" lvl="2" indent="-342900"/>
            <a:r>
              <a:rPr lang="pl-PL" dirty="0" smtClean="0"/>
              <a:t>Centrum kochleárních implantací u dětí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l-PL" dirty="0" smtClean="0">
                <a:hlinkClick r:id="rId3"/>
              </a:rPr>
              <a:t>http://kochlear.cz/index.php?text=3-kochlearni-implantat-recovy-procesor</a:t>
            </a:r>
            <a:endParaRPr lang="pl-P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pl-PL" dirty="0" smtClean="0">
                <a:hlinkClick r:id="rId4"/>
              </a:rPr>
              <a:t>http://www.novinky.cz/zena/deti/209362-sance-na-ziskani-noveho-pristroje-pro-neslysici-u-andreje-rostou.html</a:t>
            </a:r>
            <a:endParaRPr lang="pl-PL" dirty="0" smtClean="0"/>
          </a:p>
          <a:p>
            <a:r>
              <a:rPr lang="cs-CZ" dirty="0" smtClean="0"/>
              <a:t>Kochleární implantát může navrátit sluch</a:t>
            </a:r>
          </a:p>
          <a:p>
            <a:pPr lvl="1"/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tvmedicina.cz</a:t>
            </a:r>
            <a:r>
              <a:rPr lang="cs-CZ" dirty="0" smtClean="0">
                <a:hlinkClick r:id="rId5"/>
              </a:rPr>
              <a:t>/kategorie/logopedie</a:t>
            </a:r>
            <a:endParaRPr lang="cs-CZ" dirty="0" smtClean="0"/>
          </a:p>
          <a:p>
            <a:pPr lvl="2"/>
            <a:r>
              <a:rPr lang="cs-CZ" dirty="0" smtClean="0"/>
              <a:t>5:18 min.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pl-PL" dirty="0" smtClean="0"/>
          </a:p>
          <a:p>
            <a:pPr marL="342900" lvl="1" indent="-34290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hluchota a hluchoslepí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hluchota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/porady/1095946610-</a:t>
            </a:r>
            <a:r>
              <a:rPr lang="cs-CZ" dirty="0" err="1" smtClean="0">
                <a:hlinkClick r:id="rId2"/>
              </a:rPr>
              <a:t>diagnoza</a:t>
            </a:r>
            <a:r>
              <a:rPr lang="cs-CZ" dirty="0" smtClean="0">
                <a:hlinkClick r:id="rId2"/>
              </a:rPr>
              <a:t>/9-hluchota/video/</a:t>
            </a:r>
            <a:endParaRPr lang="cs-CZ" dirty="0" smtClean="0"/>
          </a:p>
          <a:p>
            <a:r>
              <a:rPr lang="cs-CZ" dirty="0" smtClean="0"/>
              <a:t>Hluchoslepí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ceskatelevize.cz</a:t>
            </a:r>
            <a:r>
              <a:rPr lang="cs-CZ" dirty="0" smtClean="0">
                <a:hlinkClick r:id="rId3"/>
              </a:rPr>
              <a:t>/porady/1096066178-</a:t>
            </a:r>
            <a:r>
              <a:rPr lang="cs-CZ" dirty="0" err="1" smtClean="0">
                <a:hlinkClick r:id="rId3"/>
              </a:rPr>
              <a:t>televizni</a:t>
            </a:r>
            <a:r>
              <a:rPr lang="cs-CZ" dirty="0" smtClean="0">
                <a:hlinkClick r:id="rId3"/>
              </a:rPr>
              <a:t>-klub-</a:t>
            </a:r>
            <a:r>
              <a:rPr lang="cs-CZ" dirty="0" err="1" smtClean="0">
                <a:hlinkClick r:id="rId3"/>
              </a:rPr>
              <a:t>neslysicich</a:t>
            </a:r>
            <a:r>
              <a:rPr lang="cs-CZ" dirty="0" smtClean="0">
                <a:hlinkClick r:id="rId3"/>
              </a:rPr>
              <a:t>/209562221800003/video/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webové portály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ippp.cz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nuv.cz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msmt.cz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wiki.rvp.cz</a:t>
            </a: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>
                <a:hlinkClick r:id="rId6"/>
              </a:rPr>
              <a:t>www.</a:t>
            </a:r>
            <a:r>
              <a:rPr lang="cs-CZ" dirty="0" err="1" smtClean="0">
                <a:hlinkClick r:id="rId6"/>
              </a:rPr>
              <a:t>llp.cz</a:t>
            </a:r>
            <a:r>
              <a:rPr lang="cs-CZ" dirty="0" smtClean="0"/>
              <a:t> - liga lidských práv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>
                <a:hlinkClick r:id="rId7"/>
              </a:rPr>
              <a:t>http://posit.upol.cz/ke-stazeni.php</a:t>
            </a:r>
            <a:r>
              <a:rPr lang="cs-CZ" dirty="0" smtClean="0"/>
              <a:t> - Posilování kompetencí v oblasti informačních technologií mladých vědeckých pracovníků při práci si osobami se zdravotním postižením – POS IT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Psychopedie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Vzdělávání dětí s mentálním postižením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/porady/1096060107-</a:t>
            </a:r>
            <a:r>
              <a:rPr lang="cs-CZ" dirty="0" err="1" smtClean="0">
                <a:hlinkClick r:id="rId2"/>
              </a:rPr>
              <a:t>klic</a:t>
            </a:r>
            <a:r>
              <a:rPr lang="cs-CZ" dirty="0" smtClean="0">
                <a:hlinkClick r:id="rId2"/>
              </a:rPr>
              <a:t>/211562221700002/video/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Downův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/porady/1095946610-</a:t>
            </a:r>
            <a:r>
              <a:rPr lang="cs-CZ" u="sng" dirty="0" err="1" smtClean="0">
                <a:hlinkClick r:id="rId2"/>
              </a:rPr>
              <a:t>diagnoza</a:t>
            </a:r>
            <a:r>
              <a:rPr lang="cs-CZ" u="sng" dirty="0" smtClean="0">
                <a:hlinkClick r:id="rId2"/>
              </a:rPr>
              <a:t>/83-</a:t>
            </a:r>
            <a:r>
              <a:rPr lang="cs-CZ" u="sng" dirty="0" err="1" smtClean="0">
                <a:hlinkClick r:id="rId2"/>
              </a:rPr>
              <a:t>downuv</a:t>
            </a:r>
            <a:r>
              <a:rPr lang="cs-CZ" u="sng" dirty="0" smtClean="0">
                <a:hlinkClick r:id="rId2"/>
              </a:rPr>
              <a:t>-syndrom/video/?</a:t>
            </a:r>
            <a:r>
              <a:rPr lang="cs-CZ" u="sng" dirty="0" err="1" smtClean="0">
                <a:hlinkClick r:id="rId2"/>
              </a:rPr>
              <a:t>pridat</a:t>
            </a:r>
            <a:r>
              <a:rPr lang="cs-CZ" u="sng" dirty="0" smtClean="0">
                <a:hlinkClick r:id="rId2"/>
              </a:rPr>
              <a:t>=81</a:t>
            </a:r>
            <a:endParaRPr lang="cs-CZ" u="sng" dirty="0" smtClean="0"/>
          </a:p>
          <a:p>
            <a:pPr lvl="1"/>
            <a:r>
              <a:rPr lang="cs-CZ" u="sng" dirty="0" smtClean="0"/>
              <a:t>začátek 0:30; prvních 10 min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/1095946610-</a:t>
            </a:r>
            <a:r>
              <a:rPr lang="cs-CZ" u="sng" dirty="0" err="1" smtClean="0">
                <a:hlinkClick r:id="rId2"/>
              </a:rPr>
              <a:t>diagnoza</a:t>
            </a:r>
            <a:r>
              <a:rPr lang="cs-CZ" u="sng" dirty="0" smtClean="0">
                <a:hlinkClick r:id="rId2"/>
              </a:rPr>
              <a:t>/210572241500005-autismus-u-</a:t>
            </a:r>
            <a:r>
              <a:rPr lang="cs-CZ" u="sng" dirty="0" err="1" smtClean="0">
                <a:hlinkClick r:id="rId2"/>
              </a:rPr>
              <a:t>malych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deti</a:t>
            </a:r>
            <a:r>
              <a:rPr lang="cs-CZ" u="sng" dirty="0" smtClean="0">
                <a:hlinkClick r:id="rId2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0:30 – cca 8 minut</a:t>
            </a:r>
          </a:p>
          <a:p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/1095946610-</a:t>
            </a:r>
            <a:r>
              <a:rPr lang="cs-CZ" u="sng" dirty="0" err="1" smtClean="0">
                <a:hlinkClick r:id="rId3"/>
              </a:rPr>
              <a:t>diagnoza</a:t>
            </a:r>
            <a:r>
              <a:rPr lang="cs-CZ" u="sng" dirty="0" smtClean="0">
                <a:hlinkClick r:id="rId3"/>
              </a:rPr>
              <a:t>/209572241500011-autismus/</a:t>
            </a:r>
            <a:endParaRPr lang="cs-CZ" dirty="0" smtClean="0"/>
          </a:p>
          <a:p>
            <a:pPr lvl="1"/>
            <a:r>
              <a:rPr lang="cs-CZ" dirty="0" smtClean="0"/>
              <a:t>diagnóza autismus u děti</a:t>
            </a:r>
          </a:p>
          <a:p>
            <a:pPr lvl="1"/>
            <a:r>
              <a:rPr lang="cs-CZ" dirty="0" smtClean="0"/>
              <a:t>0-4 minuty</a:t>
            </a:r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ceskatelevize.cz</a:t>
            </a:r>
            <a:r>
              <a:rPr lang="cs-CZ" dirty="0" smtClean="0">
                <a:hlinkClick r:id="rId4"/>
              </a:rPr>
              <a:t>/porady/1095946610-</a:t>
            </a:r>
            <a:r>
              <a:rPr lang="cs-CZ" dirty="0" err="1" smtClean="0">
                <a:hlinkClick r:id="rId4"/>
              </a:rPr>
              <a:t>diagnoza</a:t>
            </a:r>
            <a:r>
              <a:rPr lang="cs-CZ" dirty="0" smtClean="0">
                <a:hlinkClick r:id="rId4"/>
              </a:rPr>
              <a:t>/197-autismus-</a:t>
            </a:r>
            <a:r>
              <a:rPr lang="cs-CZ" dirty="0" err="1" smtClean="0">
                <a:hlinkClick r:id="rId4"/>
              </a:rPr>
              <a:t>malych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deti</a:t>
            </a:r>
            <a:r>
              <a:rPr lang="cs-CZ" dirty="0" smtClean="0">
                <a:hlinkClick r:id="rId4"/>
              </a:rPr>
              <a:t>/video/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ceskatelevize.cz</a:t>
            </a:r>
            <a:r>
              <a:rPr lang="cs-CZ" dirty="0" smtClean="0">
                <a:hlinkClick r:id="rId5"/>
              </a:rPr>
              <a:t>/porady/1095946610-</a:t>
            </a:r>
            <a:r>
              <a:rPr lang="cs-CZ" dirty="0" err="1" smtClean="0">
                <a:hlinkClick r:id="rId5"/>
              </a:rPr>
              <a:t>diagnoza</a:t>
            </a:r>
            <a:r>
              <a:rPr lang="cs-CZ" dirty="0" smtClean="0">
                <a:hlinkClick r:id="rId5"/>
              </a:rPr>
              <a:t>/194-</a:t>
            </a:r>
            <a:r>
              <a:rPr lang="cs-CZ" dirty="0" err="1" smtClean="0">
                <a:hlinkClick r:id="rId5"/>
              </a:rPr>
              <a:t>aspergeruv</a:t>
            </a:r>
            <a:r>
              <a:rPr lang="cs-CZ" dirty="0" smtClean="0">
                <a:hlinkClick r:id="rId5"/>
              </a:rPr>
              <a:t>-syndrom/video/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ceskatelevize.cz</a:t>
            </a:r>
            <a:r>
              <a:rPr lang="cs-CZ" dirty="0" smtClean="0">
                <a:hlinkClick r:id="rId6"/>
              </a:rPr>
              <a:t>/porady/1095946610-</a:t>
            </a:r>
            <a:r>
              <a:rPr lang="cs-CZ" dirty="0" err="1" smtClean="0">
                <a:hlinkClick r:id="rId6"/>
              </a:rPr>
              <a:t>diagnoza</a:t>
            </a:r>
            <a:r>
              <a:rPr lang="cs-CZ" dirty="0" smtClean="0">
                <a:hlinkClick r:id="rId6"/>
              </a:rPr>
              <a:t>/190-autismus/video/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Oftalmopedie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Oftalmopedie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věkem podmíněná </a:t>
            </a:r>
            <a:r>
              <a:rPr lang="cs-CZ" dirty="0" err="1" smtClean="0"/>
              <a:t>makulární</a:t>
            </a:r>
            <a:r>
              <a:rPr lang="cs-CZ" dirty="0" smtClean="0"/>
              <a:t> </a:t>
            </a:r>
            <a:r>
              <a:rPr lang="cs-CZ" dirty="0" err="1" smtClean="0"/>
              <a:t>degenarace</a:t>
            </a:r>
            <a:r>
              <a:rPr lang="cs-CZ" dirty="0" smtClean="0"/>
              <a:t> (nejčastější příčinou těžké ztráty zraku u starších lidí; </a:t>
            </a:r>
            <a:r>
              <a:rPr lang="cs-CZ" dirty="0" smtClean="0">
                <a:hlinkClick r:id="rId2"/>
              </a:rPr>
              <a:t>http://degeneracemakuly.cz/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nevidomí a slabozrací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ceskatelevize.cz</a:t>
            </a:r>
            <a:r>
              <a:rPr lang="cs-CZ" dirty="0" smtClean="0">
                <a:hlinkClick r:id="rId3"/>
              </a:rPr>
              <a:t>/porady/1096060107-</a:t>
            </a:r>
            <a:r>
              <a:rPr lang="cs-CZ" dirty="0" err="1" smtClean="0">
                <a:hlinkClick r:id="rId3"/>
              </a:rPr>
              <a:t>klic</a:t>
            </a:r>
            <a:r>
              <a:rPr lang="cs-CZ" dirty="0" smtClean="0">
                <a:hlinkClick r:id="rId3"/>
              </a:rPr>
              <a:t>/211562221700001/video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Somatopedie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Mozková obrna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Mozková obrna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/porady/1095946610-</a:t>
            </a:r>
            <a:r>
              <a:rPr lang="cs-CZ" dirty="0" err="1" smtClean="0">
                <a:hlinkClick r:id="rId2"/>
              </a:rPr>
              <a:t>diagnoza</a:t>
            </a:r>
            <a:r>
              <a:rPr lang="cs-CZ" dirty="0" smtClean="0">
                <a:hlinkClick r:id="rId2"/>
              </a:rPr>
              <a:t>/48-</a:t>
            </a:r>
            <a:r>
              <a:rPr lang="cs-CZ" dirty="0" err="1" smtClean="0">
                <a:hlinkClick r:id="rId2"/>
              </a:rPr>
              <a:t>detska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mozkova</a:t>
            </a:r>
            <a:r>
              <a:rPr lang="cs-CZ" dirty="0" smtClean="0">
                <a:hlinkClick r:id="rId2"/>
              </a:rPr>
              <a:t>-obrna/video/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unikátní filmový projekt Ligy vozíčkářů s názvem Do Dna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Film režiséra, autora a kameramana Filipa </a:t>
            </a:r>
            <a:r>
              <a:rPr lang="cs-CZ" dirty="0" err="1" smtClean="0"/>
              <a:t>Laureyse</a:t>
            </a:r>
            <a:r>
              <a:rPr lang="cs-CZ" dirty="0" smtClean="0"/>
              <a:t> v produkci Ligy vozíčkářů je možné vidět zde: </a:t>
            </a:r>
            <a:r>
              <a:rPr lang="cs-CZ" u="sng" dirty="0" smtClean="0">
                <a:hlinkClick r:id="rId2"/>
              </a:rPr>
              <a:t>http://vimeo.com/34680196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http://www.msmt.cz/dokumenty/konsolidovany-text-skolskeho-zakona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1975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Lehká mozková dysfunkce</a:t>
            </a:r>
            <a:endParaRPr lang="cs-CZ" dirty="0" smtClean="0">
              <a:hlinkClick r:id="rId2"/>
            </a:endParaRP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/1095946610-</a:t>
            </a:r>
            <a:r>
              <a:rPr lang="cs-CZ" dirty="0" err="1" smtClean="0">
                <a:hlinkClick r:id="rId2"/>
              </a:rPr>
              <a:t>diagnoza</a:t>
            </a:r>
            <a:r>
              <a:rPr lang="cs-CZ" dirty="0" smtClean="0">
                <a:hlinkClick r:id="rId2"/>
              </a:rPr>
              <a:t>/208572241500006-</a:t>
            </a:r>
            <a:r>
              <a:rPr lang="cs-CZ" dirty="0" err="1" smtClean="0">
                <a:hlinkClick r:id="rId2"/>
              </a:rPr>
              <a:t>lehka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mozkova</a:t>
            </a:r>
            <a:r>
              <a:rPr lang="cs-CZ" dirty="0" smtClean="0">
                <a:hlinkClick r:id="rId2"/>
              </a:rPr>
              <a:t>-dysfunkce/</a:t>
            </a:r>
            <a:endParaRPr lang="cs-CZ" dirty="0" smtClean="0"/>
          </a:p>
          <a:p>
            <a:r>
              <a:rPr lang="cs-CZ" dirty="0" smtClean="0"/>
              <a:t>Nemučte mě psaním a čtením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/1128654162-rodina-a-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/207562230640026-rodina-</a:t>
            </a:r>
            <a:r>
              <a:rPr lang="cs-CZ" u="sng" dirty="0" err="1" smtClean="0">
                <a:hlinkClick r:id="rId3"/>
              </a:rPr>
              <a:t>skola</a:t>
            </a:r>
            <a:r>
              <a:rPr lang="cs-CZ" u="sng" dirty="0" smtClean="0">
                <a:hlinkClick r:id="rId3"/>
              </a:rPr>
              <a:t>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Není motivace bez nápadu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ceskatelevize.cz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ivysilani</a:t>
            </a:r>
            <a:r>
              <a:rPr lang="cs-CZ" u="sng" dirty="0" smtClean="0">
                <a:hlinkClick r:id="rId4"/>
              </a:rPr>
              <a:t>/1128654162-rodina-a-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/207562230640025-rodina-</a:t>
            </a:r>
            <a:r>
              <a:rPr lang="cs-CZ" u="sng" dirty="0" err="1" smtClean="0">
                <a:hlinkClick r:id="rId4"/>
              </a:rPr>
              <a:t>skola</a:t>
            </a:r>
            <a:r>
              <a:rPr lang="cs-CZ" u="sng" dirty="0" smtClean="0">
                <a:hlinkClick r:id="rId4"/>
              </a:rPr>
              <a:t>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Odmaturuju s dyslexií?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/1128654162-rodina-a-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/208572230640010-rodina-</a:t>
            </a:r>
            <a:r>
              <a:rPr lang="cs-CZ" u="sng" dirty="0" err="1" smtClean="0">
                <a:hlinkClick r:id="rId2"/>
              </a:rPr>
              <a:t>skola</a:t>
            </a:r>
            <a:r>
              <a:rPr lang="cs-CZ" u="sng" dirty="0" smtClean="0">
                <a:hlinkClick r:id="rId2"/>
              </a:rPr>
              <a:t>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Syn je hyperaktivní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/1128654162-rodina-a-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/208572230640007-rodina-</a:t>
            </a:r>
            <a:r>
              <a:rPr lang="cs-CZ" u="sng" dirty="0" err="1" smtClean="0">
                <a:hlinkClick r:id="rId3"/>
              </a:rPr>
              <a:t>skola</a:t>
            </a:r>
            <a:r>
              <a:rPr lang="cs-CZ" u="sng" dirty="0" smtClean="0">
                <a:hlinkClick r:id="rId3"/>
              </a:rPr>
              <a:t>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16:00</a:t>
            </a:r>
            <a:endParaRPr lang="cs-CZ" sz="1600" dirty="0" smtClean="0"/>
          </a:p>
          <a:p>
            <a:r>
              <a:rPr lang="cs-CZ" dirty="0" smtClean="0"/>
              <a:t>Přetížené děti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ceskatelevize.cz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ivysilani</a:t>
            </a:r>
            <a:r>
              <a:rPr lang="cs-CZ" u="sng" dirty="0" smtClean="0">
                <a:hlinkClick r:id="rId4"/>
              </a:rPr>
              <a:t>/1128654162-rodina-a-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/210572230640004-</a:t>
            </a:r>
            <a:r>
              <a:rPr lang="cs-CZ" u="sng" dirty="0" err="1" smtClean="0">
                <a:hlinkClick r:id="rId4"/>
              </a:rPr>
              <a:t>pretizene</a:t>
            </a:r>
            <a:r>
              <a:rPr lang="cs-CZ" u="sng" dirty="0" smtClean="0">
                <a:hlinkClick r:id="rId4"/>
              </a:rPr>
              <a:t>-</a:t>
            </a:r>
            <a:r>
              <a:rPr lang="cs-CZ" u="sng" dirty="0" err="1" smtClean="0">
                <a:hlinkClick r:id="rId4"/>
              </a:rPr>
              <a:t>deti</a:t>
            </a:r>
            <a:r>
              <a:rPr lang="cs-CZ" u="sng" dirty="0" smtClean="0">
                <a:hlinkClick r:id="rId4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20:00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Hyperaktivní děti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/1128654162-rodina-a-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/208572230640028-rodina-</a:t>
            </a:r>
            <a:r>
              <a:rPr lang="cs-CZ" u="sng" dirty="0" err="1" smtClean="0">
                <a:hlinkClick r:id="rId2"/>
              </a:rPr>
              <a:t>skola</a:t>
            </a:r>
            <a:r>
              <a:rPr lang="cs-CZ" u="sng" dirty="0" smtClean="0">
                <a:hlinkClick r:id="rId2"/>
              </a:rPr>
              <a:t>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Mé dítě je nemotora!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/1128654162-rodina-a-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/208572230640014-rodina-</a:t>
            </a:r>
            <a:r>
              <a:rPr lang="cs-CZ" u="sng" dirty="0" err="1" smtClean="0">
                <a:hlinkClick r:id="rId3"/>
              </a:rPr>
              <a:t>skola</a:t>
            </a:r>
            <a:r>
              <a:rPr lang="cs-CZ" u="sng" dirty="0" smtClean="0">
                <a:hlinkClick r:id="rId3"/>
              </a:rPr>
              <a:t>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Chceme mít poslušné dítě?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ceskatelevize.cz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ivysilani</a:t>
            </a:r>
            <a:r>
              <a:rPr lang="cs-CZ" u="sng" dirty="0" smtClean="0">
                <a:hlinkClick r:id="rId4"/>
              </a:rPr>
              <a:t>/1128654162-rodina-a-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/208572230640017-rodina-</a:t>
            </a:r>
            <a:r>
              <a:rPr lang="cs-CZ" u="sng" dirty="0" err="1" smtClean="0">
                <a:hlinkClick r:id="rId4"/>
              </a:rPr>
              <a:t>skola</a:t>
            </a:r>
            <a:r>
              <a:rPr lang="cs-CZ" u="sng" dirty="0" smtClean="0">
                <a:hlinkClick r:id="rId4"/>
              </a:rPr>
              <a:t>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16:00</a:t>
            </a:r>
            <a:endParaRPr lang="cs-CZ" sz="1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Čím se dítě učí?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/1128654162-rodina-a-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/207562230640012-rodina-</a:t>
            </a:r>
            <a:r>
              <a:rPr lang="cs-CZ" u="sng" dirty="0" err="1" smtClean="0">
                <a:hlinkClick r:id="rId2"/>
              </a:rPr>
              <a:t>skola</a:t>
            </a:r>
            <a:r>
              <a:rPr lang="cs-CZ" u="sng" dirty="0" smtClean="0">
                <a:hlinkClick r:id="rId2"/>
              </a:rPr>
              <a:t>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 Je dítě zralé na školu?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/1128654162-rodina-a-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/207562230640009-rodina-</a:t>
            </a:r>
            <a:r>
              <a:rPr lang="cs-CZ" u="sng" dirty="0" err="1" smtClean="0">
                <a:hlinkClick r:id="rId3"/>
              </a:rPr>
              <a:t>skola</a:t>
            </a:r>
            <a:r>
              <a:rPr lang="cs-CZ" u="sng" dirty="0" smtClean="0">
                <a:hlinkClick r:id="rId3"/>
              </a:rPr>
              <a:t>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Práva, povinnosti a odpovědnost dítěte ve škole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ceskatelevize.cz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ivysilani</a:t>
            </a:r>
            <a:r>
              <a:rPr lang="cs-CZ" u="sng" dirty="0" smtClean="0">
                <a:hlinkClick r:id="rId4"/>
              </a:rPr>
              <a:t>/1128654162-rodina-a-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/207562230640005-rodina-</a:t>
            </a:r>
            <a:r>
              <a:rPr lang="cs-CZ" u="sng" dirty="0" err="1" smtClean="0">
                <a:hlinkClick r:id="rId4"/>
              </a:rPr>
              <a:t>skola</a:t>
            </a:r>
            <a:r>
              <a:rPr lang="cs-CZ" u="sng" dirty="0" smtClean="0">
                <a:hlinkClick r:id="rId4"/>
              </a:rPr>
              <a:t>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Hodnocení a známky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5"/>
              </a:rPr>
              <a:t>http://www.</a:t>
            </a:r>
            <a:r>
              <a:rPr lang="cs-CZ" u="sng" dirty="0" err="1" smtClean="0">
                <a:hlinkClick r:id="rId5"/>
              </a:rPr>
              <a:t>ceskatelevize.cz</a:t>
            </a:r>
            <a:r>
              <a:rPr lang="cs-CZ" u="sng" dirty="0" smtClean="0">
                <a:hlinkClick r:id="rId5"/>
              </a:rPr>
              <a:t>/</a:t>
            </a:r>
            <a:r>
              <a:rPr lang="cs-CZ" u="sng" dirty="0" err="1" smtClean="0">
                <a:hlinkClick r:id="rId5"/>
              </a:rPr>
              <a:t>ivysilani</a:t>
            </a:r>
            <a:r>
              <a:rPr lang="cs-CZ" u="sng" dirty="0" smtClean="0">
                <a:hlinkClick r:id="rId5"/>
              </a:rPr>
              <a:t>/1128654162-rodina-a-</a:t>
            </a:r>
            <a:r>
              <a:rPr lang="cs-CZ" u="sng" dirty="0" err="1" smtClean="0">
                <a:hlinkClick r:id="rId5"/>
              </a:rPr>
              <a:t>ja</a:t>
            </a:r>
            <a:r>
              <a:rPr lang="cs-CZ" u="sng" dirty="0" smtClean="0">
                <a:hlinkClick r:id="rId5"/>
              </a:rPr>
              <a:t>/206562230640036-rodina-</a:t>
            </a:r>
            <a:r>
              <a:rPr lang="cs-CZ" u="sng" dirty="0" err="1" smtClean="0">
                <a:hlinkClick r:id="rId5"/>
              </a:rPr>
              <a:t>skola</a:t>
            </a:r>
            <a:r>
              <a:rPr lang="cs-CZ" u="sng" dirty="0" smtClean="0">
                <a:hlinkClick r:id="rId5"/>
              </a:rPr>
              <a:t>-a-</a:t>
            </a:r>
            <a:r>
              <a:rPr lang="cs-CZ" u="sng" dirty="0" err="1" smtClean="0">
                <a:hlinkClick r:id="rId5"/>
              </a:rPr>
              <a:t>ja</a:t>
            </a:r>
            <a:r>
              <a:rPr lang="cs-CZ" u="sng" dirty="0" smtClean="0">
                <a:hlinkClick r:id="rId5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16:00</a:t>
            </a:r>
            <a:endParaRPr lang="cs-CZ" sz="1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mě můj žák nemá rád?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/1128654162-rodina-a-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/208572230640005/</a:t>
            </a:r>
            <a:endParaRPr lang="cs-CZ" sz="2000" dirty="0" smtClean="0"/>
          </a:p>
          <a:p>
            <a:pPr lvl="2"/>
            <a:r>
              <a:rPr lang="cs-CZ" dirty="0" smtClean="0"/>
              <a:t>16:00</a:t>
            </a:r>
            <a:endParaRPr lang="cs-CZ" sz="1600" dirty="0" smtClean="0"/>
          </a:p>
          <a:p>
            <a:r>
              <a:rPr lang="cs-CZ" dirty="0" smtClean="0"/>
              <a:t> 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>
                <a:latin typeface="Arial" charset="0"/>
              </a:rPr>
              <a:t>Projekt MIŠ</a:t>
            </a:r>
          </a:p>
          <a:p>
            <a:pPr lvl="1"/>
            <a:r>
              <a:rPr lang="cs-CZ" dirty="0" smtClean="0">
                <a:latin typeface="Arial" charset="0"/>
                <a:hlinkClick r:id="rId2"/>
              </a:rPr>
              <a:t>http://www.</a:t>
            </a:r>
            <a:r>
              <a:rPr lang="cs-CZ" dirty="0" err="1" smtClean="0">
                <a:latin typeface="Arial" charset="0"/>
                <a:hlinkClick r:id="rId2"/>
              </a:rPr>
              <a:t>minimalizacesikany.cz</a:t>
            </a:r>
            <a:endParaRPr lang="cs-CZ" dirty="0" smtClean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nechte mě </a:t>
            </a:r>
            <a:r>
              <a:rPr lang="cs-CZ" dirty="0" err="1" smtClean="0">
                <a:latin typeface="Arial" charset="0"/>
              </a:rPr>
              <a:t>bejt</a:t>
            </a:r>
            <a:endParaRPr lang="cs-CZ" dirty="0" smtClean="0">
              <a:latin typeface="Arial" charset="0"/>
            </a:endParaRP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ceskatelevize.cz</a:t>
            </a:r>
            <a:r>
              <a:rPr lang="cs-CZ" dirty="0" smtClean="0">
                <a:hlinkClick r:id="rId3"/>
              </a:rPr>
              <a:t>/porady/10214725441-nechte-</a:t>
            </a:r>
            <a:r>
              <a:rPr lang="cs-CZ" dirty="0" err="1" smtClean="0">
                <a:hlinkClick r:id="rId3"/>
              </a:rPr>
              <a:t>me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bejt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sikana</a:t>
            </a:r>
            <a:r>
              <a:rPr lang="cs-CZ" dirty="0" smtClean="0">
                <a:hlinkClick r:id="rId3"/>
              </a:rPr>
              <a:t>/209572230510001-nechte-</a:t>
            </a:r>
            <a:r>
              <a:rPr lang="cs-CZ" dirty="0" err="1" smtClean="0">
                <a:hlinkClick r:id="rId3"/>
              </a:rPr>
              <a:t>me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bejt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sikana</a:t>
            </a:r>
            <a:r>
              <a:rPr lang="cs-CZ" dirty="0" smtClean="0">
                <a:hlinkClick r:id="rId3"/>
              </a:rPr>
              <a:t>/video/</a:t>
            </a:r>
            <a:endParaRPr lang="cs-CZ" dirty="0" smtClean="0"/>
          </a:p>
          <a:p>
            <a:r>
              <a:rPr lang="cs-CZ" dirty="0" err="1" smtClean="0">
                <a:latin typeface="Arial" charset="0"/>
              </a:rPr>
              <a:t>ja</a:t>
            </a:r>
            <a:r>
              <a:rPr lang="cs-CZ" dirty="0" smtClean="0">
                <a:latin typeface="Arial" charset="0"/>
              </a:rPr>
              <a:t> chci domů</a:t>
            </a:r>
          </a:p>
          <a:p>
            <a:pPr lvl="1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ceskatelevize.cz</a:t>
            </a:r>
            <a:r>
              <a:rPr lang="cs-CZ" dirty="0" smtClean="0">
                <a:hlinkClick r:id="rId4"/>
              </a:rPr>
              <a:t>/porady/10214725441-</a:t>
            </a:r>
            <a:r>
              <a:rPr lang="cs-CZ" dirty="0" err="1" smtClean="0">
                <a:hlinkClick r:id="rId4"/>
              </a:rPr>
              <a:t>ja</a:t>
            </a:r>
            <a:r>
              <a:rPr lang="cs-CZ" dirty="0" smtClean="0">
                <a:hlinkClick r:id="rId4"/>
              </a:rPr>
              <a:t>-chci-domu-diagnosticky-ustav/209572230510010/video/</a:t>
            </a:r>
            <a:endParaRPr lang="cs-CZ" dirty="0" smtClean="0"/>
          </a:p>
          <a:p>
            <a:r>
              <a:rPr lang="cs-CZ" dirty="0" smtClean="0">
                <a:latin typeface="Arial" charset="0"/>
              </a:rPr>
              <a:t>zlobí nebo má ADHD</a:t>
            </a:r>
          </a:p>
          <a:p>
            <a:pPr lvl="1"/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ceskatelevize.cz</a:t>
            </a:r>
            <a:r>
              <a:rPr lang="cs-CZ" dirty="0" smtClean="0">
                <a:hlinkClick r:id="rId5"/>
              </a:rPr>
              <a:t>/porady/1128654162-rodina-a-</a:t>
            </a:r>
            <a:r>
              <a:rPr lang="cs-CZ" dirty="0" err="1" smtClean="0">
                <a:hlinkClick r:id="rId5"/>
              </a:rPr>
              <a:t>ja</a:t>
            </a:r>
            <a:r>
              <a:rPr lang="cs-CZ" dirty="0" smtClean="0">
                <a:hlinkClick r:id="rId5"/>
              </a:rPr>
              <a:t>/211563230640015-</a:t>
            </a:r>
            <a:r>
              <a:rPr lang="cs-CZ" dirty="0" err="1" smtClean="0">
                <a:hlinkClick r:id="rId5"/>
              </a:rPr>
              <a:t>zlobi</a:t>
            </a:r>
            <a:r>
              <a:rPr lang="cs-CZ" dirty="0" smtClean="0">
                <a:hlinkClick r:id="rId5"/>
              </a:rPr>
              <a:t>-nebo-</a:t>
            </a:r>
            <a:r>
              <a:rPr lang="cs-CZ" dirty="0" err="1" smtClean="0">
                <a:hlinkClick r:id="rId5"/>
              </a:rPr>
              <a:t>ma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adhd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Nepřizpůsobivé dítě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/1128654162-rodina-a-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/209572230640033-</a:t>
            </a:r>
            <a:r>
              <a:rPr lang="cs-CZ" u="sng" dirty="0" err="1" smtClean="0">
                <a:hlinkClick r:id="rId2"/>
              </a:rPr>
              <a:t>neprizpusobive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dite</a:t>
            </a:r>
            <a:r>
              <a:rPr lang="cs-CZ" u="sng" dirty="0" smtClean="0">
                <a:hlinkClick r:id="rId2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20:00</a:t>
            </a:r>
            <a:endParaRPr lang="cs-CZ" sz="1600" dirty="0" smtClean="0"/>
          </a:p>
          <a:p>
            <a:r>
              <a:rPr lang="cs-CZ" dirty="0" smtClean="0"/>
              <a:t>Kyberšikana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/1128654162-rodina-a-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/211563230640003-</a:t>
            </a:r>
            <a:r>
              <a:rPr lang="cs-CZ" u="sng" dirty="0" err="1" smtClean="0">
                <a:hlinkClick r:id="rId3"/>
              </a:rPr>
              <a:t>kybersikana</a:t>
            </a:r>
            <a:r>
              <a:rPr lang="cs-CZ" u="sng" dirty="0" smtClean="0">
                <a:hlinkClick r:id="rId3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26:00</a:t>
            </a:r>
            <a:endParaRPr lang="cs-CZ" sz="1600" dirty="0" smtClean="0"/>
          </a:p>
          <a:p>
            <a:r>
              <a:rPr lang="cs-CZ" dirty="0" smtClean="0"/>
              <a:t>I holky se šikanují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ceskatelevize.cz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ivysilani</a:t>
            </a:r>
            <a:r>
              <a:rPr lang="cs-CZ" u="sng" dirty="0" smtClean="0">
                <a:hlinkClick r:id="rId4"/>
              </a:rPr>
              <a:t>/1128654162-rodina-a-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/209572230640027-i-holky-se-</a:t>
            </a:r>
            <a:r>
              <a:rPr lang="cs-CZ" u="sng" dirty="0" err="1" smtClean="0">
                <a:hlinkClick r:id="rId4"/>
              </a:rPr>
              <a:t>sikanuji</a:t>
            </a:r>
            <a:r>
              <a:rPr lang="cs-CZ" u="sng" dirty="0" smtClean="0">
                <a:hlinkClick r:id="rId4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20:00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Sexuální zneužití dítěte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/1128654162-rodina-a-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/211563230640005-</a:t>
            </a:r>
            <a:r>
              <a:rPr lang="cs-CZ" u="sng" dirty="0" err="1" smtClean="0">
                <a:hlinkClick r:id="rId2"/>
              </a:rPr>
              <a:t>sexualni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zneuziti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ditete</a:t>
            </a:r>
            <a:r>
              <a:rPr lang="cs-CZ" u="sng" dirty="0" smtClean="0">
                <a:hlinkClick r:id="rId2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25:47</a:t>
            </a:r>
            <a:endParaRPr lang="cs-CZ" sz="1600" dirty="0" smtClean="0"/>
          </a:p>
          <a:p>
            <a:r>
              <a:rPr lang="cs-CZ" dirty="0" smtClean="0"/>
              <a:t>Zlobí, nebo má ADHD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/1128654162-rodina-a-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/211563230640015-</a:t>
            </a:r>
            <a:r>
              <a:rPr lang="cs-CZ" u="sng" dirty="0" err="1" smtClean="0">
                <a:hlinkClick r:id="rId3"/>
              </a:rPr>
              <a:t>zlobi</a:t>
            </a:r>
            <a:r>
              <a:rPr lang="cs-CZ" u="sng" dirty="0" smtClean="0">
                <a:hlinkClick r:id="rId3"/>
              </a:rPr>
              <a:t>-nebo-</a:t>
            </a:r>
            <a:r>
              <a:rPr lang="cs-CZ" u="sng" dirty="0" err="1" smtClean="0">
                <a:hlinkClick r:id="rId3"/>
              </a:rPr>
              <a:t>ma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adhd</a:t>
            </a:r>
            <a:r>
              <a:rPr lang="cs-CZ" u="sng" dirty="0" smtClean="0">
                <a:hlinkClick r:id="rId3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26 min.</a:t>
            </a:r>
            <a:endParaRPr lang="cs-CZ" sz="1600" dirty="0" smtClean="0"/>
          </a:p>
          <a:p>
            <a:r>
              <a:rPr lang="cs-CZ" dirty="0" smtClean="0"/>
              <a:t>Fackovat nebo domlouvat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ceskatelevize.cz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ivysilani</a:t>
            </a:r>
            <a:r>
              <a:rPr lang="cs-CZ" u="sng" dirty="0" smtClean="0">
                <a:hlinkClick r:id="rId4"/>
              </a:rPr>
              <a:t>/1128654162-rodina-a-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/210572230640027-fackovat-nebo-domlouvat/</a:t>
            </a:r>
            <a:endParaRPr lang="cs-CZ" sz="2000" dirty="0" smtClean="0"/>
          </a:p>
          <a:p>
            <a:pPr lvl="2"/>
            <a:r>
              <a:rPr lang="cs-CZ" dirty="0" smtClean="0"/>
              <a:t>20:00</a:t>
            </a:r>
            <a:endParaRPr lang="cs-CZ" sz="1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Mám poruchu chování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/1128654162-rodina-a-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/207562230640032-rodina-</a:t>
            </a:r>
            <a:r>
              <a:rPr lang="cs-CZ" u="sng" dirty="0" err="1" smtClean="0">
                <a:hlinkClick r:id="rId2"/>
              </a:rPr>
              <a:t>skola</a:t>
            </a:r>
            <a:r>
              <a:rPr lang="cs-CZ" u="sng" dirty="0" smtClean="0">
                <a:hlinkClick r:id="rId2"/>
              </a:rPr>
              <a:t>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Ve škole </a:t>
            </a:r>
            <a:r>
              <a:rPr lang="cs-CZ" dirty="0" err="1" smtClean="0"/>
              <a:t>prudím</a:t>
            </a:r>
            <a:r>
              <a:rPr lang="cs-CZ" dirty="0" smtClean="0"/>
              <a:t>, zuřím a škodím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/1128654162-rodina-a-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/207562230640031-rodina-</a:t>
            </a:r>
            <a:r>
              <a:rPr lang="cs-CZ" u="sng" dirty="0" err="1" smtClean="0">
                <a:hlinkClick r:id="rId3"/>
              </a:rPr>
              <a:t>skola</a:t>
            </a:r>
            <a:r>
              <a:rPr lang="cs-CZ" u="sng" dirty="0" smtClean="0">
                <a:hlinkClick r:id="rId3"/>
              </a:rPr>
              <a:t>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16:00</a:t>
            </a:r>
            <a:endParaRPr lang="cs-CZ" sz="1600" dirty="0" smtClean="0"/>
          </a:p>
          <a:p>
            <a:r>
              <a:rPr lang="cs-CZ" dirty="0" smtClean="0"/>
              <a:t>Proč mě nepochválíš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ceskatelevize.cz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ivysilani</a:t>
            </a:r>
            <a:r>
              <a:rPr lang="cs-CZ" u="sng" dirty="0" smtClean="0">
                <a:hlinkClick r:id="rId4"/>
              </a:rPr>
              <a:t>/1128654162-rodina-a-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/207562230640027-rodina-</a:t>
            </a:r>
            <a:r>
              <a:rPr lang="cs-CZ" u="sng" dirty="0" err="1" smtClean="0">
                <a:hlinkClick r:id="rId4"/>
              </a:rPr>
              <a:t>skola</a:t>
            </a:r>
            <a:r>
              <a:rPr lang="cs-CZ" u="sng" dirty="0" smtClean="0">
                <a:hlinkClick r:id="rId4"/>
              </a:rPr>
              <a:t>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se změnilo s novelou </a:t>
            </a:r>
            <a:r>
              <a:rPr lang="cs-CZ" dirty="0" err="1" smtClean="0"/>
              <a:t>šk</a:t>
            </a:r>
            <a:r>
              <a:rPr lang="cs-CZ" dirty="0" smtClean="0"/>
              <a:t>. zákona</a:t>
            </a:r>
            <a:r>
              <a:rPr lang="cs-CZ" dirty="0"/>
              <a:t>?</a:t>
            </a: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28" y="1628800"/>
            <a:ext cx="8109544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714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Třídní schůzky bez mindráků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/1128654162-rodina-a-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/207562230640024-rodina-</a:t>
            </a:r>
            <a:r>
              <a:rPr lang="cs-CZ" u="sng" dirty="0" err="1" smtClean="0">
                <a:hlinkClick r:id="rId2"/>
              </a:rPr>
              <a:t>skola</a:t>
            </a:r>
            <a:r>
              <a:rPr lang="cs-CZ" u="sng" dirty="0" smtClean="0">
                <a:hlinkClick r:id="rId2"/>
              </a:rPr>
              <a:t>-a-</a:t>
            </a:r>
            <a:r>
              <a:rPr lang="cs-CZ" u="sng" dirty="0" err="1" smtClean="0">
                <a:hlinkClick r:id="rId2"/>
              </a:rPr>
              <a:t>ja</a:t>
            </a:r>
            <a:r>
              <a:rPr lang="cs-CZ" u="sng" dirty="0" smtClean="0">
                <a:hlinkClick r:id="rId2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Nenápadné strašidlo - šikana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ceskatelevize.cz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ivysilani</a:t>
            </a:r>
            <a:r>
              <a:rPr lang="cs-CZ" u="sng" dirty="0" smtClean="0">
                <a:hlinkClick r:id="rId3"/>
              </a:rPr>
              <a:t>/1128654162-rodina-a-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/207562230640023-rodina-</a:t>
            </a:r>
            <a:r>
              <a:rPr lang="cs-CZ" u="sng" dirty="0" err="1" smtClean="0">
                <a:hlinkClick r:id="rId3"/>
              </a:rPr>
              <a:t>skola</a:t>
            </a:r>
            <a:r>
              <a:rPr lang="cs-CZ" u="sng" dirty="0" smtClean="0">
                <a:hlinkClick r:id="rId3"/>
              </a:rPr>
              <a:t>-a-</a:t>
            </a:r>
            <a:r>
              <a:rPr lang="cs-CZ" u="sng" dirty="0" err="1" smtClean="0">
                <a:hlinkClick r:id="rId3"/>
              </a:rPr>
              <a:t>ja</a:t>
            </a:r>
            <a:r>
              <a:rPr lang="cs-CZ" u="sng" dirty="0" smtClean="0">
                <a:hlinkClick r:id="rId3"/>
              </a:rPr>
              <a:t>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r>
              <a:rPr lang="cs-CZ" dirty="0" smtClean="0"/>
              <a:t>Jak vychovávat, aby to nebolelo</a:t>
            </a:r>
            <a:endParaRPr lang="cs-CZ" sz="2400" dirty="0" smtClean="0"/>
          </a:p>
          <a:p>
            <a:pPr lvl="1"/>
            <a:r>
              <a:rPr lang="cs-CZ" u="sng" dirty="0" smtClean="0">
                <a:hlinkClick r:id="rId4"/>
              </a:rPr>
              <a:t>http://www.</a:t>
            </a:r>
            <a:r>
              <a:rPr lang="cs-CZ" u="sng" dirty="0" err="1" smtClean="0">
                <a:hlinkClick r:id="rId4"/>
              </a:rPr>
              <a:t>ceskatelevize.cz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ivysilani</a:t>
            </a:r>
            <a:r>
              <a:rPr lang="cs-CZ" u="sng" dirty="0" smtClean="0">
                <a:hlinkClick r:id="rId4"/>
              </a:rPr>
              <a:t>/1128654162-rodina-a-</a:t>
            </a:r>
            <a:r>
              <a:rPr lang="cs-CZ" u="sng" dirty="0" err="1" smtClean="0">
                <a:hlinkClick r:id="rId4"/>
              </a:rPr>
              <a:t>ja</a:t>
            </a:r>
            <a:r>
              <a:rPr lang="cs-CZ" u="sng" dirty="0" smtClean="0">
                <a:hlinkClick r:id="rId4"/>
              </a:rPr>
              <a:t>/206562230640034/</a:t>
            </a:r>
            <a:endParaRPr lang="cs-CZ" sz="2000" dirty="0" smtClean="0"/>
          </a:p>
          <a:p>
            <a:pPr lvl="2"/>
            <a:r>
              <a:rPr lang="cs-CZ" dirty="0" smtClean="0"/>
              <a:t>17:00</a:t>
            </a:r>
            <a:endParaRPr lang="cs-CZ" sz="1600" dirty="0" smtClean="0"/>
          </a:p>
          <a:p>
            <a:pPr lvl="1"/>
            <a:r>
              <a:rPr lang="cs-CZ" u="sng" dirty="0" smtClean="0">
                <a:hlinkClick r:id="rId5"/>
              </a:rPr>
              <a:t>http://www.</a:t>
            </a:r>
            <a:r>
              <a:rPr lang="cs-CZ" u="sng" dirty="0" err="1" smtClean="0">
                <a:hlinkClick r:id="rId5"/>
              </a:rPr>
              <a:t>ceskatelevize.cz</a:t>
            </a:r>
            <a:r>
              <a:rPr lang="cs-CZ" u="sng" dirty="0" smtClean="0">
                <a:hlinkClick r:id="rId5"/>
              </a:rPr>
              <a:t>/</a:t>
            </a:r>
            <a:r>
              <a:rPr lang="cs-CZ" u="sng" dirty="0" err="1" smtClean="0">
                <a:hlinkClick r:id="rId5"/>
              </a:rPr>
              <a:t>ivysilani</a:t>
            </a:r>
            <a:r>
              <a:rPr lang="cs-CZ" u="sng" dirty="0" smtClean="0">
                <a:hlinkClick r:id="rId5"/>
              </a:rPr>
              <a:t>/1128654162-rodina-a-</a:t>
            </a:r>
            <a:r>
              <a:rPr lang="cs-CZ" u="sng" dirty="0" err="1" smtClean="0">
                <a:hlinkClick r:id="rId5"/>
              </a:rPr>
              <a:t>ja</a:t>
            </a:r>
            <a:r>
              <a:rPr lang="cs-CZ" u="sng" dirty="0" smtClean="0">
                <a:hlinkClick r:id="rId5"/>
              </a:rPr>
              <a:t>/206562230640009/</a:t>
            </a:r>
            <a:endParaRPr lang="cs-CZ" sz="2000" dirty="0" smtClean="0"/>
          </a:p>
          <a:p>
            <a:pPr lvl="2"/>
            <a:r>
              <a:rPr lang="cs-CZ" dirty="0" smtClean="0"/>
              <a:t>18:00</a:t>
            </a:r>
            <a:endParaRPr lang="cs-CZ" sz="1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Šance dětem</a:t>
            </a:r>
          </a:p>
          <a:p>
            <a:pPr lvl="1"/>
            <a:r>
              <a:rPr lang="cs-CZ" dirty="0"/>
              <a:t>portál o tématu ohrožené děti </a:t>
            </a:r>
          </a:p>
          <a:p>
            <a:pPr lvl="1"/>
            <a:r>
              <a:rPr lang="cs-CZ" dirty="0"/>
              <a:t>a pro rodiny v problémové situaci</a:t>
            </a:r>
          </a:p>
          <a:p>
            <a:pPr lvl="1"/>
            <a:r>
              <a:rPr lang="cs-CZ">
                <a:hlinkClick r:id="rId2"/>
              </a:rPr>
              <a:t>http://www.sancedetem.cz/cs/index.shtml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29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 inkluze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inkluzivní vzdělávání</a:t>
            </a:r>
            <a:endParaRPr lang="cs-CZ" dirty="0"/>
          </a:p>
        </p:txBody>
      </p:sp>
      <p:sp>
        <p:nvSpPr>
          <p:cNvPr id="35843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cs-CZ" b="1" dirty="0" smtClean="0"/>
              <a:t>Inkluzivní vzdělávání není sci-fi </a:t>
            </a:r>
          </a:p>
          <a:p>
            <a:pPr lvl="1" eaLnBrk="1" hangingPunct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</a:t>
            </a:r>
            <a:r>
              <a:rPr lang="cs-CZ" dirty="0" err="1" smtClean="0">
                <a:hlinkClick r:id="rId2"/>
              </a:rPr>
              <a:t>vwUjF</a:t>
            </a:r>
            <a:r>
              <a:rPr lang="cs-CZ" dirty="0" smtClean="0">
                <a:hlinkClick r:id="rId2"/>
              </a:rPr>
              <a:t>-Qgm8w&amp;list=PL3Wv3QI6zULd3sUPLzsC6jkwql8bR0aod&amp;index=3</a:t>
            </a:r>
            <a:endParaRPr lang="cs-CZ" dirty="0" smtClean="0"/>
          </a:p>
          <a:p>
            <a:pPr lvl="1" eaLnBrk="1" hangingPunct="1"/>
            <a:r>
              <a:rPr lang="cs-CZ" dirty="0" smtClean="0"/>
              <a:t>liga lidských práv –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llp.cz</a:t>
            </a:r>
            <a:endParaRPr lang="cs-CZ" dirty="0" smtClean="0"/>
          </a:p>
          <a:p>
            <a:pPr lvl="2" eaLnBrk="1" hangingPunct="1"/>
            <a:r>
              <a:rPr lang="cs-CZ" dirty="0" smtClean="0">
                <a:hlinkClick r:id="rId4"/>
              </a:rPr>
              <a:t>http://llp.cz/publikace/jak-se-stat-ferovou-skolou-ii/</a:t>
            </a:r>
            <a:endParaRPr lang="cs-CZ" dirty="0" smtClean="0"/>
          </a:p>
          <a:p>
            <a:pPr lvl="2" eaLnBrk="1" hangingPunct="1"/>
            <a:r>
              <a:rPr lang="cs-CZ" dirty="0" smtClean="0">
                <a:hlinkClick r:id="rId5"/>
              </a:rPr>
              <a:t>http://llp.cz/publikace/jak-se-stat-ferovou-skolou-i/</a:t>
            </a:r>
            <a:endParaRPr lang="cs-CZ" dirty="0" smtClean="0"/>
          </a:p>
          <a:p>
            <a:pPr eaLnBrk="1" hangingPunct="1"/>
            <a:r>
              <a:rPr lang="cs-CZ" dirty="0" smtClean="0"/>
              <a:t>Budu chodit do stejné školy…</a:t>
            </a:r>
          </a:p>
          <a:p>
            <a:pPr lvl="1" eaLnBrk="1" hangingPunct="1"/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youtube.com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watch</a:t>
            </a:r>
            <a:r>
              <a:rPr lang="cs-CZ" dirty="0" smtClean="0">
                <a:hlinkClick r:id="rId6"/>
              </a:rPr>
              <a:t>?v=HKmn9FmH6So&amp;list=PL3Wv3QI6zULd3sUPLzsC6jkwql8bR0aod</a:t>
            </a:r>
            <a:endParaRPr lang="cs-CZ" dirty="0" smtClean="0"/>
          </a:p>
          <a:p>
            <a:pPr eaLnBrk="1" hangingPunct="1"/>
            <a:r>
              <a:rPr lang="cs-CZ" dirty="0" smtClean="0"/>
              <a:t>Čím chci být</a:t>
            </a:r>
          </a:p>
          <a:p>
            <a:pPr lvl="1" eaLnBrk="1" hangingPunct="1"/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youtube.com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watch</a:t>
            </a:r>
            <a:r>
              <a:rPr lang="cs-CZ" dirty="0" smtClean="0">
                <a:hlinkClick r:id="rId7"/>
              </a:rPr>
              <a:t>?v=-GWzgbF3QBU&amp;list=PL3Wv3QI6zULd3sUPLzsC6jkwql8bR0aod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inkluzivní vzdělávání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 smtClean="0"/>
              <a:t>Aby VŠECHNY  děti chodily do školy rády č. 1</a:t>
            </a:r>
          </a:p>
          <a:p>
            <a:pPr lvl="1" eaLnBrk="1" hangingPunct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?v=b0BG4KUa7ik&amp;list=PL3Wv3QI6zULd3sUPLzsC6jkwql8bR0aod</a:t>
            </a:r>
            <a:endParaRPr lang="cs-CZ" dirty="0" smtClean="0"/>
          </a:p>
          <a:p>
            <a:pPr eaLnBrk="1" hangingPunct="1"/>
            <a:r>
              <a:rPr lang="cs-CZ" dirty="0" smtClean="0"/>
              <a:t>Aby VŠECHNY  děti chodily do školy rády č. 2</a:t>
            </a:r>
          </a:p>
          <a:p>
            <a:pPr lvl="1" eaLnBrk="1" hangingPunct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?v=PqZE9WRoOrI&amp;list=PL3Wv3QI6zULd3sUPLzsC6jkwql8bR0aod</a:t>
            </a:r>
            <a:endParaRPr lang="cs-CZ" dirty="0" smtClean="0"/>
          </a:p>
          <a:p>
            <a:r>
              <a:rPr lang="cs-CZ" dirty="0" smtClean="0"/>
              <a:t>Principy inkluzivního vzdělávání</a:t>
            </a:r>
            <a:endParaRPr lang="cs-CZ" dirty="0" smtClean="0">
              <a:hlinkClick r:id="rId4"/>
            </a:endParaRPr>
          </a:p>
          <a:p>
            <a:pPr lvl="1"/>
            <a:r>
              <a:rPr lang="cs-CZ" dirty="0" smtClean="0">
                <a:hlinkClick r:id="rId4"/>
              </a:rPr>
              <a:t>http://www.inkluze.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clanek</a:t>
            </a:r>
            <a:r>
              <a:rPr lang="cs-CZ" dirty="0" smtClean="0">
                <a:hlinkClick r:id="rId4"/>
              </a:rPr>
              <a:t>-491/principy-</a:t>
            </a:r>
            <a:r>
              <a:rPr lang="cs-CZ" dirty="0" err="1" smtClean="0">
                <a:hlinkClick r:id="rId4"/>
              </a:rPr>
              <a:t>inkluzivniho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vzdelavani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662736" y="1705678"/>
            <a:ext cx="4100264" cy="4572000"/>
          </a:xfrm>
        </p:spPr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https://youtu.be/YjQYLdAFgEA</a:t>
            </a:r>
            <a:r>
              <a:rPr lang="cs-CZ" sz="1800" dirty="0"/>
              <a:t> - </a:t>
            </a:r>
            <a:r>
              <a:rPr lang="cs-CZ" sz="1800" dirty="0" smtClean="0"/>
              <a:t>     na </a:t>
            </a:r>
            <a:r>
              <a:rPr lang="cs-CZ" sz="1800" dirty="0"/>
              <a:t>zastávku - ZP</a:t>
            </a:r>
          </a:p>
          <a:p>
            <a:r>
              <a:rPr lang="cs-CZ" sz="1800" dirty="0">
                <a:hlinkClick r:id="rId3"/>
              </a:rPr>
              <a:t>https://youtu.be/p26QUHhi28M</a:t>
            </a:r>
            <a:r>
              <a:rPr lang="cs-CZ" sz="1800" dirty="0"/>
              <a:t> - překážka - ZP</a:t>
            </a:r>
          </a:p>
          <a:p>
            <a:r>
              <a:rPr lang="cs-CZ" sz="1800" dirty="0">
                <a:hlinkClick r:id="rId4"/>
              </a:rPr>
              <a:t>https://youtu.be/6ZQf6U9Sagw</a:t>
            </a:r>
            <a:r>
              <a:rPr lang="cs-CZ" sz="1800" dirty="0"/>
              <a:t> - autobus - ZP</a:t>
            </a:r>
          </a:p>
          <a:p>
            <a:r>
              <a:rPr lang="cs-CZ" sz="1800" dirty="0">
                <a:hlinkClick r:id="rId5"/>
              </a:rPr>
              <a:t>https://youtu.be/MojJ2wLP4Eo</a:t>
            </a:r>
            <a:r>
              <a:rPr lang="cs-CZ" sz="1800" dirty="0"/>
              <a:t> - nádraží - SP</a:t>
            </a:r>
          </a:p>
          <a:p>
            <a:r>
              <a:rPr lang="cs-CZ" sz="1800" dirty="0">
                <a:hlinkClick r:id="rId6"/>
              </a:rPr>
              <a:t>https://youtu.be/DCzp-QTCiac</a:t>
            </a:r>
            <a:r>
              <a:rPr lang="cs-CZ" sz="1800" dirty="0"/>
              <a:t> - komunikace - TP</a:t>
            </a:r>
          </a:p>
          <a:p>
            <a:r>
              <a:rPr lang="cs-CZ" sz="1800" dirty="0">
                <a:hlinkClick r:id="rId7"/>
              </a:rPr>
              <a:t>https://youtu.be/UrB0ZuZbAUc</a:t>
            </a:r>
            <a:r>
              <a:rPr lang="cs-CZ" sz="1800" dirty="0"/>
              <a:t> - plošina - TP</a:t>
            </a:r>
          </a:p>
          <a:p>
            <a:r>
              <a:rPr lang="cs-CZ" sz="1800" dirty="0">
                <a:hlinkClick r:id="rId8"/>
              </a:rPr>
              <a:t>https://youtu.be/1z4Ocjo-9Pg</a:t>
            </a:r>
            <a:r>
              <a:rPr lang="cs-CZ" sz="1800" dirty="0"/>
              <a:t> - exkurze - </a:t>
            </a:r>
            <a:r>
              <a:rPr lang="cs-CZ" sz="1800" dirty="0" smtClean="0"/>
              <a:t>TP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95536" y="1700808"/>
            <a:ext cx="4100264" cy="4572000"/>
          </a:xfrm>
        </p:spPr>
        <p:txBody>
          <a:bodyPr>
            <a:normAutofit/>
          </a:bodyPr>
          <a:lstStyle/>
          <a:p>
            <a:endParaRPr lang="cs-CZ" sz="1800" dirty="0" smtClean="0">
              <a:hlinkClick r:id=""/>
            </a:endParaRPr>
          </a:p>
          <a:p>
            <a:endParaRPr lang="cs-CZ" sz="1800" dirty="0">
              <a:hlinkClick r:id=""/>
            </a:endParaRPr>
          </a:p>
          <a:p>
            <a:r>
              <a:rPr lang="cs-CZ" sz="1800" dirty="0" smtClean="0">
                <a:hlinkClick r:id=""/>
              </a:rPr>
              <a:t>www.chodicilide.cz</a:t>
            </a:r>
            <a:endParaRPr lang="cs-CZ" sz="1800" dirty="0"/>
          </a:p>
          <a:p>
            <a:r>
              <a:rPr lang="cs-CZ" sz="1800" dirty="0">
                <a:hlinkClick r:id="rId9"/>
              </a:rPr>
              <a:t>http://www.chodicilide.cz/vyuka</a:t>
            </a:r>
            <a:r>
              <a:rPr lang="cs-CZ" sz="1800" dirty="0" smtClean="0">
                <a:hlinkClick r:id="rId9"/>
              </a:rPr>
              <a:t>/</a:t>
            </a:r>
            <a:endParaRPr lang="cs-CZ" sz="1800" dirty="0" smtClean="0"/>
          </a:p>
          <a:p>
            <a:endParaRPr lang="cs-CZ" sz="1800" dirty="0">
              <a:hlinkClick r:id="rId10"/>
            </a:endParaRPr>
          </a:p>
          <a:p>
            <a:r>
              <a:rPr lang="cs-CZ" sz="1800" dirty="0" smtClean="0">
                <a:hlinkClick r:id="rId10"/>
              </a:rPr>
              <a:t>https</a:t>
            </a:r>
            <a:r>
              <a:rPr lang="cs-CZ" sz="1800" dirty="0">
                <a:hlinkClick r:id="rId10"/>
              </a:rPr>
              <a:t>://youtu.be/-QQV89b4y-M</a:t>
            </a:r>
            <a:r>
              <a:rPr lang="cs-CZ" sz="1800" dirty="0"/>
              <a:t> </a:t>
            </a:r>
            <a:r>
              <a:rPr lang="cs-CZ" sz="1800" dirty="0" smtClean="0"/>
              <a:t>-  </a:t>
            </a:r>
            <a:r>
              <a:rPr lang="cs-CZ" sz="1800" dirty="0"/>
              <a:t>taxi</a:t>
            </a:r>
          </a:p>
          <a:p>
            <a:r>
              <a:rPr lang="cs-CZ" sz="1800" dirty="0">
                <a:hlinkClick r:id="rId11"/>
              </a:rPr>
              <a:t>https://youtu.be/wvMEpRNobW8</a:t>
            </a:r>
            <a:r>
              <a:rPr lang="cs-CZ" sz="1800" dirty="0"/>
              <a:t> - akrobacie</a:t>
            </a:r>
          </a:p>
          <a:p>
            <a:r>
              <a:rPr lang="cs-CZ" sz="1800" dirty="0">
                <a:hlinkClick r:id="rId12"/>
              </a:rPr>
              <a:t>https://youtu.be/6Rq_12gIy4w</a:t>
            </a:r>
            <a:r>
              <a:rPr lang="cs-CZ" sz="1800" dirty="0"/>
              <a:t> - </a:t>
            </a:r>
            <a:r>
              <a:rPr lang="cs-CZ" sz="1800" dirty="0" smtClean="0"/>
              <a:t>horolezec</a:t>
            </a:r>
            <a:endParaRPr lang="cs-CZ" sz="1800" dirty="0"/>
          </a:p>
        </p:txBody>
      </p:sp>
      <p:pic>
        <p:nvPicPr>
          <p:cNvPr id="6" name="Picture 4" descr="http://www.chodicilide.cz/images/obrazky/logo-chodicilide-cz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31840" y="1268760"/>
            <a:ext cx="1234802" cy="1253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365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KATALOGY PODPŮRNÝCH OPATŘENÍ – UPOL</a:t>
            </a:r>
          </a:p>
          <a:p>
            <a:pPr lvl="1"/>
            <a:r>
              <a:rPr lang="cs-CZ" dirty="0"/>
              <a:t>Systémová podpora inkluzivního vzdělávání</a:t>
            </a:r>
          </a:p>
          <a:p>
            <a:pPr lvl="1"/>
            <a:r>
              <a:rPr lang="cs-CZ" dirty="0">
                <a:hlinkClick r:id="rId2"/>
              </a:rPr>
              <a:t>http://www.inkluze.upol.cz/portal/vystupy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http://inkluze.upol.cz/ebooks/katalog-vseobecny/katalog-vseobecny.pdf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191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705</Words>
  <Application>Microsoft Office PowerPoint</Application>
  <PresentationFormat>Předvádění na obrazovce (4:3)</PresentationFormat>
  <Paragraphs>218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4" baseType="lpstr">
      <vt:lpstr>Arial</vt:lpstr>
      <vt:lpstr>Calibri</vt:lpstr>
      <vt:lpstr>Motiv sady Office</vt:lpstr>
      <vt:lpstr>Odkazy z oblasti speciální pedagogiky</vt:lpstr>
      <vt:lpstr>webové portály</vt:lpstr>
      <vt:lpstr>zákon</vt:lpstr>
      <vt:lpstr>Co se změnilo s novelou šk. zákona?</vt:lpstr>
      <vt:lpstr>Integrace inkluze</vt:lpstr>
      <vt:lpstr>inkluzivní vzdělávání</vt:lpstr>
      <vt:lpstr>inkluzivní vzdělávání</vt:lpstr>
      <vt:lpstr>zajímavosti</vt:lpstr>
      <vt:lpstr>Prezentace aplikace PowerPoint</vt:lpstr>
      <vt:lpstr>Prezentace aplikace PowerPoint</vt:lpstr>
      <vt:lpstr>Logopedie</vt:lpstr>
      <vt:lpstr>Prezentace aplikace PowerPoint</vt:lpstr>
      <vt:lpstr>Prezentace aplikace PowerPoint</vt:lpstr>
      <vt:lpstr>Surdopedie</vt:lpstr>
      <vt:lpstr>stupně hluku v dB</vt:lpstr>
      <vt:lpstr>Vzdělávání neslyšících</vt:lpstr>
      <vt:lpstr>sluchadla, indukční smyčky</vt:lpstr>
      <vt:lpstr>kochleární implantát</vt:lpstr>
      <vt:lpstr>hluchota a hluchoslepí</vt:lpstr>
      <vt:lpstr>Psychopedie</vt:lpstr>
      <vt:lpstr>Prezentace aplikace PowerPoint</vt:lpstr>
      <vt:lpstr>Downův syndrom</vt:lpstr>
      <vt:lpstr>Autismus</vt:lpstr>
      <vt:lpstr>Oftalmopedie</vt:lpstr>
      <vt:lpstr>Oftalmopedie</vt:lpstr>
      <vt:lpstr>Somatopedie</vt:lpstr>
      <vt:lpstr>Mozková obrna</vt:lpstr>
      <vt:lpstr>unikátní filmový projekt Ligy vozíčkářů s názvem Do Dna </vt:lpstr>
      <vt:lpstr>SPU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Etopedie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zajímavé odkazy z oblasti speciální pedagogiky</dc:title>
  <dc:creator>Lenka Gajzlerová</dc:creator>
  <cp:lastModifiedBy>Gajzlerova</cp:lastModifiedBy>
  <cp:revision>38</cp:revision>
  <dcterms:created xsi:type="dcterms:W3CDTF">2013-04-03T08:36:26Z</dcterms:created>
  <dcterms:modified xsi:type="dcterms:W3CDTF">2017-11-26T11:04:15Z</dcterms:modified>
</cp:coreProperties>
</file>