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30"/>
  </p:notesMasterIdLst>
  <p:handoutMasterIdLst>
    <p:handoutMasterId r:id="rId31"/>
  </p:handoutMasterIdLst>
  <p:sldIdLst>
    <p:sldId id="306" r:id="rId2"/>
    <p:sldId id="365" r:id="rId3"/>
    <p:sldId id="366" r:id="rId4"/>
    <p:sldId id="367" r:id="rId5"/>
    <p:sldId id="368" r:id="rId6"/>
    <p:sldId id="369" r:id="rId7"/>
    <p:sldId id="375" r:id="rId8"/>
    <p:sldId id="376" r:id="rId9"/>
    <p:sldId id="377" r:id="rId10"/>
    <p:sldId id="378" r:id="rId11"/>
    <p:sldId id="379" r:id="rId12"/>
    <p:sldId id="382" r:id="rId13"/>
    <p:sldId id="386" r:id="rId14"/>
    <p:sldId id="387" r:id="rId15"/>
    <p:sldId id="380" r:id="rId16"/>
    <p:sldId id="381" r:id="rId17"/>
    <p:sldId id="388" r:id="rId18"/>
    <p:sldId id="389" r:id="rId19"/>
    <p:sldId id="390" r:id="rId20"/>
    <p:sldId id="392" r:id="rId21"/>
    <p:sldId id="393" r:id="rId22"/>
    <p:sldId id="383" r:id="rId23"/>
    <p:sldId id="384" r:id="rId24"/>
    <p:sldId id="385" r:id="rId25"/>
    <p:sldId id="371" r:id="rId26"/>
    <p:sldId id="394" r:id="rId27"/>
    <p:sldId id="372" r:id="rId28"/>
    <p:sldId id="373" r:id="rId29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86364" autoAdjust="0"/>
  </p:normalViewPr>
  <p:slideViewPr>
    <p:cSldViewPr>
      <p:cViewPr varScale="1">
        <p:scale>
          <a:sx n="64" d="100"/>
          <a:sy n="64" d="100"/>
        </p:scale>
        <p:origin x="6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1554A41-969F-4596-8119-722632A5F7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76328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FBBA0A-727B-4CB7-A358-4D071407D4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4298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6077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850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204D0-CDAE-495F-B6A7-95CCAF847350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3262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204D0-CDAE-495F-B6A7-95CCAF847350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9062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414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120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519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10. 11. 2017 - 1. sk.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A783FC-4C50-4620-AFB0-E19B3A890DB3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1846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DE9E0A8-1566-4AF7-90E6-EB82C168B47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B3B005-57F9-4C89-A0BE-5346D5DD31C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4E82D9-DFC9-4357-A2C4-16E148CF02E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5C7A1E-F40E-4ED4-80FD-6ED71AF2A16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27E938-B52E-471A-9620-083F6EE556F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359BA1-9F9B-4A03-B746-F8C9C0D1AF6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836B6A-B809-4852-964D-CD6BD1A8375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6CF535-6422-4BB2-9B80-47CF9ED35E7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BB6947-D03F-4FA0-9F26-DEB3FB4B44B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2FE80E-8706-41DA-B166-8F5C7E80ED8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0AAAC6F-5AB3-4CFE-B153-B966E0DACE3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EF219BA-C08B-4CB0-BFD0-F0BCA723B2E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V&#221;UKOV&#201;%20MATERI&#193;LY/Legislativa/Doporu&#269;en&#237;%20&#352;PZ%20-%20nov&#233;%20s%20vyzna&#269;en&#253;mi%20zm&#283;nami.docx" TargetMode="External"/><Relationship Id="rId2" Type="http://schemas.openxmlformats.org/officeDocument/2006/relationships/hyperlink" Target="V&#221;UKOV&#201;%20MATERI&#193;LY/Legislativa/Zpr&#225;va%20&#353;kolsk&#233;ho%20poradensk&#233;ho%20za&#345;&#237;zen&#237;.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V&#221;UKOV&#201;%20MATERI&#193;LY/Legislativa/IVP%20podle%20nov&#253;ch%20pravidel%20-%20p&#345;&#237;klad/Informovan&#253;%20souhlas%20-%20k%20dan&#233;mu%20doporu&#269;en&#237;.docx" TargetMode="External"/><Relationship Id="rId4" Type="http://schemas.openxmlformats.org/officeDocument/2006/relationships/hyperlink" Target="V&#221;UKOV&#201;%20MATERI&#193;LY/Legislativa/IVP%20podle%20nov&#253;ch%20pravidel%20-%20p&#345;&#237;klad/Doporu&#269;en&#237;%20&#352;PZ%20-%20konkr&#233;tn&#237;%20p&#345;&#237;klad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V&#221;UKOV&#201;%20MATERI&#193;LY/Legislativa/IVP%20-%20normul&#225;&#345;%20nov&#253;%20s%20vyzna&#269;en&#253;mi%20zm&#283;nami.docx" TargetMode="External"/><Relationship Id="rId2" Type="http://schemas.openxmlformats.org/officeDocument/2006/relationships/hyperlink" Target="V&#221;UKOV&#201;%20MATERI&#193;LY/Legislativa/&#381;&#225;dost%20o%20povolen&#237;%20vzd&#283;l&#225;v&#225;n&#237;%20podle%20IVP%20-%20SPU.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V&#221;UKOV&#201;%20MATERI&#193;LY/Legislativa/Revizn&#237;%20proces%20a%20revizn&#237;%20pracovi&#353;t&#283;%20-%20N&#218;V.pdf" TargetMode="External"/><Relationship Id="rId4" Type="http://schemas.openxmlformats.org/officeDocument/2006/relationships/hyperlink" Target="V&#221;UKOV&#201;%20MATERI&#193;LY/Legislativa/IVP%20podle%20nov&#253;ch%20pravidel%20-%20p&#345;&#237;klad/IVP%20-%20k%20dan&#233;mu%20doporu&#269;en&#237;.docx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V&#221;UKOV&#201;%20MATERI&#193;LY/Legislativa/P&#345;edm&#283;t%20speci&#225;ln&#283;%20ped.%20p&#233;&#269;e%20-%20z%20N&#218;V.doc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&#221;UKOV&#201;%20MATERI&#193;LY/Opatreni%20PM%202017_06%20-%20&#250;prava%20obsahu.pdf" TargetMode="External"/><Relationship Id="rId2" Type="http://schemas.openxmlformats.org/officeDocument/2006/relationships/hyperlink" Target="V&#221;UKOV&#201;%20MATERI&#193;LY/RVP_ZV_2017_verze_cerven%202017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V&#221;UKOV&#201;%20MATERI&#193;LY/Legislativa/IVP%20-%201.%20t&#345;&#237;da,%20minim&#225;ln&#237;%20v&#253;stupy%20-%20p&#345;&#237;klad.docx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V&#221;UKOV&#201;%20MATERI&#193;LY/Vzd&#283;l&#225;v&#225;n&#237;%20&#382;&#225;k&#367;%20s%20odli&#353;n&#253;m%20mate&#345;sk&#253;m%20jazykem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Vyhl&#225;&#353;ka%2027-2016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V&#221;UKOV&#201;%20MATERI&#193;LY/Legislativa/Pl&#225;n%20pedagogick&#233;%20podpory%20-%20formul&#225;&#345;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229600" cy="440055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cs-CZ" sz="2800" b="1" dirty="0" smtClean="0"/>
              <a:t>9.00 – 10.30</a:t>
            </a:r>
            <a:r>
              <a:rPr lang="cs-CZ" sz="2800" dirty="0" smtClean="0"/>
              <a:t> </a:t>
            </a:r>
            <a:r>
              <a:rPr lang="cs-CZ" sz="2800" dirty="0" smtClean="0">
                <a:cs typeface="Arial" charset="0"/>
              </a:rPr>
              <a:t>→ novela školského zákona 82/2015, paragraf 16, vymezení podpůrných opatření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cs-CZ" sz="2800" b="1" dirty="0" smtClean="0">
                <a:cs typeface="Arial" charset="0"/>
              </a:rPr>
              <a:t>10.30 – 10.45</a:t>
            </a:r>
            <a:r>
              <a:rPr lang="cs-CZ" sz="2800" dirty="0" smtClean="0">
                <a:cs typeface="Arial" charset="0"/>
              </a:rPr>
              <a:t> → přestávka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cs-CZ" sz="2800" b="1" dirty="0" smtClean="0">
                <a:cs typeface="Arial" charset="0"/>
              </a:rPr>
              <a:t>10.45 – 11.45</a:t>
            </a:r>
            <a:r>
              <a:rPr lang="cs-CZ" sz="2800" dirty="0" smtClean="0">
                <a:cs typeface="Arial" charset="0"/>
              </a:rPr>
              <a:t> →podpůrná opatření v praxi  (1. stupeň, 2. – 5. stupeň) – aplikace vyhlášky 27/2016 v platném znění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cs-CZ" sz="2800" b="1" dirty="0" smtClean="0">
                <a:cs typeface="Arial" charset="0"/>
              </a:rPr>
              <a:t>11.45 – 12.00</a:t>
            </a:r>
            <a:r>
              <a:rPr lang="cs-CZ" sz="2800" dirty="0" smtClean="0">
                <a:cs typeface="Arial" charset="0"/>
              </a:rPr>
              <a:t> → přestávka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cs-CZ" sz="2800" b="1" dirty="0" smtClean="0">
                <a:cs typeface="Arial" charset="0"/>
              </a:rPr>
              <a:t>12.00 – 13.00</a:t>
            </a:r>
            <a:r>
              <a:rPr lang="cs-CZ" sz="2800" dirty="0" smtClean="0">
                <a:cs typeface="Arial" charset="0"/>
              </a:rPr>
              <a:t> → společné vzdělávání v praxi – co řešíme a co potřebujeme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u="sng" dirty="0" smtClean="0"/>
              <a:t>Program – 10. 11.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cs-CZ" altLang="cs-CZ" sz="4600" dirty="0" smtClean="0"/>
              <a:t>Podpůrná opatření 1. stupně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8445624" cy="51125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cs-CZ" altLang="cs-CZ" sz="2400" dirty="0" smtClean="0"/>
              <a:t>S PLPP seznámí škola žáka, zákonné zástupce          a všechny vyučující žáka, zákonný zástupce o něj nežádá, nemusí souhlasit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Účinnost opatření škola průběžně vyhodnocuje, nejpozději po 3 měsících rozhoduje, zda tato forma podpory vedla k úpravě obtíží žáka: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ano, tak v podpoře žáka není třeba pokračovat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se potíže částečně upravily, PLPP doplníme podle potřeby a pokračujeme v poskytování funkčních PO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altLang="cs-CZ" sz="2400" dirty="0" smtClean="0"/>
              <a:t>Pokud ne, škola doporučí vyšetření žáka ve ŠPZ</a:t>
            </a:r>
          </a:p>
        </p:txBody>
      </p:sp>
    </p:spTree>
    <p:extLst>
      <p:ext uri="{BB962C8B-B14F-4D97-AF65-F5344CB8AC3E}">
        <p14:creationId xmlns:p14="http://schemas.microsoft.com/office/powerpoint/2010/main" val="5419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cs-CZ" altLang="cs-CZ" dirty="0" smtClean="0"/>
              <a:t>Podpůrná opatření 2.-5. stupně</a:t>
            </a:r>
          </a:p>
        </p:txBody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79512" y="1097360"/>
            <a:ext cx="8517632" cy="576064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cs-CZ" altLang="cs-CZ" sz="2300" dirty="0" smtClean="0"/>
              <a:t>Ředitel školy určí pracovníka, který odpovídá za spolupráci se ŠPZ - nová legislativa klade zvýšené nároky na tuto spolupráci (zejména na dojednávání podoby PO, tok informací a administrativní úkony)</a:t>
            </a:r>
          </a:p>
          <a:p>
            <a:pPr>
              <a:lnSpc>
                <a:spcPct val="110000"/>
              </a:lnSpc>
            </a:pPr>
            <a:r>
              <a:rPr lang="cs-CZ" altLang="cs-CZ" sz="2300" dirty="0" smtClean="0"/>
              <a:t>ŠPZ vydává za účelem stanovení podpůrných opatření </a:t>
            </a:r>
            <a:r>
              <a:rPr lang="cs-CZ" altLang="cs-CZ" sz="2300" b="1" dirty="0" smtClean="0"/>
              <a:t>zprávu – </a:t>
            </a:r>
            <a:r>
              <a:rPr lang="cs-CZ" altLang="cs-CZ" sz="2300" dirty="0" smtClean="0">
                <a:hlinkClick r:id="rId2" action="ppaction://hlinkfile"/>
              </a:rPr>
              <a:t>vzor</a:t>
            </a:r>
            <a:r>
              <a:rPr lang="cs-CZ" altLang="cs-CZ" sz="2300" b="1" dirty="0" smtClean="0"/>
              <a:t> - a doporučení </a:t>
            </a:r>
            <a:r>
              <a:rPr lang="cs-CZ" altLang="cs-CZ" sz="2300" dirty="0" smtClean="0"/>
              <a:t>– </a:t>
            </a:r>
            <a:r>
              <a:rPr lang="cs-CZ" altLang="cs-CZ" sz="2300" dirty="0" smtClean="0">
                <a:hlinkClick r:id="rId3" action="ppaction://hlinkfile"/>
              </a:rPr>
              <a:t>vzor</a:t>
            </a:r>
            <a:r>
              <a:rPr lang="cs-CZ" altLang="cs-CZ" sz="2300" dirty="0" smtClean="0"/>
              <a:t>, </a:t>
            </a:r>
            <a:r>
              <a:rPr lang="cs-CZ" altLang="cs-CZ" sz="2300" dirty="0" smtClean="0">
                <a:hlinkClick r:id="rId4" action="ppaction://hlinkfile"/>
              </a:rPr>
              <a:t>příklad</a:t>
            </a:r>
            <a:endParaRPr lang="cs-CZ" altLang="cs-CZ" sz="2300" dirty="0" smtClean="0"/>
          </a:p>
          <a:p>
            <a:pPr>
              <a:lnSpc>
                <a:spcPct val="110000"/>
              </a:lnSpc>
            </a:pPr>
            <a:r>
              <a:rPr lang="cs-CZ" altLang="cs-CZ" sz="2300" dirty="0" smtClean="0"/>
              <a:t>Podpůrná opatření, která ŠPZ navrhuje, musí před vydáním doporučení se školou projednat</a:t>
            </a:r>
          </a:p>
          <a:p>
            <a:pPr>
              <a:lnSpc>
                <a:spcPct val="110000"/>
              </a:lnSpc>
            </a:pPr>
            <a:r>
              <a:rPr lang="cs-CZ" altLang="cs-CZ" sz="2300" dirty="0" smtClean="0"/>
              <a:t>zpráva je určena zákonným zástupcům a doporučení je určeno i škole – </a:t>
            </a:r>
            <a:r>
              <a:rPr lang="cs-CZ" altLang="cs-CZ" sz="2300" b="1" dirty="0" smtClean="0"/>
              <a:t>vždy je třeba doporučení projednat se zákonným zástupcem a podepsat informovaný souhlas s poskytováním PO </a:t>
            </a:r>
            <a:r>
              <a:rPr lang="cs-CZ" altLang="cs-CZ" sz="2300" dirty="0" smtClean="0"/>
              <a:t>– </a:t>
            </a:r>
            <a:r>
              <a:rPr lang="cs-CZ" altLang="cs-CZ" sz="2300" dirty="0" smtClean="0">
                <a:hlinkClick r:id="rId5" action="ppaction://hlinkfile"/>
              </a:rPr>
              <a:t>příklad</a:t>
            </a:r>
            <a:endParaRPr lang="cs-CZ" altLang="cs-CZ" sz="2300" dirty="0" smtClean="0"/>
          </a:p>
        </p:txBody>
      </p:sp>
    </p:spTree>
    <p:extLst>
      <p:ext uri="{BB962C8B-B14F-4D97-AF65-F5344CB8AC3E}">
        <p14:creationId xmlns:p14="http://schemas.microsoft.com/office/powerpoint/2010/main" val="31701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rmAutofit/>
          </a:bodyPr>
          <a:lstStyle/>
          <a:p>
            <a:r>
              <a:rPr lang="cs-CZ" altLang="cs-CZ" dirty="0" smtClean="0"/>
              <a:t>Podpůrná opatření 2.-5. stupně</a:t>
            </a:r>
          </a:p>
        </p:txBody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517632" cy="561662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cs-CZ" altLang="cs-CZ" sz="2300" dirty="0" smtClean="0"/>
              <a:t>Pokud je jako podpůrné opatření doporučeno vzdělávání podle IVP, musí vzniknout do 30 dnů od doručení doporučení a podání žádosti zákonným zástupcem – </a:t>
            </a:r>
            <a:r>
              <a:rPr lang="cs-CZ" altLang="cs-CZ" sz="2300" dirty="0" smtClean="0">
                <a:hlinkClick r:id="rId2" action="ppaction://hlinkfile"/>
              </a:rPr>
              <a:t>příklad žádosti</a:t>
            </a:r>
            <a:r>
              <a:rPr lang="cs-CZ" altLang="cs-CZ" sz="2300" dirty="0" smtClean="0"/>
              <a:t>, </a:t>
            </a:r>
            <a:r>
              <a:rPr lang="cs-CZ" altLang="cs-CZ" sz="2300" dirty="0" smtClean="0">
                <a:hlinkClick r:id="rId3" action="ppaction://hlinkfile"/>
              </a:rPr>
              <a:t>aktualizovaný formulář IVP</a:t>
            </a:r>
            <a:r>
              <a:rPr lang="cs-CZ" altLang="cs-CZ" sz="2300" dirty="0" smtClean="0"/>
              <a:t>, </a:t>
            </a:r>
            <a:r>
              <a:rPr lang="cs-CZ" altLang="cs-CZ" sz="2300" dirty="0" smtClean="0">
                <a:hlinkClick r:id="rId4" action="ppaction://hlinkfile"/>
              </a:rPr>
              <a:t>příklad IVP</a:t>
            </a:r>
            <a:r>
              <a:rPr lang="cs-CZ" altLang="cs-CZ" sz="2300" dirty="0" smtClean="0"/>
              <a:t> – </a:t>
            </a:r>
            <a:r>
              <a:rPr lang="cs-CZ" altLang="cs-CZ" sz="2300" b="1" dirty="0" smtClean="0"/>
              <a:t>není to „kopie“ doporučení ŠPZ, vzniká na základě doporučení, aktuální situace žáka ve škole a dohody s rodiči</a:t>
            </a:r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ŠPZ projedná před vydáním doporučení návrh opatření se školou, zákonným zástupcem</a:t>
            </a:r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Zákonný zástupce i škola mají možnost podat žádost o revizi doporučení - </a:t>
            </a:r>
            <a:r>
              <a:rPr lang="cs-CZ" altLang="cs-CZ" sz="2300" dirty="0" smtClean="0">
                <a:hlinkClick r:id="rId5" action="ppaction://hlinkfile"/>
              </a:rPr>
              <a:t>postup</a:t>
            </a:r>
            <a:endParaRPr lang="cs-CZ" altLang="cs-CZ" sz="2300" dirty="0" smtClean="0"/>
          </a:p>
          <a:p>
            <a:pPr>
              <a:lnSpc>
                <a:spcPct val="120000"/>
              </a:lnSpc>
            </a:pPr>
            <a:r>
              <a:rPr lang="cs-CZ" altLang="cs-CZ" sz="2300" dirty="0" smtClean="0"/>
              <a:t>ZZ má možnost iniciovat jednání s ředitelem školy a pracovníkem ŠPZ, pokud se domnívá, že škola nerespektuje doporučení</a:t>
            </a:r>
          </a:p>
          <a:p>
            <a:pPr>
              <a:lnSpc>
                <a:spcPct val="80000"/>
              </a:lnSpc>
            </a:pPr>
            <a:endParaRPr lang="cs-CZ" altLang="cs-CZ" sz="2200" dirty="0" smtClean="0"/>
          </a:p>
        </p:txBody>
      </p:sp>
    </p:spTree>
    <p:extLst>
      <p:ext uri="{BB962C8B-B14F-4D97-AF65-F5344CB8AC3E}">
        <p14:creationId xmlns:p14="http://schemas.microsoft.com/office/powerpoint/2010/main" val="31701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63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2400" b="1" dirty="0" smtClean="0"/>
              <a:t>Citace z RVP ZV (aktuální verze – str. 146):</a:t>
            </a:r>
            <a:endParaRPr lang="cs-CZ" sz="2400" dirty="0" smtClean="0"/>
          </a:p>
          <a:p>
            <a:r>
              <a:rPr lang="cs-CZ" sz="2400" dirty="0" smtClean="0"/>
              <a:t>Pro žáky s přiznanými podpůrnými opatřeními spočívajícími v úpravě vzdělávacích obsahů může být v souladu s principy individualizace a diferenciace vzdělávání </a:t>
            </a:r>
            <a:r>
              <a:rPr lang="cs-CZ" sz="2400" u="sng" dirty="0" smtClean="0"/>
              <a:t>zařazována do IVP na doporučení ŠPZ speciálně pedagogická a pedagogická intervence</a:t>
            </a:r>
            <a:r>
              <a:rPr lang="cs-CZ" sz="2400" dirty="0" smtClean="0"/>
              <a:t>. Počet vyučovacích hodin předmětů speciálně pedagogické péče je v závislosti na stupni podpory stanoven v Příloze č. 1 vyhlášky č. 27/2016 Sb. Časová dotace na předměty speciálně pedagogické péče je poskytována z disponibilní časové dotace.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08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Spojitost IVP a RVP ZV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63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2600" b="1" dirty="0" smtClean="0"/>
              <a:t>Citace z RVP ZV (aktuální verze – str. 146):</a:t>
            </a:r>
            <a:endParaRPr lang="cs-CZ" sz="2600" dirty="0" smtClean="0"/>
          </a:p>
          <a:p>
            <a:r>
              <a:rPr lang="cs-CZ" sz="2400" dirty="0" smtClean="0"/>
              <a:t>Pod pojmem „speciálně pedagogická intervence“ se rozumí zajištění předmětů speciálně pedagogické péče pro žáky s přiznanými podpůrnými opatřeními, které jsou zaměřeny na oblast logopedických obtíží, řečové výchovy, nácviku sociální komunikace, zrakové stimulace apod.</a:t>
            </a:r>
          </a:p>
          <a:p>
            <a:r>
              <a:rPr lang="cs-CZ" sz="2400" dirty="0" smtClean="0"/>
              <a:t>Pod pojmem „pedagogická intervence“ se rozumí vzdělávání žáka s přiznanými podpůrnými opatřeními ve vyučovacích předmětech, v nichž je třeba zlepšit jeho výsledky učení, případně kompenzovat nedostatečnou domácí přípravu na výuku.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087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sz="3600" dirty="0" smtClean="0"/>
              <a:t>Intervence v RVP ZV</a:t>
            </a:r>
            <a:endParaRPr lang="cs-CZ" altLang="cs-CZ" sz="3600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Předmět speciálně pedagogické péče, pedagogická intervence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544" y="5877272"/>
            <a:ext cx="4040188" cy="762000"/>
          </a:xfrm>
        </p:spPr>
        <p:txBody>
          <a:bodyPr/>
          <a:lstStyle/>
          <a:p>
            <a:r>
              <a:rPr lang="cs-CZ" dirty="0" smtClean="0"/>
              <a:t>Předmět </a:t>
            </a:r>
            <a:r>
              <a:rPr lang="cs-CZ" dirty="0" err="1" smtClean="0"/>
              <a:t>spec</a:t>
            </a:r>
            <a:r>
              <a:rPr lang="cs-CZ" dirty="0" smtClean="0"/>
              <a:t>. </a:t>
            </a:r>
            <a:r>
              <a:rPr lang="cs-CZ" dirty="0" err="1" smtClean="0"/>
              <a:t>ped</a:t>
            </a:r>
            <a:r>
              <a:rPr lang="cs-CZ" dirty="0" smtClean="0"/>
              <a:t>. péče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4008" y="5877272"/>
            <a:ext cx="4041775" cy="762000"/>
          </a:xfrm>
        </p:spPr>
        <p:txBody>
          <a:bodyPr/>
          <a:lstStyle/>
          <a:p>
            <a:r>
              <a:rPr lang="cs-CZ" dirty="0" smtClean="0"/>
              <a:t>Pedagogická intervence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43297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2100" dirty="0" smtClean="0"/>
              <a:t>Zajišťuje </a:t>
            </a:r>
            <a:r>
              <a:rPr lang="cs-CZ" sz="2100" dirty="0" err="1" smtClean="0"/>
              <a:t>SPg</a:t>
            </a:r>
            <a:r>
              <a:rPr lang="cs-CZ" sz="2100" dirty="0" smtClean="0"/>
              <a:t>, je zaměřen na posílení těch oblastí, které má žák v důsledku SVP oslabené</a:t>
            </a:r>
          </a:p>
          <a:p>
            <a:pPr>
              <a:lnSpc>
                <a:spcPct val="90000"/>
              </a:lnSpc>
            </a:pPr>
            <a:r>
              <a:rPr lang="cs-CZ" sz="2100" dirty="0" smtClean="0"/>
              <a:t>Poskytuje se většinou v rámci vyučování (disponibilní hodiny)</a:t>
            </a:r>
          </a:p>
          <a:p>
            <a:pPr>
              <a:lnSpc>
                <a:spcPct val="90000"/>
              </a:lnSpc>
            </a:pPr>
            <a:r>
              <a:rPr lang="cs-CZ" sz="2100" dirty="0" smtClean="0"/>
              <a:t>Nutná koordinace rozvrhů a plánování práce s kmenovým učitelem</a:t>
            </a:r>
          </a:p>
          <a:p>
            <a:pPr>
              <a:lnSpc>
                <a:spcPct val="90000"/>
              </a:lnSpc>
            </a:pPr>
            <a:r>
              <a:rPr lang="cs-CZ" sz="2100" dirty="0" smtClean="0"/>
              <a:t>Od 2. stupně podpory</a:t>
            </a:r>
          </a:p>
          <a:p>
            <a:pPr>
              <a:lnSpc>
                <a:spcPct val="90000"/>
              </a:lnSpc>
            </a:pPr>
            <a:r>
              <a:rPr lang="cs-CZ" sz="2100" dirty="0" smtClean="0"/>
              <a:t>Upřesněny počty hodin</a:t>
            </a:r>
          </a:p>
          <a:p>
            <a:pPr>
              <a:lnSpc>
                <a:spcPct val="90000"/>
              </a:lnSpc>
            </a:pPr>
            <a:r>
              <a:rPr lang="cs-CZ" sz="2100" dirty="0" smtClean="0"/>
              <a:t>Skupina max. 4 žáci</a:t>
            </a:r>
          </a:p>
          <a:p>
            <a:pPr>
              <a:lnSpc>
                <a:spcPct val="90000"/>
              </a:lnSpc>
            </a:pPr>
            <a:r>
              <a:rPr lang="cs-CZ" sz="2100" dirty="0" smtClean="0">
                <a:hlinkClick r:id="rId2" action="ppaction://hlinkfile"/>
              </a:rPr>
              <a:t>Doporučení NÚV</a:t>
            </a:r>
            <a:endParaRPr lang="cs-CZ" sz="21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499993" y="1444294"/>
            <a:ext cx="4464496" cy="4144946"/>
          </a:xfrm>
        </p:spPr>
        <p:txBody>
          <a:bodyPr>
            <a:noAutofit/>
          </a:bodyPr>
          <a:lstStyle/>
          <a:p>
            <a:r>
              <a:rPr lang="cs-CZ" sz="2000" dirty="0" smtClean="0"/>
              <a:t>Zajišťují vyučující jednotlivých předmětů</a:t>
            </a:r>
          </a:p>
          <a:p>
            <a:r>
              <a:rPr lang="cs-CZ" sz="2000" dirty="0" smtClean="0"/>
              <a:t>Vždy mimo vyučování</a:t>
            </a:r>
          </a:p>
          <a:p>
            <a:r>
              <a:rPr lang="cs-CZ" sz="2000" dirty="0" smtClean="0"/>
              <a:t>Má žáka podpořit v předmětech, kde selhává</a:t>
            </a:r>
          </a:p>
          <a:p>
            <a:r>
              <a:rPr lang="cs-CZ" sz="2000" dirty="0" smtClean="0"/>
              <a:t>Vychází z důsledné pedagogické diagnostiky</a:t>
            </a:r>
          </a:p>
          <a:p>
            <a:r>
              <a:rPr lang="cs-CZ" sz="2000" dirty="0" smtClean="0"/>
              <a:t>Může kompenzovat nedostatečnou domácí přípravu</a:t>
            </a:r>
          </a:p>
          <a:p>
            <a:r>
              <a:rPr lang="cs-CZ" sz="2000" dirty="0" smtClean="0"/>
              <a:t>Může mít podobu práce se třídou nebo skupinou žáků</a:t>
            </a:r>
          </a:p>
          <a:p>
            <a:r>
              <a:rPr lang="cs-CZ" sz="2000" dirty="0" smtClean="0"/>
              <a:t>Od 2. stupně podpory</a:t>
            </a:r>
          </a:p>
          <a:p>
            <a:r>
              <a:rPr lang="cs-CZ" sz="2000" dirty="0" smtClean="0"/>
              <a:t>Skupina max. 6 žáků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62776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cs-CZ" sz="3500" dirty="0"/>
              <a:t>Úprava obsahu a výstupů vzdělávání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544" y="5733256"/>
            <a:ext cx="4040188" cy="762000"/>
          </a:xfrm>
        </p:spPr>
        <p:txBody>
          <a:bodyPr/>
          <a:lstStyle/>
          <a:p>
            <a:r>
              <a:rPr lang="cs-CZ" dirty="0" smtClean="0"/>
              <a:t>Obsahy vzdělávání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88024" y="5733256"/>
            <a:ext cx="4041775" cy="762000"/>
          </a:xfrm>
        </p:spPr>
        <p:txBody>
          <a:bodyPr/>
          <a:lstStyle/>
          <a:p>
            <a:r>
              <a:rPr lang="cs-CZ" dirty="0" smtClean="0"/>
              <a:t>Výstupy vzdělávání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23528" y="1196752"/>
            <a:ext cx="4248472" cy="4536504"/>
          </a:xfrm>
        </p:spPr>
        <p:txBody>
          <a:bodyPr>
            <a:normAutofit/>
          </a:bodyPr>
          <a:lstStyle/>
          <a:p>
            <a:r>
              <a:rPr lang="cs-CZ" sz="2200" dirty="0"/>
              <a:t>Na základě doporučení ŠPZ lze upravit </a:t>
            </a:r>
            <a:r>
              <a:rPr lang="cs-CZ" sz="2200" b="1" dirty="0"/>
              <a:t>obsahy vzdělávání </a:t>
            </a:r>
            <a:r>
              <a:rPr lang="cs-CZ" sz="2200" dirty="0"/>
              <a:t>v těch oblastech, které žák vzhledem ke svým SVP nemůže zvládnout-nemění se však výstupy, dané </a:t>
            </a:r>
            <a:r>
              <a:rPr lang="cs-CZ" sz="2200" dirty="0" smtClean="0"/>
              <a:t>ŠVP</a:t>
            </a:r>
          </a:p>
          <a:p>
            <a:r>
              <a:rPr lang="cs-CZ" sz="2200" dirty="0" smtClean="0"/>
              <a:t>Úpravy mohou mít i podobu obohacování učiva pro žáky nadané</a:t>
            </a:r>
          </a:p>
          <a:p>
            <a:r>
              <a:rPr lang="cs-CZ" sz="2200" dirty="0" smtClean="0">
                <a:hlinkClick r:id="rId2" action="ppaction://hlinkfile"/>
              </a:rPr>
              <a:t>Obsah vzdělávání v RVP ZV </a:t>
            </a:r>
            <a:endParaRPr lang="cs-CZ" sz="2200" dirty="0" smtClean="0"/>
          </a:p>
          <a:p>
            <a:r>
              <a:rPr lang="cs-CZ" sz="2200" dirty="0" smtClean="0">
                <a:hlinkClick r:id="rId3" action="ppaction://hlinkfile"/>
              </a:rPr>
              <a:t>Poslední změna RVP ZV</a:t>
            </a:r>
            <a:endParaRPr lang="cs-CZ" sz="2200" dirty="0" smtClean="0"/>
          </a:p>
          <a:p>
            <a:pPr marL="109728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4008" y="1196752"/>
            <a:ext cx="4041775" cy="4464496"/>
          </a:xfrm>
        </p:spPr>
        <p:txBody>
          <a:bodyPr>
            <a:normAutofit/>
          </a:bodyPr>
          <a:lstStyle/>
          <a:p>
            <a:r>
              <a:rPr lang="cs-CZ" sz="2200" b="1" dirty="0"/>
              <a:t>Výstupy vzdělávání </a:t>
            </a:r>
            <a:r>
              <a:rPr lang="cs-CZ" sz="2200" b="1" dirty="0" smtClean="0"/>
              <a:t> </a:t>
            </a:r>
            <a:r>
              <a:rPr lang="cs-CZ" sz="2200" dirty="0" smtClean="0"/>
              <a:t>lze </a:t>
            </a:r>
            <a:r>
              <a:rPr lang="cs-CZ" sz="2200" dirty="0"/>
              <a:t>na doporučení ŠPZ upravovat pouze </a:t>
            </a:r>
            <a:r>
              <a:rPr lang="cs-CZ" sz="2200" dirty="0" smtClean="0"/>
              <a:t>u </a:t>
            </a:r>
            <a:r>
              <a:rPr lang="cs-CZ" sz="2200" dirty="0"/>
              <a:t>žáků s vyšším stupněm PO</a:t>
            </a:r>
            <a:endParaRPr lang="cs-CZ" sz="2200" b="1" dirty="0"/>
          </a:p>
          <a:p>
            <a:r>
              <a:rPr lang="cs-CZ" sz="2200" dirty="0" smtClean="0"/>
              <a:t>Toto opatření se nejvíce týká žáků s LMP (od 3. stupně PO)</a:t>
            </a:r>
          </a:p>
          <a:p>
            <a:r>
              <a:rPr lang="cs-CZ" sz="2200" dirty="0" smtClean="0"/>
              <a:t>Pozor na soulad ŠVP a RVP pro ZV (minimální doporučené výstupy)</a:t>
            </a:r>
          </a:p>
          <a:p>
            <a:r>
              <a:rPr lang="cs-CZ" sz="2200" dirty="0" smtClean="0">
                <a:hlinkClick r:id="rId4" action="ppaction://hlinkfile"/>
              </a:rPr>
              <a:t>Příklad IVP s minimálními výstupy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81986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AP jako podpůrné opatření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400" b="1" dirty="0" smtClean="0"/>
              <a:t>Co vše je legislativně vymezeno:</a:t>
            </a:r>
            <a:r>
              <a:rPr lang="cs-CZ" sz="2400" dirty="0" smtClean="0"/>
              <a:t> zřízení funkce AP, popis činností AP, požadavky na odbornou kvalifikaci, pracovně-právní vztahy, studium pro splnění kvalifikačních předpokladů</a:t>
            </a:r>
          </a:p>
          <a:p>
            <a:r>
              <a:rPr lang="cs-CZ" sz="2400" b="1" dirty="0" smtClean="0"/>
              <a:t>Co v legislativě nenajdeme:</a:t>
            </a:r>
            <a:r>
              <a:rPr lang="cs-CZ" sz="2400" dirty="0" smtClean="0"/>
              <a:t> proces výběru AP, dojednávání jejich náplně práce, proces koordinace činností v rámci hodiny a třídy a mnohé další…</a:t>
            </a:r>
          </a:p>
          <a:p>
            <a:r>
              <a:rPr lang="cs-CZ" sz="2400" b="1" dirty="0" smtClean="0"/>
              <a:t>Takto vzniká prostor, který si každá škola musí (může) vyplnit sama. </a:t>
            </a:r>
            <a:r>
              <a:rPr lang="cs-CZ" sz="2400" dirty="0" smtClean="0"/>
              <a:t>Přístup k problematice by přitom měl být </a:t>
            </a:r>
            <a:r>
              <a:rPr lang="cs-CZ" sz="2400" dirty="0" err="1" smtClean="0"/>
              <a:t>systémový-základní</a:t>
            </a:r>
            <a:r>
              <a:rPr lang="cs-CZ" sz="2400" dirty="0" smtClean="0"/>
              <a:t> rámec je společný pro všechny pracovníky školy a žáky se SVP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259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81128"/>
          </a:xfrm>
        </p:spPr>
        <p:txBody>
          <a:bodyPr>
            <a:normAutofit/>
          </a:bodyPr>
          <a:lstStyle/>
          <a:p>
            <a:pPr marL="0" indent="0"/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sz="2200" dirty="0" smtClean="0"/>
              <a:t>pokud je žákovi doporučen jako podpůrné opatření, musí ho škola zajistit</a:t>
            </a:r>
          </a:p>
          <a:p>
            <a:pPr marL="0" indent="0">
              <a:buNone/>
            </a:pPr>
            <a:r>
              <a:rPr lang="cs-CZ" sz="2500" b="1" dirty="0" smtClean="0">
                <a:solidFill>
                  <a:schemeClr val="tx1"/>
                </a:solidFill>
              </a:rPr>
              <a:t>Legislativní ukotvení – podle§ 5 vyhlášky 27/2016:</a:t>
            </a:r>
            <a:endParaRPr lang="cs-CZ" sz="2500" b="1" dirty="0">
              <a:solidFill>
                <a:schemeClr val="tx1"/>
              </a:solidFill>
            </a:endParaRPr>
          </a:p>
          <a:p>
            <a:pPr>
              <a:buClr>
                <a:srgbClr val="002060"/>
              </a:buClr>
            </a:pPr>
            <a:r>
              <a:rPr lang="cs-CZ" sz="2200" dirty="0" smtClean="0"/>
              <a:t>AP poskytuje pedagogovi podporu v práci se žákem nebo více žáky s SVP</a:t>
            </a:r>
          </a:p>
          <a:p>
            <a:pPr>
              <a:buClr>
                <a:srgbClr val="002060"/>
              </a:buClr>
            </a:pPr>
            <a:r>
              <a:rPr lang="cs-CZ" sz="2200" b="1" dirty="0" smtClean="0"/>
              <a:t>AP pomáhá pedagogovi při organizaci a realizaci vzdělávání, podporuje samostatnost a aktivní zapojení žáka do všech činností realizovaných ve škole</a:t>
            </a:r>
          </a:p>
          <a:p>
            <a:pPr>
              <a:buClr>
                <a:srgbClr val="002060"/>
              </a:buClr>
            </a:pPr>
            <a:r>
              <a:rPr lang="cs-CZ" sz="2200" b="1" dirty="0" smtClean="0"/>
              <a:t>AP pracuje podle potřeby se žákem nebo s ostatními žáky třídy podle pokynů učitele a ve spolupráci s ním</a:t>
            </a:r>
          </a:p>
          <a:p>
            <a:pPr>
              <a:buClr>
                <a:srgbClr val="002060"/>
              </a:buClr>
            </a:pPr>
            <a:r>
              <a:rPr lang="cs-CZ" sz="2200" dirty="0" smtClean="0"/>
              <a:t>AP může poskytovat podporu při vzdělávání současně nejvíce 4 žákům s vyšším stupněm PO ve třídě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Asistent pedagoga jako PO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81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cs-CZ" sz="1000" b="1" dirty="0" smtClean="0"/>
          </a:p>
          <a:p>
            <a:r>
              <a:rPr lang="cs-CZ" sz="2400" dirty="0" smtClean="0"/>
              <a:t>Asistenta pedagoga doporučuje pro žáka školské poradenské zařízení, prozatím zůstává povinnost žádat krajský úřad – </a:t>
            </a:r>
            <a:r>
              <a:rPr lang="cs-CZ" sz="2400" b="1" dirty="0" smtClean="0"/>
              <a:t>měl by být doporučován od 3. stupně podpůrných opatření.</a:t>
            </a:r>
          </a:p>
          <a:p>
            <a:r>
              <a:rPr lang="cs-CZ" sz="2400" dirty="0" smtClean="0"/>
              <a:t>Nově by měl být financován z prostředků na zajištění poskytování podpůrných opatření – školy by už na AP neměly doplácet z vlastních mzdových prostředků.</a:t>
            </a:r>
          </a:p>
          <a:p>
            <a:r>
              <a:rPr lang="cs-CZ" sz="2400" dirty="0" smtClean="0"/>
              <a:t>Je vhodné, když úzce spolupracuje s poradenskými pracovníky školy.</a:t>
            </a:r>
          </a:p>
          <a:p>
            <a:r>
              <a:rPr lang="cs-CZ" sz="2400" dirty="0" smtClean="0"/>
              <a:t>Měl by mít jasně stanovenou náplň práce vyplývající z doporučení školského poradenského zařízení, nově může mít i nepřímou práci</a:t>
            </a:r>
          </a:p>
          <a:p>
            <a:r>
              <a:rPr lang="cs-CZ" sz="2400" dirty="0" smtClean="0"/>
              <a:t>Zapojení asistenta pedagoga do péče o žáka se speciálními vzdělávacími potřebami by mělo být popsáno v IVP – kompetence asistenta pedagoga -</a:t>
            </a:r>
          </a:p>
          <a:p>
            <a:r>
              <a:rPr lang="cs-CZ" sz="2400" dirty="0" smtClean="0"/>
              <a:t>Asistent pedagoga není osobní asistent.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911001"/>
          </a:xfrm>
        </p:spPr>
        <p:txBody>
          <a:bodyPr>
            <a:normAutofit/>
          </a:bodyPr>
          <a:lstStyle/>
          <a:p>
            <a:r>
              <a:rPr lang="cs-CZ" dirty="0" smtClean="0"/>
              <a:t>Asistent pedagoga ve škole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80728"/>
            <a:ext cx="8496944" cy="525658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b="1" dirty="0" smtClean="0">
                <a:cs typeface="Arial" charset="0"/>
              </a:rPr>
              <a:t>Základní pravidla týkající se společného vzdělávání vymezují 3 právní dokumenty platné od 1. 9. 2016: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100" b="1" dirty="0" smtClean="0">
                <a:cs typeface="Arial" charset="0"/>
              </a:rPr>
              <a:t>novela školského zákona č. 82/2015</a:t>
            </a:r>
            <a:r>
              <a:rPr lang="cs-CZ" sz="2100" dirty="0" smtClean="0">
                <a:cs typeface="Arial" charset="0"/>
              </a:rPr>
              <a:t> – důležitý paragraf 16, 16a, 16b – vymezují základní pojmy a procesy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100" b="1" dirty="0" smtClean="0">
                <a:cs typeface="Arial" charset="0"/>
              </a:rPr>
              <a:t>vyhláška č. 27/2016 o vzdělávání žáků se speciálními vzdělávacími potřebami a žáků nadaných</a:t>
            </a:r>
            <a:r>
              <a:rPr lang="cs-CZ" sz="2100" dirty="0" smtClean="0">
                <a:cs typeface="Arial" charset="0"/>
              </a:rPr>
              <a:t> – nová vyhláška, která ruší původní vyhlášku 73/2005; podrobný prováděcí předpis k novele školského zákona; od 1. 9. 2017 platí technická novela této vyhlášky (270/2017) ⇒ další změny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100" b="1" dirty="0" smtClean="0">
                <a:cs typeface="Arial" charset="0"/>
              </a:rPr>
              <a:t>novela vyhlášky č. 72/2005 o poskytování poradenských služeb ve školách a školských zařízeních (číslo novely 197/2016)</a:t>
            </a:r>
            <a:r>
              <a:rPr lang="cs-CZ" sz="2100" dirty="0" smtClean="0">
                <a:cs typeface="Arial" charset="0"/>
              </a:rPr>
              <a:t> – mění se forma a obsah poradenských služeb ve školách, školám vznikla povinnost zřídit školní poradenské pracoviště</a:t>
            </a: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None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None/>
            </a:pPr>
            <a:r>
              <a:rPr lang="cs-CZ" sz="2400" dirty="0" smtClean="0"/>
              <a:t>  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Autofit/>
          </a:bodyPr>
          <a:lstStyle/>
          <a:p>
            <a:r>
              <a:rPr lang="cs-CZ" sz="4000" u="sng" dirty="0" smtClean="0"/>
              <a:t>Hlavní změny od 1. 9. 2016</a:t>
            </a:r>
            <a:endParaRPr lang="cs-CZ" sz="4000" u="sng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Nepřímá práce AP - příklady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/>
              <a:t>Příprava na vyučování</a:t>
            </a:r>
          </a:p>
          <a:p>
            <a:pPr>
              <a:lnSpc>
                <a:spcPct val="150000"/>
              </a:lnSpc>
            </a:pPr>
            <a:r>
              <a:rPr lang="cs-CZ" sz="2400" dirty="0" smtClean="0"/>
              <a:t>Výroba pomůcek</a:t>
            </a:r>
          </a:p>
          <a:p>
            <a:pPr>
              <a:lnSpc>
                <a:spcPct val="150000"/>
              </a:lnSpc>
            </a:pPr>
            <a:r>
              <a:rPr lang="cs-CZ" sz="2400" dirty="0" smtClean="0"/>
              <a:t>Domluva s učiteli</a:t>
            </a:r>
          </a:p>
          <a:p>
            <a:pPr>
              <a:lnSpc>
                <a:spcPct val="150000"/>
              </a:lnSpc>
            </a:pPr>
            <a:r>
              <a:rPr lang="cs-CZ" sz="2400" dirty="0" smtClean="0"/>
              <a:t>Dohled nad žáky o přestávce, ve školní jídelně</a:t>
            </a:r>
          </a:p>
          <a:p>
            <a:pPr>
              <a:lnSpc>
                <a:spcPct val="150000"/>
              </a:lnSpc>
            </a:pPr>
            <a:r>
              <a:rPr lang="cs-CZ" sz="2400" dirty="0" smtClean="0"/>
              <a:t>Dohled nad žáky v nepřítomnosti učitele (suplování, práci pro žáky připravuje učitel)</a:t>
            </a:r>
          </a:p>
          <a:p>
            <a:pPr>
              <a:lnSpc>
                <a:spcPct val="150000"/>
              </a:lnSpc>
            </a:pPr>
            <a:r>
              <a:rPr lang="cs-CZ" sz="2400" dirty="0" smtClean="0"/>
              <a:t>Dohled nad žáky při mimoškolní akci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679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2471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Vzdělávání cizinců a žáků s odlišným mateřským jazykem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Podle par. 16 školského zákona se jedná o žáky se SVP – mají nárok na podpůrná opatření</a:t>
            </a:r>
          </a:p>
          <a:p>
            <a:r>
              <a:rPr lang="cs-CZ" sz="2400" dirty="0" smtClean="0"/>
              <a:t>Jejich míra by se měla odvíjet od aktuální situace</a:t>
            </a:r>
          </a:p>
          <a:p>
            <a:r>
              <a:rPr lang="cs-CZ" sz="2400" dirty="0" smtClean="0"/>
              <a:t>Při přechodu žáka z jedné školy do druhé školy rozhoduje o zařazení do ročníku ředitel školy na základě posouzení aktuální situace žáka – nutná důkladná pedagogické diagnostika </a:t>
            </a:r>
          </a:p>
          <a:p>
            <a:r>
              <a:rPr lang="cs-CZ" sz="2400" dirty="0" smtClean="0"/>
              <a:t>Ihned po nástupu do školy úpravy prostřednictvím PLPP – PO 1. stupně + objednání do školského poradenského zařízení</a:t>
            </a:r>
          </a:p>
          <a:p>
            <a:r>
              <a:rPr lang="cs-CZ" sz="2400" dirty="0" smtClean="0"/>
              <a:t>Na základě doporučení ŠPZ mohou mít žáci stejná PO jako žáci s jinými SVP - </a:t>
            </a:r>
            <a:r>
              <a:rPr lang="cs-CZ" sz="2400" dirty="0" smtClean="0">
                <a:hlinkClick r:id="rId2" action="ppaction://hlinkfile"/>
              </a:rPr>
              <a:t>příklady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76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4968974"/>
          </a:xfrm>
        </p:spPr>
        <p:txBody>
          <a:bodyPr>
            <a:normAutofit/>
          </a:bodyPr>
          <a:lstStyle/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200" b="1" dirty="0" smtClean="0"/>
              <a:t>Paragrafy 13, 14, 15 – </a:t>
            </a:r>
            <a:r>
              <a:rPr lang="cs-CZ" sz="2200" dirty="0" smtClean="0"/>
              <a:t>Zpráva a Doporučení ŠPZ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Od 1. 9. 2017 se zrušuje věta:</a:t>
            </a:r>
            <a:r>
              <a:rPr lang="cs-CZ" sz="2200" dirty="0" smtClean="0"/>
              <a:t> Zletilý žák nebo zákonný zástupce žáka potvrzuje svým podpisem, že zpráva včetně doporučení s ním byla projednána, že porozuměl jejímu obsahu a zvoleným podpůrným opatřením; o těchto skutečnostech musí být poučen ⇒ </a:t>
            </a:r>
            <a:r>
              <a:rPr lang="cs-CZ" sz="2200" b="1" dirty="0" smtClean="0"/>
              <a:t>povinnost vše vysvětlit je tím přenesena pouze na školu, kde se podepisuje informovaný souhlas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Zpráva a doporučení se vydávají do 30 dnů ode dne ukončení posuzování vzdělávacích potřeb žáka, nejpozději však</a:t>
            </a:r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80000"/>
              <a:buFont typeface="Courier New" pitchFamily="49" charset="0"/>
              <a:buChar char="o"/>
              <a:defRPr/>
            </a:pPr>
            <a:r>
              <a:rPr lang="cs-CZ" sz="2000" b="1" dirty="0" smtClean="0"/>
              <a:t>do 4 měsíců od přijetí žádosti (od 1. 9. 2017)</a:t>
            </a:r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80000"/>
              <a:buFont typeface="Courier New" pitchFamily="49" charset="0"/>
              <a:buChar char="o"/>
              <a:defRPr/>
            </a:pPr>
            <a:r>
              <a:rPr lang="cs-CZ" sz="2000" b="1" dirty="0" smtClean="0"/>
              <a:t>do 3 měsíců od přijetí žádosti (od 1. 9. 2018)</a:t>
            </a:r>
          </a:p>
          <a:p>
            <a:pPr>
              <a:defRPr/>
            </a:pPr>
            <a:endParaRPr lang="cs-CZ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cs-CZ" sz="2800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3000" dirty="0" smtClean="0"/>
              <a:t>Vyhláška 27/2016 o vzdělávání žáků se SVP a žáků nadaných – změny od 1. 9. 2017</a:t>
            </a:r>
            <a:endParaRPr lang="cs-CZ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332656"/>
            <a:ext cx="8568952" cy="6120680"/>
          </a:xfrm>
        </p:spPr>
        <p:txBody>
          <a:bodyPr>
            <a:normAutofit fontScale="92500" lnSpcReduction="20000"/>
          </a:bodyPr>
          <a:lstStyle/>
          <a:p>
            <a:pPr marL="108000" lvl="1" indent="0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200" b="1" dirty="0" smtClean="0"/>
              <a:t>Paragrafy 13, 14, 15 – Zpráva a Doporučení ŠPZ</a:t>
            </a:r>
          </a:p>
          <a:p>
            <a:pPr marL="365760" lvl="1" indent="-256032">
              <a:lnSpc>
                <a:spcPct val="110000"/>
              </a:lnSpc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ŠPZ v doporučení stanoví dobu, po kterou je poskytování podpůrného opatření nezbytné</a:t>
            </a:r>
          </a:p>
          <a:p>
            <a:pPr marL="365760" lvl="1" indent="-256032"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Ruší se: </a:t>
            </a:r>
            <a:r>
              <a:rPr lang="cs-CZ" sz="2200" dirty="0" smtClean="0"/>
              <a:t>před skončením doby podle věty první ŠPZ vyrozumí zletilého žáka nebo zákonného zástupce žáka o potřebě nového posouzení speciálních vzdělávacích potřeb</a:t>
            </a:r>
          </a:p>
          <a:p>
            <a:pPr marL="365760" lvl="1" indent="-256032"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Nahrazuje se: </a:t>
            </a:r>
            <a:r>
              <a:rPr lang="cs-CZ" sz="2200" dirty="0" smtClean="0"/>
              <a:t>Termín nového posouzení speciálních vzdělávacích potřeb uvede ŠPZ do zprávy a doporučení</a:t>
            </a:r>
          </a:p>
          <a:p>
            <a:pPr marL="108000" lvl="1" indent="0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100" b="1" dirty="0" smtClean="0"/>
              <a:t>Paragraf 16 – Poskytování podpůrných opatření 2. – 5. stupně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PO škola poskytuje bezodkladně po</a:t>
            </a:r>
          </a:p>
          <a:p>
            <a:pPr marL="367200" lvl="1" indent="0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200" b="1" dirty="0" smtClean="0"/>
              <a:t>Ruší se: </a:t>
            </a:r>
            <a:r>
              <a:rPr lang="cs-CZ" sz="2200" dirty="0" smtClean="0"/>
              <a:t>obdržení písemného informovaného souhlasu zletilého žáka nebo zákonného zástupce </a:t>
            </a:r>
          </a:p>
          <a:p>
            <a:pPr marL="365760" lvl="1" indent="0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200" b="1" dirty="0" smtClean="0"/>
              <a:t>Nahrazuje se: </a:t>
            </a:r>
            <a:r>
              <a:rPr lang="cs-CZ" sz="2200" dirty="0" smtClean="0"/>
              <a:t>poté, co zletilý žák nebo zákonný zástupce žáka udělil ve škole nebo školském zařízení písemný informovaný souhlas s jejich poskytováním</a:t>
            </a:r>
            <a:endParaRPr lang="cs-CZ" sz="2200" b="1" dirty="0" smtClean="0"/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PO musí být poskytnuto bezodkladně, nejpozději do 4 měsíců, pak konzultace se ŠPZ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Škola ve spolupráci se ŠPZ, žákem a zákonným zástupcem průběžně vyhodnocuje poskytování PO, zhodnocení musí být nejpozději do 1 roku od vydání doporučení (i když není IVP)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endParaRPr lang="cs-CZ" sz="2200" dirty="0" smtClean="0"/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endParaRPr lang="cs-CZ" sz="2200" dirty="0" smtClean="0"/>
          </a:p>
          <a:p>
            <a:pPr marL="365760" lvl="1" indent="-256032"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endParaRPr lang="cs-CZ" sz="2200" dirty="0" smtClean="0"/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68000"/>
              <a:buFont typeface="Courier New" pitchFamily="49" charset="0"/>
              <a:buChar char="o"/>
              <a:defRPr/>
            </a:pPr>
            <a:endParaRPr lang="cs-CZ" sz="20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88640"/>
            <a:ext cx="8229600" cy="6120680"/>
          </a:xfrm>
        </p:spPr>
        <p:txBody>
          <a:bodyPr>
            <a:normAutofit lnSpcReduction="10000"/>
          </a:bodyPr>
          <a:lstStyle/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None/>
              <a:defRPr/>
            </a:pPr>
            <a:r>
              <a:rPr lang="cs-CZ" sz="2200" b="1" dirty="0" smtClean="0"/>
              <a:t>Příloha č. 1 vyhlášky - Podpůrná opatření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Členění podpůrných opatření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Financování podpůrných opatření – normovaná finančních náročnost (NFN)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Příklady podpůrných opatření pro jednotlivé stupně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Od 1. 12. 2017 se mění:</a:t>
            </a:r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80000"/>
              <a:buFont typeface="Courier New" pitchFamily="49" charset="0"/>
              <a:buChar char="o"/>
              <a:defRPr/>
            </a:pPr>
            <a:r>
              <a:rPr lang="cs-CZ" sz="2000" dirty="0" smtClean="0"/>
              <a:t>maximální počet žáků zařazených ve skupině pedagogické intervence – ze 4 na 6</a:t>
            </a:r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80000"/>
              <a:buFont typeface="Courier New" pitchFamily="49" charset="0"/>
              <a:buChar char="o"/>
              <a:defRPr/>
            </a:pPr>
            <a:r>
              <a:rPr lang="cs-CZ" sz="2000" dirty="0" smtClean="0"/>
              <a:t>normovaná finanční náročnost se poskytuje pouze v případě, že žák není součástí skupiny, na kterou již byly poskytnuty prostředky ze státního rozpočtu (v doporučení tzv. podmíněná NFN)</a:t>
            </a:r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80000"/>
              <a:buFont typeface="Courier New" pitchFamily="49" charset="0"/>
              <a:buChar char="o"/>
              <a:defRPr/>
            </a:pPr>
            <a:r>
              <a:rPr lang="cs-CZ" sz="2000" dirty="0" smtClean="0"/>
              <a:t>Časové dotace na pedagogickou intervenci a předmět speciálně pedagogické péče:</a:t>
            </a:r>
          </a:p>
          <a:p>
            <a:pPr marL="886968" lvl="3" indent="-256032">
              <a:spcBef>
                <a:spcPts val="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800" dirty="0" smtClean="0"/>
              <a:t>2. stupeň – 1 hodina</a:t>
            </a:r>
          </a:p>
          <a:p>
            <a:pPr marL="886968" lvl="3" indent="-256032">
              <a:spcBef>
                <a:spcPts val="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800" dirty="0" smtClean="0"/>
              <a:t>3. stupeň – 2 hodiny</a:t>
            </a:r>
          </a:p>
          <a:p>
            <a:pPr marL="886968" lvl="3" indent="-256032">
              <a:spcBef>
                <a:spcPts val="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800" dirty="0" smtClean="0"/>
              <a:t>4. stupeň – 3 hodiny</a:t>
            </a:r>
          </a:p>
          <a:p>
            <a:pPr marL="886968" lvl="3" indent="-256032">
              <a:spcBef>
                <a:spcPts val="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800" dirty="0" smtClean="0"/>
              <a:t>5. stupeň – 4 hodiny</a:t>
            </a:r>
          </a:p>
          <a:p>
            <a:pPr marL="365760" lvl="1" indent="-256032">
              <a:spcBef>
                <a:spcPts val="400"/>
              </a:spcBef>
              <a:buClr>
                <a:srgbClr val="00B0F0"/>
              </a:buClr>
              <a:buSzPct val="120000"/>
              <a:buFont typeface="Lucida Sans Unicode" pitchFamily="34" charset="0"/>
              <a:buChar char="‣"/>
              <a:defRPr/>
            </a:pPr>
            <a:endParaRPr lang="cs-CZ" sz="2200" dirty="0" smtClean="0"/>
          </a:p>
          <a:p>
            <a:pPr marL="365760" lvl="1" indent="-256032"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endParaRPr lang="cs-CZ" sz="2200" dirty="0" smtClean="0"/>
          </a:p>
          <a:p>
            <a:pPr marL="603504" lvl="2" indent="-256032">
              <a:spcBef>
                <a:spcPts val="400"/>
              </a:spcBef>
              <a:buClr>
                <a:srgbClr val="00B0F0"/>
              </a:buClr>
              <a:buSzPct val="68000"/>
              <a:buFont typeface="Courier New" pitchFamily="49" charset="0"/>
              <a:buChar char="o"/>
              <a:defRPr/>
            </a:pPr>
            <a:endParaRPr lang="cs-CZ" sz="20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25658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b="1" dirty="0" smtClean="0">
                <a:cs typeface="Arial" charset="0"/>
              </a:rPr>
              <a:t>Přechodné období, ve kterém se péče o žáky se SVP ve školách bude řídit různými pravidly v závislosti na datu vydání doporučení školským poradenských zařízením (PPP, SPC)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b="1" dirty="0" smtClean="0">
                <a:cs typeface="Arial" charset="0"/>
              </a:rPr>
              <a:t>Platná doporučení vydaná před 1. 9. 2016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péče poskytována podle starých pravidel (zrušená vyhláška 73/2005)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financování navýšeným normativem na žáka, výši navýšených normativů určují krajské úřady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pomůcky za 100,- Kč pro každého integrovaného žáka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při tvorbě IVP nemusí být využíván nový formulář, stará doporučení neobsahují všechny potřebné informace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Autofit/>
          </a:bodyPr>
          <a:lstStyle/>
          <a:p>
            <a:r>
              <a:rPr lang="cs-CZ" sz="4000" u="sng" dirty="0" smtClean="0"/>
              <a:t>Školní rok 2017/2018</a:t>
            </a:r>
            <a:endParaRPr lang="cs-CZ" sz="4000" u="sng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sah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6336704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arenR" startAt="6"/>
            </a:pPr>
            <a:endParaRPr lang="cs-CZ" sz="800" dirty="0" smtClean="0"/>
          </a:p>
          <a:p>
            <a:pPr>
              <a:buNone/>
              <a:defRPr/>
            </a:pPr>
            <a:r>
              <a:rPr lang="cs-CZ" sz="2400" cap="all" dirty="0" smtClean="0"/>
              <a:t>3. VYHLÁŠKA O ZÁKLADNÍ VZDĚLÁVÁNÍ A NĚKTERÝCH NÁLEŽITOSTECH PLNĚNÍ POVINNÉ ŠKOLNÍ DOCHÁZKY</a:t>
            </a:r>
            <a:r>
              <a:rPr lang="cs-CZ" sz="2400" dirty="0" smtClean="0"/>
              <a:t> (454/2006)</a:t>
            </a:r>
          </a:p>
          <a:p>
            <a:pPr>
              <a:buFontTx/>
              <a:buChar char="-"/>
              <a:defRPr/>
            </a:pPr>
            <a:r>
              <a:rPr lang="cs-CZ" sz="2200" dirty="0" smtClean="0"/>
              <a:t>poslední platná změna 256/2012 platná od 1.9.2012</a:t>
            </a:r>
          </a:p>
          <a:p>
            <a:pPr algn="ctr">
              <a:buNone/>
              <a:defRPr/>
            </a:pPr>
            <a:r>
              <a:rPr lang="cs-CZ" sz="2000" b="1" dirty="0" smtClean="0"/>
              <a:t>POSKYTOVÁNÍ UČEBNIC, UČEBNÍCH TEXTŮ</a:t>
            </a:r>
          </a:p>
          <a:p>
            <a:pPr algn="ctr">
              <a:buNone/>
              <a:defRPr/>
            </a:pPr>
            <a:r>
              <a:rPr lang="cs-CZ" sz="2000" b="1" dirty="0" smtClean="0"/>
              <a:t> A ZÁKLADNÍCH ŠKOLNÍCH POTŘEB</a:t>
            </a:r>
          </a:p>
          <a:p>
            <a:pPr algn="ctr">
              <a:buNone/>
              <a:defRPr/>
            </a:pPr>
            <a:r>
              <a:rPr lang="cs-CZ" sz="2000" dirty="0" smtClean="0"/>
              <a:t>§ 6</a:t>
            </a:r>
          </a:p>
          <a:p>
            <a:pPr marL="566928" indent="-457200" algn="just">
              <a:buAutoNum type="arabicParenBoth"/>
              <a:defRPr/>
            </a:pPr>
            <a:r>
              <a:rPr lang="cs-CZ" sz="2100" dirty="0" smtClean="0"/>
              <a:t>Žákům prvních ročníků základního vzdělávání a dětem zařazeným do přípravných tříd základních škol se bezplatně poskytují základní školní potřeby v hodnotě 200 Kč na žáka za jeden školní rok. </a:t>
            </a:r>
            <a:r>
              <a:rPr lang="cs-CZ" sz="2100" b="1" dirty="0" smtClean="0"/>
              <a:t>Žákům se zdravotním postižením</a:t>
            </a:r>
            <a:r>
              <a:rPr lang="cs-CZ" sz="2100" dirty="0" smtClean="0"/>
              <a:t> </a:t>
            </a:r>
            <a:r>
              <a:rPr lang="cs-CZ" sz="2100" b="1" dirty="0" smtClean="0"/>
              <a:t>druhých a vyšších ročníků se bezplatně poskytují základní školní potřeby v hodnotě 100 Kč na žáka za jeden školní rok. → týká se žáků vyšetřených před 1. 9. 2016</a:t>
            </a:r>
          </a:p>
          <a:p>
            <a:pPr marL="566928" indent="-457200" algn="just">
              <a:buNone/>
              <a:defRPr/>
            </a:pPr>
            <a:r>
              <a:rPr lang="cs-CZ" sz="2100" b="1" dirty="0" smtClean="0"/>
              <a:t>FINANCOVÁNÍ PÉČE O ŽÁKY SE SVP PODLE NOVÝCH PRAVIDEL JE ŘEŠENA VE </a:t>
            </a:r>
            <a:r>
              <a:rPr lang="cs-CZ" sz="2100" b="1" dirty="0" smtClean="0">
                <a:hlinkClick r:id="rId2" action="ppaction://hlinkfile"/>
              </a:rPr>
              <a:t>VYHLÁŠCE 27/2016 </a:t>
            </a:r>
            <a:endParaRPr lang="cs-CZ" sz="2100" b="1" dirty="0" smtClean="0"/>
          </a:p>
          <a:p>
            <a:pPr marL="457200" indent="-457200" algn="just">
              <a:buNone/>
            </a:pPr>
            <a:endParaRPr lang="cs-CZ" sz="1900" dirty="0" smtClean="0"/>
          </a:p>
          <a:p>
            <a:pPr algn="just">
              <a:buFont typeface="Wingdings" pitchFamily="2" charset="2"/>
              <a:buNone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06507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256584"/>
          </a:xfrm>
        </p:spPr>
        <p:txBody>
          <a:bodyPr>
            <a:noAutofit/>
          </a:bodyPr>
          <a:lstStyle/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jedná se o poslední rok, ve které platí „stará“ doporučení (par. 32 vyhlášky 27/2016); pokud žáci se „starým“ doporučení nebudou v průběhu školního roku 2017/18 nově vyšetřeni, nebude na ně škola od dalšího školního roku pohlížet jako na žáky se SVP s nárokem na speciální péči, sama si je však může zařadit do 1. stupně podpory nebo je zohlednit v rámci individualizace výuky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kontrolní vyšetření by nemělo proběhnout automaticky, ale na základě aktuální situace žáka ve škole a po domluvě se zákonným zástupcem žáka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žádosti o kontrolní vyšetření je třeba řešit včas, pro </a:t>
            </a:r>
            <a:r>
              <a:rPr lang="cs-CZ" sz="2200" dirty="0" err="1" smtClean="0">
                <a:cs typeface="Arial" charset="0"/>
              </a:rPr>
              <a:t>šk</a:t>
            </a:r>
            <a:r>
              <a:rPr lang="cs-CZ" sz="2200" dirty="0" smtClean="0">
                <a:cs typeface="Arial" charset="0"/>
              </a:rPr>
              <a:t>. rok 2017/18 se lhůta pro školská poradenská zařízení prodlužuje na 4 měsíce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Autofit/>
          </a:bodyPr>
          <a:lstStyle/>
          <a:p>
            <a:r>
              <a:rPr lang="cs-CZ" sz="4000" u="sng" dirty="0" smtClean="0"/>
              <a:t>Školní rok 2017/2018</a:t>
            </a:r>
            <a:endParaRPr lang="cs-CZ" sz="4000" u="sng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256584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b="1" dirty="0" smtClean="0">
                <a:cs typeface="Arial" charset="0"/>
              </a:rPr>
              <a:t>Platná doporučení vydaná v období 1. 9. 2016 – 31. 8. 2017: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péče poskytována podle nové vyhlášky 27/2016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Pozor – data platnosti doporučení se neshodují s koncem školních roků, některým žákům bude i platnost nového vyšetření končit už v tomto školním roce  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b="1" dirty="0" smtClean="0">
                <a:cs typeface="Arial" charset="0"/>
              </a:rPr>
              <a:t>Doporučení vydaná v období po 1. 9. 2017: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péče poskytována podle technické novely vyhlášky  27/2016</a:t>
            </a:r>
          </a:p>
          <a:p>
            <a:pPr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200" dirty="0" smtClean="0">
                <a:cs typeface="Arial" charset="0"/>
              </a:rPr>
              <a:t>Upravena je např. problematika informovaného souhlasu a struktura doporučení ŠPZ, jehož součástí je žádost o IVP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Autofit/>
          </a:bodyPr>
          <a:lstStyle/>
          <a:p>
            <a:r>
              <a:rPr lang="cs-CZ" sz="4000" u="sng" dirty="0" smtClean="0"/>
              <a:t>Školní rok 2017/2018</a:t>
            </a:r>
            <a:endParaRPr lang="cs-CZ" sz="4000" u="sng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25658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400" b="1" dirty="0" smtClean="0">
                <a:cs typeface="Arial" charset="0"/>
              </a:rPr>
              <a:t>Důsledky aplikace nových právních dokumentů: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dirty="0" smtClean="0">
                <a:cs typeface="Arial" charset="0"/>
              </a:rPr>
              <a:t>právní dokumenty stanovují pravidla pro vzdělávání žáků se SVP a pro poskytování poradenských služeb, která jsou pro školy závazná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b="1" dirty="0" smtClean="0">
                <a:cs typeface="Arial" charset="0"/>
              </a:rPr>
              <a:t>v rámci daných pravidel si každá škola buduje svůj systém péče o žáky se SVP a poskytování poradenských služeb, který ovlivňuje počet žáků se SVP, typy jejich postižení i finanční a personální možnosti školy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dirty="0" smtClean="0">
                <a:cs typeface="Arial" charset="0"/>
              </a:rPr>
              <a:t>změnila se pravidla a zažitá terminologie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dirty="0" smtClean="0">
                <a:cs typeface="Arial" charset="0"/>
              </a:rPr>
              <a:t>prioritou by měl být vždy nejlepší zájem dítěte, který ale není přesně definován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dirty="0" smtClean="0">
                <a:cs typeface="Arial" charset="0"/>
              </a:rPr>
              <a:t>výrazně se posiluje role školy v zajištění péče o žáky se SVP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r>
              <a:rPr lang="cs-CZ" sz="2000" b="1" dirty="0" smtClean="0">
                <a:cs typeface="Arial" charset="0"/>
              </a:rPr>
              <a:t>rostou nároky na komunikaci mezi školami a školskými poradenskými zařízeními a také mezi školami a rodiči žáků se SVP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Autofit/>
          </a:bodyPr>
          <a:lstStyle/>
          <a:p>
            <a:r>
              <a:rPr lang="cs-CZ" sz="4000" u="sng" dirty="0" smtClean="0"/>
              <a:t>Hlavní změny od 1. 9. 2016</a:t>
            </a:r>
            <a:endParaRPr lang="cs-CZ" sz="4000" u="sng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496897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cs-CZ" altLang="cs-CZ" sz="2400" b="1" dirty="0" smtClean="0">
                <a:cs typeface="Arial" charset="0"/>
              </a:rPr>
              <a:t>Dítětem, žákem a studentem se SVP se rozumí osoba</a:t>
            </a:r>
            <a:r>
              <a:rPr lang="cs-CZ" altLang="cs-CZ" sz="2400" dirty="0" smtClean="0">
                <a:cs typeface="Arial" charset="0"/>
              </a:rPr>
              <a:t>, </a:t>
            </a:r>
            <a:r>
              <a:rPr lang="cs-CZ" altLang="cs-CZ" sz="2400" b="1" dirty="0" smtClean="0">
                <a:cs typeface="Arial" charset="0"/>
              </a:rPr>
              <a:t>která</a:t>
            </a:r>
            <a:r>
              <a:rPr lang="cs-CZ" altLang="cs-CZ" sz="2400" dirty="0" smtClean="0">
                <a:cs typeface="Arial" charset="0"/>
              </a:rPr>
              <a:t> </a:t>
            </a:r>
            <a:r>
              <a:rPr lang="cs-CZ" altLang="cs-CZ" sz="2400" b="1" dirty="0" smtClean="0">
                <a:cs typeface="Arial" charset="0"/>
              </a:rPr>
              <a:t>k naplnění svých vzdělávacích možností </a:t>
            </a:r>
            <a:r>
              <a:rPr lang="cs-CZ" altLang="cs-CZ" sz="2400" dirty="0" smtClean="0">
                <a:cs typeface="Arial" charset="0"/>
              </a:rPr>
              <a:t>nebo k uplatnění nebo užívání svých práv na rovnoprávném základě s ostatními </a:t>
            </a:r>
            <a:r>
              <a:rPr lang="cs-CZ" altLang="cs-CZ" sz="2400" b="1" dirty="0" smtClean="0">
                <a:cs typeface="Arial" charset="0"/>
              </a:rPr>
              <a:t>potřebuje poskytnutí podpůrných opatření</a:t>
            </a:r>
            <a:r>
              <a:rPr lang="cs-CZ" altLang="cs-CZ" sz="2400" dirty="0" smtClean="0">
                <a:cs typeface="Arial" charset="0"/>
              </a:rPr>
              <a:t>. </a:t>
            </a:r>
            <a:r>
              <a:rPr lang="cs-CZ" altLang="cs-CZ" sz="2400" b="1" dirty="0" smtClean="0">
                <a:cs typeface="Arial" charset="0"/>
              </a:rPr>
              <a:t>PO se rozumí </a:t>
            </a:r>
            <a:r>
              <a:rPr lang="cs-CZ" altLang="cs-CZ" sz="2400" b="1" u="sng" dirty="0" smtClean="0">
                <a:cs typeface="Arial" charset="0"/>
              </a:rPr>
              <a:t>nezbytné úpravy </a:t>
            </a:r>
            <a:r>
              <a:rPr lang="cs-CZ" altLang="cs-CZ" sz="2400" b="1" dirty="0" smtClean="0">
                <a:cs typeface="Arial" charset="0"/>
              </a:rPr>
              <a:t>ve vzdělávání a školských službách</a:t>
            </a:r>
            <a:r>
              <a:rPr lang="cs-CZ" altLang="cs-CZ" sz="2400" dirty="0" smtClean="0">
                <a:cs typeface="Arial" charset="0"/>
              </a:rPr>
              <a:t> odpovídající zdravotnímu stavu, kulturnímu prostředí nebo jiným životním podmínkám dítěte, žáka nebo studenta. Děti…      se SVP mají právo na bezplatné poskytování podpůrných opatření školou a školským zařízením.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8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cs-CZ" sz="2800" dirty="0" smtClean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000" dirty="0" smtClean="0"/>
              <a:t>Novela školského zákona 561/2004 (č. novely 82/2005) - platná od 1. 5. 2016:</a:t>
            </a:r>
            <a:endParaRPr lang="cs-CZ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532859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cs-CZ" sz="2600" dirty="0" smtClean="0">
                <a:cs typeface="Arial" charset="0"/>
              </a:rPr>
              <a:t>Žáci se SVP jsou vzděláváni s využitím podpůrných opatření, která spočívají v:</a:t>
            </a:r>
          </a:p>
          <a:p>
            <a:pPr lvl="1">
              <a:lnSpc>
                <a:spcPct val="110000"/>
              </a:lnSpc>
              <a:defRPr/>
            </a:pPr>
            <a:r>
              <a:rPr lang="cs-CZ" sz="2400" dirty="0" smtClean="0"/>
              <a:t>poradenské pomoci školy a školského poradenského zařízení</a:t>
            </a:r>
          </a:p>
          <a:p>
            <a:pPr lvl="1">
              <a:lnSpc>
                <a:spcPct val="110000"/>
              </a:lnSpc>
              <a:defRPr/>
            </a:pPr>
            <a:r>
              <a:rPr lang="cs-CZ" sz="2400" dirty="0" smtClean="0"/>
              <a:t>úpravě organizace, obsahu, hodnocení, forem     a metod vzdělávání a školských služeb včetně zabezpečení předmětů speciálně pedagogické péče</a:t>
            </a:r>
          </a:p>
          <a:p>
            <a:pPr lvl="1">
              <a:lnSpc>
                <a:spcPct val="110000"/>
              </a:lnSpc>
              <a:defRPr/>
            </a:pPr>
            <a:r>
              <a:rPr lang="cs-CZ" sz="2400" dirty="0" smtClean="0"/>
              <a:t>úpravě podmínek přijímaní ke vzdělávání             a ukončování vzdělávání</a:t>
            </a:r>
          </a:p>
          <a:p>
            <a:pPr lvl="1">
              <a:lnSpc>
                <a:spcPct val="110000"/>
              </a:lnSpc>
              <a:defRPr/>
            </a:pPr>
            <a:r>
              <a:rPr lang="cs-CZ" sz="2400" dirty="0" smtClean="0"/>
              <a:t>použití kompenzačních pomůcek, speciálních učebnic a speciálních učebních pomůcek, využívání specifických komunikačních systémů</a:t>
            </a:r>
          </a:p>
          <a:p>
            <a:pPr eaLnBrk="1" hangingPunct="1"/>
            <a:endParaRPr lang="cs-CZ" sz="2200" dirty="0" smtClean="0"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86409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3000" dirty="0" smtClean="0"/>
              <a:t>Novela školského zákona 561/2004 (č. novely 82/2005) - platná od 1. 5. 2016:</a:t>
            </a:r>
            <a:endParaRPr lang="cs-CZ" altLang="cs-CZ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úpravě očekávaných výstupů vzdělávání v mezích stanovených rámcovými vzdělávacími programy</a:t>
            </a:r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vzdělávání podle IVP</a:t>
            </a:r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využití asistenta pedagoga</a:t>
            </a:r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využití dalšího pedagogického pracovníka, příp. tlumočníka do znakového jazyka a dalších podpůrných osob (např. osobní asistent)</a:t>
            </a:r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r>
              <a:rPr lang="cs-CZ" sz="2400" dirty="0" smtClean="0"/>
              <a:t>poskytování  vzdělávání nebo školských služeb    v prostorách stavebně nebo technicky upravených</a:t>
            </a:r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None/>
              <a:defRPr/>
            </a:pPr>
            <a:endParaRPr lang="cs-CZ" sz="2400" dirty="0" smtClean="0"/>
          </a:p>
          <a:p>
            <a:pPr marL="603504" lvl="2" indent="-256032">
              <a:lnSpc>
                <a:spcPct val="110000"/>
              </a:lnSpc>
              <a:spcBef>
                <a:spcPts val="400"/>
              </a:spcBef>
              <a:buClr>
                <a:srgbClr val="0070C0"/>
              </a:buClr>
              <a:buSzPct val="68000"/>
              <a:buFont typeface="Courier New" pitchFamily="49" charset="0"/>
              <a:buChar char="o"/>
              <a:defRPr/>
            </a:pPr>
            <a:endParaRPr lang="cs-CZ" sz="2400" dirty="0" smtClean="0"/>
          </a:p>
          <a:p>
            <a:pPr eaLnBrk="1" hangingPunct="1">
              <a:buNone/>
            </a:pPr>
            <a:endParaRPr lang="cs-CZ" sz="2200" dirty="0" smtClean="0"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936103"/>
          </a:xfrm>
        </p:spPr>
        <p:txBody>
          <a:bodyPr>
            <a:noAutofit/>
          </a:bodyPr>
          <a:lstStyle/>
          <a:p>
            <a:pPr>
              <a:defRPr/>
            </a:pPr>
            <a:endParaRPr lang="cs-CZ" alt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8640"/>
            <a:ext cx="8229600" cy="61206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cs-CZ" sz="2800" dirty="0" smtClean="0"/>
              <a:t>Podpůrná opatření jsou v jednotlivých oblastech rozdělena do 5 kategorií podle míry postižení žáka, organizační a finanční náročnosti – jednotlivá opatření jsou popsaná v nové vyhlášce</a:t>
            </a:r>
          </a:p>
          <a:p>
            <a:pPr>
              <a:lnSpc>
                <a:spcPct val="120000"/>
              </a:lnSpc>
            </a:pPr>
            <a:r>
              <a:rPr lang="cs-CZ" sz="2800" b="1" dirty="0" smtClean="0"/>
              <a:t>Podpůrná opatření 1. stupně</a:t>
            </a:r>
            <a:r>
              <a:rPr lang="cs-CZ" sz="2800" dirty="0" smtClean="0"/>
              <a:t> poskytuje škola sama      na základě svého posouzení vzdělávacích potřeb žáka, vyhodnocuje jejich účinnost a až když jsou neúčinná, navrhuje vyšetření žáka ve ŠPZ.                           Novinka: </a:t>
            </a:r>
            <a:r>
              <a:rPr lang="cs-CZ" sz="2800" b="1" dirty="0" smtClean="0"/>
              <a:t>Plán pedagogické podpory</a:t>
            </a:r>
          </a:p>
          <a:p>
            <a:pPr eaLnBrk="1" hangingPunct="1">
              <a:lnSpc>
                <a:spcPct val="120000"/>
              </a:lnSpc>
            </a:pPr>
            <a:r>
              <a:rPr lang="cs-CZ" sz="2800" b="1" dirty="0" smtClean="0"/>
              <a:t>Podpůrná opatření 2. – 5. stupně</a:t>
            </a:r>
            <a:r>
              <a:rPr lang="cs-CZ" sz="2800" dirty="0" smtClean="0"/>
              <a:t> – žáky bude do vyšších stupňů zařazovat ŠPZ – PO se poskytují na základě doporučení ŠPZ, pro školu budou závazná; některá podpůrná opatření  v těchto kategoriích jsou spojená    s nárokem na finanční prostředky na jejich realizaci. Žáci mohou pracovat dle IVP.                                   Novinka: </a:t>
            </a:r>
            <a:r>
              <a:rPr lang="cs-CZ" sz="2800" b="1" dirty="0" smtClean="0"/>
              <a:t>Informovaný souhlas zákonného zástupce </a:t>
            </a: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cs-CZ" altLang="cs-CZ" sz="4600" dirty="0" smtClean="0"/>
              <a:t>Podpůrná opatření 1. stupně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445624" cy="51125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cs-CZ" altLang="cs-CZ" sz="2400" dirty="0" smtClean="0"/>
              <a:t>Slouží ke kompenzaci mírných, přechodných obtíží ve vzdělávání žáka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Mají výrazný preventivní charakter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Úpravy navrhují pedagogové ve spolupráci                s  poradenským pracovníkem školy               (případně žákem a zákonným zástupcem žáka)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Opatření se týkají i školských zařízení (</a:t>
            </a:r>
            <a:r>
              <a:rPr lang="cs-CZ" altLang="cs-CZ" sz="2400" dirty="0" err="1" smtClean="0"/>
              <a:t>šk</a:t>
            </a:r>
            <a:r>
              <a:rPr lang="cs-CZ" altLang="cs-CZ" sz="2400" dirty="0" smtClean="0"/>
              <a:t>. družina)</a:t>
            </a:r>
          </a:p>
          <a:p>
            <a:pPr>
              <a:lnSpc>
                <a:spcPct val="110000"/>
              </a:lnSpc>
            </a:pPr>
            <a:r>
              <a:rPr lang="cs-CZ" altLang="cs-CZ" sz="2400" b="1" dirty="0" smtClean="0"/>
              <a:t>Prvním opatřením je vždy přímá podpora žáka pedagogem v daném předmětu – důležitá součást prevence školní neúspěšnosti</a:t>
            </a:r>
          </a:p>
          <a:p>
            <a:pPr>
              <a:lnSpc>
                <a:spcPct val="110000"/>
              </a:lnSpc>
            </a:pPr>
            <a:r>
              <a:rPr lang="cs-CZ" altLang="cs-CZ" sz="2400" dirty="0" smtClean="0"/>
              <a:t>Dalším krokem je koordinovaná péče o žáka - zpracovává se Plán pedagogické podpory (PLPP) – </a:t>
            </a:r>
          </a:p>
          <a:p>
            <a:pPr>
              <a:lnSpc>
                <a:spcPct val="110000"/>
              </a:lnSpc>
              <a:buNone/>
            </a:pPr>
            <a:r>
              <a:rPr lang="cs-CZ" altLang="cs-CZ" sz="2400" dirty="0" smtClean="0"/>
              <a:t>                                                                     </a:t>
            </a:r>
            <a:r>
              <a:rPr lang="cs-CZ" altLang="cs-CZ" sz="2400" dirty="0" smtClean="0">
                <a:hlinkClick r:id="rId3" action="ppaction://hlinkfile"/>
              </a:rPr>
              <a:t>struktura</a:t>
            </a:r>
            <a:endParaRPr lang="cs-CZ" alt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5419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589640" cy="5328592"/>
          </a:xfrm>
        </p:spPr>
        <p:txBody>
          <a:bodyPr>
            <a:noAutofit/>
          </a:bodyPr>
          <a:lstStyle/>
          <a:p>
            <a:pPr marL="360000" lvl="2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  <a:buNone/>
            </a:pPr>
            <a:r>
              <a:rPr lang="cs-CZ" sz="2200" u="sng" dirty="0" smtClean="0">
                <a:cs typeface="Arial" charset="0"/>
              </a:rPr>
              <a:t>Pozor, změna ve vyhlášce 26/2017 – par.10:</a:t>
            </a:r>
          </a:p>
          <a:p>
            <a:pPr marL="540000" lvl="3" indent="-256032">
              <a:spcBef>
                <a:spcPts val="400"/>
              </a:spcBef>
              <a:buClr>
                <a:srgbClr val="0070C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Ruší se </a:t>
            </a:r>
            <a:r>
              <a:rPr lang="cs-CZ" sz="2200" dirty="0" smtClean="0"/>
              <a:t>- Před zahájením poskytování podpůrných opatření  1. stupně zpracuje škola plán pedagogické podpory</a:t>
            </a:r>
          </a:p>
          <a:p>
            <a:pPr marL="540000" lvl="3" indent="-256032">
              <a:spcBef>
                <a:spcPts val="400"/>
              </a:spcBef>
              <a:buClr>
                <a:srgbClr val="0070C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Nahrazuje se – </a:t>
            </a:r>
            <a:r>
              <a:rPr lang="cs-CZ" sz="2200" dirty="0" smtClean="0"/>
              <a:t>Plán pedagogické podpory zpracuje škola, nepostačuje-li samotné zohlednění individuálních vzdělávacích potřeb žáka při vzdělávání,</a:t>
            </a:r>
            <a:r>
              <a:rPr lang="cs-CZ" sz="2200" dirty="0" smtClean="0">
                <a:solidFill>
                  <a:srgbClr val="FF0000"/>
                </a:solidFill>
              </a:rPr>
              <a:t> </a:t>
            </a:r>
            <a:r>
              <a:rPr lang="cs-CZ" sz="2200" dirty="0" smtClean="0"/>
              <a:t>a to za podmínek stanovených v příloze č.1 vyhlášky 270/2017</a:t>
            </a:r>
          </a:p>
          <a:p>
            <a:pPr marL="540000" lvl="3" indent="-256032">
              <a:spcBef>
                <a:spcPts val="400"/>
              </a:spcBef>
              <a:buClr>
                <a:srgbClr val="0070C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b="1" dirty="0" smtClean="0"/>
              <a:t>Důsledek</a:t>
            </a:r>
            <a:r>
              <a:rPr lang="cs-CZ" sz="2200" dirty="0" smtClean="0"/>
              <a:t> – škola už nemusí tvořit PLPP ke každém doporučení ŠPZ s 1. stupněm PO, rozhodnutí je plně v její kompetenci</a:t>
            </a:r>
          </a:p>
          <a:p>
            <a:pPr marL="540000" lvl="3" indent="-256032">
              <a:spcBef>
                <a:spcPts val="400"/>
              </a:spcBef>
              <a:buClr>
                <a:srgbClr val="0070C0"/>
              </a:buClr>
              <a:buSzPct val="120000"/>
              <a:buFont typeface="Lucida Sans Unicode" pitchFamily="34" charset="0"/>
              <a:buChar char="‣"/>
              <a:defRPr/>
            </a:pPr>
            <a:r>
              <a:rPr lang="cs-CZ" sz="2200" dirty="0" smtClean="0"/>
              <a:t>Při projednání doporučení s 1. stupněm není třeba informovaný souhlas</a:t>
            </a:r>
          </a:p>
          <a:p>
            <a:pPr lvl="3">
              <a:lnSpc>
                <a:spcPct val="110000"/>
              </a:lnSpc>
              <a:spcBef>
                <a:spcPts val="200"/>
              </a:spcBef>
              <a:buClr>
                <a:srgbClr val="002060"/>
              </a:buClr>
            </a:pPr>
            <a:endParaRPr lang="cs-CZ" sz="2000" dirty="0" smtClean="0">
              <a:cs typeface="Arial" charset="0"/>
            </a:endParaRP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993775"/>
          </a:xfrm>
        </p:spPr>
        <p:txBody>
          <a:bodyPr>
            <a:noAutofit/>
          </a:bodyPr>
          <a:lstStyle/>
          <a:p>
            <a:r>
              <a:rPr lang="cs-CZ" altLang="cs-CZ" sz="3200" dirty="0" smtClean="0"/>
              <a:t>Podpůrná opatření 1. stupně</a:t>
            </a:r>
            <a:endParaRPr lang="cs-CZ" altLang="cs-CZ" sz="3200" dirty="0"/>
          </a:p>
        </p:txBody>
      </p:sp>
    </p:spTree>
    <p:extLst>
      <p:ext uri="{BB962C8B-B14F-4D97-AF65-F5344CB8AC3E}">
        <p14:creationId xmlns:p14="http://schemas.microsoft.com/office/powerpoint/2010/main" val="1632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1675</TotalTime>
  <Words>2838</Words>
  <Application>Microsoft Office PowerPoint</Application>
  <PresentationFormat>Předvádění na obrazovce (4:3)</PresentationFormat>
  <Paragraphs>213</Paragraphs>
  <Slides>28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7" baseType="lpstr">
      <vt:lpstr>Arial</vt:lpstr>
      <vt:lpstr>Calibri</vt:lpstr>
      <vt:lpstr>Courier New</vt:lpstr>
      <vt:lpstr>Lucida Sans Unicode</vt:lpstr>
      <vt:lpstr>Verdana</vt:lpstr>
      <vt:lpstr>Wingdings</vt:lpstr>
      <vt:lpstr>Wingdings 2</vt:lpstr>
      <vt:lpstr>Wingdings 3</vt:lpstr>
      <vt:lpstr>Shluk</vt:lpstr>
      <vt:lpstr>Program – 10. 11. 2017</vt:lpstr>
      <vt:lpstr>Hlavní změny od 1. 9. 2016</vt:lpstr>
      <vt:lpstr>Hlavní změny od 1. 9. 2016</vt:lpstr>
      <vt:lpstr>Novela školského zákona 561/2004 (č. novely 82/2005) - platná od 1. 5. 2016:</vt:lpstr>
      <vt:lpstr>Novela školského zákona 561/2004 (č. novely 82/2005) - platná od 1. 5. 2016:</vt:lpstr>
      <vt:lpstr>Prezentace aplikace PowerPoint</vt:lpstr>
      <vt:lpstr>Prezentace aplikace PowerPoint</vt:lpstr>
      <vt:lpstr>Podpůrná opatření 1. stupně</vt:lpstr>
      <vt:lpstr>Podpůrná opatření 1. stupně</vt:lpstr>
      <vt:lpstr>Podpůrná opatření 1. stupně</vt:lpstr>
      <vt:lpstr>Podpůrná opatření 2.-5. stupně</vt:lpstr>
      <vt:lpstr>Podpůrná opatření 2.-5. stupně</vt:lpstr>
      <vt:lpstr>Spojitost IVP a RVP ZV</vt:lpstr>
      <vt:lpstr>Intervence v RVP ZV</vt:lpstr>
      <vt:lpstr>Předmět speciálně pedagogické péče, pedagogická intervence</vt:lpstr>
      <vt:lpstr>Úprava obsahu a výstupů vzdělávání</vt:lpstr>
      <vt:lpstr>AP jako podpůrné opatření</vt:lpstr>
      <vt:lpstr>Asistent pedagoga jako PO</vt:lpstr>
      <vt:lpstr>Asistent pedagoga ve škole</vt:lpstr>
      <vt:lpstr>Nepřímá práce AP - příklady</vt:lpstr>
      <vt:lpstr>Vzdělávání cizinců a žáků s odlišným mateřským jazykem</vt:lpstr>
      <vt:lpstr>Vyhláška 27/2016 o vzdělávání žáků se SVP a žáků nadaných – změny od 1. 9. 2017</vt:lpstr>
      <vt:lpstr>Prezentace aplikace PowerPoint</vt:lpstr>
      <vt:lpstr>Prezentace aplikace PowerPoint</vt:lpstr>
      <vt:lpstr>Školní rok 2017/2018</vt:lpstr>
      <vt:lpstr>Prezentace aplikace PowerPoint</vt:lpstr>
      <vt:lpstr>Školní rok 2017/2018</vt:lpstr>
      <vt:lpstr>Školní rok 2017/2018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Výchovný poradce  v systému poradenských služeb na ZŠ Rosice</dc:title>
  <dc:creator>Uzivatel</dc:creator>
  <cp:lastModifiedBy>Lektor</cp:lastModifiedBy>
  <cp:revision>106</cp:revision>
  <dcterms:created xsi:type="dcterms:W3CDTF">2009-11-17T20:37:04Z</dcterms:created>
  <dcterms:modified xsi:type="dcterms:W3CDTF">2017-11-10T12:05:47Z</dcterms:modified>
</cp:coreProperties>
</file>