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8" r:id="rId5"/>
    <p:sldId id="277" r:id="rId6"/>
    <p:sldId id="265" r:id="rId7"/>
    <p:sldId id="276" r:id="rId8"/>
    <p:sldId id="259" r:id="rId9"/>
    <p:sldId id="260" r:id="rId10"/>
    <p:sldId id="272" r:id="rId11"/>
    <p:sldId id="266" r:id="rId12"/>
    <p:sldId id="279" r:id="rId13"/>
    <p:sldId id="261" r:id="rId14"/>
    <p:sldId id="262" r:id="rId15"/>
    <p:sldId id="273" r:id="rId16"/>
    <p:sldId id="267" r:id="rId17"/>
    <p:sldId id="280" r:id="rId18"/>
    <p:sldId id="263" r:id="rId19"/>
    <p:sldId id="264" r:id="rId20"/>
    <p:sldId id="274" r:id="rId21"/>
    <p:sldId id="268" r:id="rId22"/>
    <p:sldId id="281" r:id="rId23"/>
    <p:sldId id="282" r:id="rId24"/>
    <p:sldId id="269" r:id="rId25"/>
    <p:sldId id="270" r:id="rId26"/>
    <p:sldId id="275" r:id="rId27"/>
    <p:sldId id="271" r:id="rId28"/>
  </p:sldIdLst>
  <p:sldSz cx="12192000" cy="6858000"/>
  <p:notesSz cx="6858000" cy="9144000"/>
  <p:custDataLst>
    <p:tags r:id="rId29"/>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131" autoAdjust="0"/>
    <p:restoredTop sz="94660"/>
  </p:normalViewPr>
  <p:slideViewPr>
    <p:cSldViewPr snapToGrid="0">
      <p:cViewPr varScale="1">
        <p:scale>
          <a:sx n="86" d="100"/>
          <a:sy n="86" d="100"/>
        </p:scale>
        <p:origin x="96"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1524000" y="1095374"/>
            <a:ext cx="9144000" cy="1490663"/>
          </a:xfrm>
        </p:spPr>
        <p:txBody>
          <a:bodyPr anchor="b">
            <a:normAutofit/>
          </a:bodyPr>
          <a:lstStyle>
            <a:lvl1pPr algn="ctr" defTabSz="914400" rtl="0" eaLnBrk="1" latinLnBrk="0" hangingPunct="1">
              <a:lnSpc>
                <a:spcPct val="90000"/>
              </a:lnSpc>
              <a:spcBef>
                <a:spcPct val="0"/>
              </a:spcBef>
              <a:buNone/>
              <a:defRPr lang="cs-CZ" sz="6000" kern="1200" baseline="0" dirty="0">
                <a:solidFill>
                  <a:srgbClr val="166936"/>
                </a:solidFill>
                <a:latin typeface="Source Sans Pro" panose="020B0503030403020204" pitchFamily="34" charset="0"/>
                <a:ea typeface="Source Sans Pro" panose="020B0503030403020204" pitchFamily="34" charset="0"/>
                <a:cs typeface="+mj-cs"/>
              </a:defRPr>
            </a:lvl1pPr>
          </a:lstStyle>
          <a:p>
            <a:r>
              <a:rPr lang="cs-CZ" dirty="0" smtClean="0"/>
              <a:t>Kliknutím vložte nadpis</a:t>
            </a:r>
            <a:endParaRPr lang="cs-CZ" dirty="0"/>
          </a:p>
        </p:txBody>
      </p:sp>
      <p:sp>
        <p:nvSpPr>
          <p:cNvPr id="3" name="Podnadpis 2"/>
          <p:cNvSpPr>
            <a:spLocks noGrp="1"/>
          </p:cNvSpPr>
          <p:nvPr>
            <p:ph type="subTitle" idx="1" hasCustomPrompt="1"/>
          </p:nvPr>
        </p:nvSpPr>
        <p:spPr>
          <a:xfrm>
            <a:off x="3317631" y="2827154"/>
            <a:ext cx="5392615" cy="631154"/>
          </a:xfrm>
        </p:spPr>
        <p:txBody>
          <a:bodyPr/>
          <a:lstStyle>
            <a:lvl1pPr marL="0" indent="0" algn="ctr">
              <a:buNone/>
              <a:defRPr sz="2400">
                <a:latin typeface="Source Sans Pro" panose="020B0503030403020204" pitchFamily="34" charset="0"/>
                <a:ea typeface="Source Sans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smtClean="0"/>
              <a:t>Kliknutím vložte jméno přednášejícího</a:t>
            </a:r>
            <a:endParaRPr lang="cs-CZ" dirty="0"/>
          </a:p>
        </p:txBody>
      </p:sp>
    </p:spTree>
    <p:extLst>
      <p:ext uri="{BB962C8B-B14F-4D97-AF65-F5344CB8AC3E}">
        <p14:creationId xmlns:p14="http://schemas.microsoft.com/office/powerpoint/2010/main" val="410260704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a:normAutofit/>
          </a:bodyPr>
          <a:lstStyle>
            <a:lvl1pPr>
              <a:defRPr lang="cs-CZ" sz="4400" kern="1200" dirty="0">
                <a:solidFill>
                  <a:srgbClr val="306095"/>
                </a:solidFill>
                <a:latin typeface="Source Sans Pro" panose="020B0503030403020204" pitchFamily="34" charset="0"/>
                <a:ea typeface="Source Sans Pro" panose="020B0503030403020204" pitchFamily="34" charset="0"/>
                <a:cs typeface="+mj-cs"/>
              </a:defRPr>
            </a:lvl1pPr>
          </a:lstStyle>
          <a:p>
            <a:r>
              <a:rPr lang="cs-CZ" dirty="0" smtClean="0"/>
              <a:t>Kliknutím vložte podnadpis</a:t>
            </a:r>
            <a:endParaRPr lang="cs-CZ" dirty="0"/>
          </a:p>
        </p:txBody>
      </p:sp>
      <p:sp>
        <p:nvSpPr>
          <p:cNvPr id="3" name="Zástupný symbol pro obsah 2"/>
          <p:cNvSpPr>
            <a:spLocks noGrp="1"/>
          </p:cNvSpPr>
          <p:nvPr>
            <p:ph idx="1" hasCustomPrompt="1"/>
          </p:nvPr>
        </p:nvSpPr>
        <p:spPr>
          <a:xfrm>
            <a:off x="838200" y="1825625"/>
            <a:ext cx="9243646" cy="4351338"/>
          </a:xfrm>
        </p:spPr>
        <p:txBody>
          <a:bodyPr/>
          <a:lstStyle>
            <a:lvl1pPr>
              <a:defRPr baseline="0">
                <a:latin typeface="Source Sans Pro" panose="020B0503030403020204" pitchFamily="34" charset="0"/>
                <a:ea typeface="Source Sans Pro" panose="020B0503030403020204" pitchFamily="34" charset="0"/>
              </a:defRPr>
            </a:lvl1pPr>
            <a:lvl2pPr>
              <a:defRPr>
                <a:latin typeface="Source Sans Pro" panose="020B0503030403020204" pitchFamily="34" charset="0"/>
                <a:ea typeface="Source Sans Pro" panose="020B0503030403020204" pitchFamily="34" charset="0"/>
              </a:defRPr>
            </a:lvl2pPr>
            <a:lvl3pPr>
              <a:defRPr>
                <a:latin typeface="Source Sans Pro" panose="020B0503030403020204" pitchFamily="34" charset="0"/>
                <a:ea typeface="Source Sans Pro" panose="020B0503030403020204" pitchFamily="34" charset="0"/>
              </a:defRPr>
            </a:lvl3pPr>
            <a:lvl4pPr>
              <a:defRPr>
                <a:latin typeface="Source Sans Pro" panose="020B0503030403020204" pitchFamily="34" charset="0"/>
                <a:ea typeface="Source Sans Pro" panose="020B0503030403020204" pitchFamily="34" charset="0"/>
              </a:defRPr>
            </a:lvl4pPr>
            <a:lvl5pPr>
              <a:defRPr>
                <a:latin typeface="Source Sans Pro" panose="020B0503030403020204" pitchFamily="34" charset="0"/>
                <a:ea typeface="Source Sans Pro" panose="020B0503030403020204" pitchFamily="34" charset="0"/>
              </a:defRPr>
            </a:lvl5pPr>
          </a:lstStyle>
          <a:p>
            <a:pPr lvl="0"/>
            <a:r>
              <a:rPr lang="cs-CZ" dirty="0" smtClean="0"/>
              <a:t>Kliknutím vložte texty, obrázky, grafy,…..</a:t>
            </a:r>
            <a:endParaRPr lang="cs-CZ" dirty="0"/>
          </a:p>
        </p:txBody>
      </p:sp>
    </p:spTree>
    <p:extLst>
      <p:ext uri="{BB962C8B-B14F-4D97-AF65-F5344CB8AC3E}">
        <p14:creationId xmlns:p14="http://schemas.microsoft.com/office/powerpoint/2010/main" val="419928363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ouze text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Zástupný symbol pro obsah 2"/>
          <p:cNvSpPr>
            <a:spLocks noGrp="1"/>
          </p:cNvSpPr>
          <p:nvPr>
            <p:ph idx="1" hasCustomPrompt="1"/>
          </p:nvPr>
        </p:nvSpPr>
        <p:spPr>
          <a:xfrm>
            <a:off x="838200" y="773723"/>
            <a:ext cx="9243646" cy="5403240"/>
          </a:xfrm>
        </p:spPr>
        <p:txBody>
          <a:bodyPr/>
          <a:lstStyle>
            <a:lvl1pPr>
              <a:defRPr baseline="0">
                <a:latin typeface="Source Sans Pro" panose="020B0503030403020204" pitchFamily="34" charset="0"/>
                <a:ea typeface="Source Sans Pro" panose="020B0503030403020204" pitchFamily="34" charset="0"/>
              </a:defRPr>
            </a:lvl1pPr>
            <a:lvl2pPr>
              <a:defRPr>
                <a:latin typeface="Source Sans Pro" panose="020B0503030403020204" pitchFamily="34" charset="0"/>
                <a:ea typeface="Source Sans Pro" panose="020B0503030403020204" pitchFamily="34" charset="0"/>
              </a:defRPr>
            </a:lvl2pPr>
            <a:lvl3pPr>
              <a:defRPr>
                <a:latin typeface="Source Sans Pro" panose="020B0503030403020204" pitchFamily="34" charset="0"/>
                <a:ea typeface="Source Sans Pro" panose="020B0503030403020204" pitchFamily="34" charset="0"/>
              </a:defRPr>
            </a:lvl3pPr>
            <a:lvl4pPr>
              <a:defRPr>
                <a:latin typeface="Source Sans Pro" panose="020B0503030403020204" pitchFamily="34" charset="0"/>
                <a:ea typeface="Source Sans Pro" panose="020B0503030403020204" pitchFamily="34" charset="0"/>
              </a:defRPr>
            </a:lvl4pPr>
            <a:lvl5pPr>
              <a:defRPr>
                <a:latin typeface="Source Sans Pro" panose="020B0503030403020204" pitchFamily="34" charset="0"/>
                <a:ea typeface="Source Sans Pro" panose="020B0503030403020204" pitchFamily="34" charset="0"/>
              </a:defRPr>
            </a:lvl5pPr>
          </a:lstStyle>
          <a:p>
            <a:pPr lvl="0"/>
            <a:r>
              <a:rPr lang="cs-CZ" dirty="0" smtClean="0"/>
              <a:t>Kliknutím vložte texty, obrázky, grafy,…..</a:t>
            </a:r>
            <a:endParaRPr lang="cs-CZ" dirty="0"/>
          </a:p>
        </p:txBody>
      </p:sp>
    </p:spTree>
    <p:extLst>
      <p:ext uri="{BB962C8B-B14F-4D97-AF65-F5344CB8AC3E}">
        <p14:creationId xmlns:p14="http://schemas.microsoft.com/office/powerpoint/2010/main" val="270951731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ávěrečný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Nadpis 1"/>
          <p:cNvSpPr>
            <a:spLocks noGrp="1"/>
          </p:cNvSpPr>
          <p:nvPr>
            <p:ph type="ctrTitle" hasCustomPrompt="1"/>
          </p:nvPr>
        </p:nvSpPr>
        <p:spPr>
          <a:xfrm>
            <a:off x="1336431" y="1095374"/>
            <a:ext cx="9671538" cy="1490663"/>
          </a:xfrm>
        </p:spPr>
        <p:txBody>
          <a:bodyPr anchor="b">
            <a:normAutofit/>
          </a:bodyPr>
          <a:lstStyle>
            <a:lvl1pPr algn="ctr" defTabSz="914400" rtl="0" eaLnBrk="1" latinLnBrk="0" hangingPunct="1">
              <a:lnSpc>
                <a:spcPct val="90000"/>
              </a:lnSpc>
              <a:spcBef>
                <a:spcPct val="0"/>
              </a:spcBef>
              <a:buNone/>
              <a:defRPr lang="cs-CZ" sz="6000" kern="1200" baseline="0" dirty="0">
                <a:solidFill>
                  <a:srgbClr val="166936"/>
                </a:solidFill>
                <a:latin typeface="Source Sans Pro" panose="020B0503030403020204" pitchFamily="34" charset="0"/>
                <a:ea typeface="Source Sans Pro" panose="020B0503030403020204" pitchFamily="34" charset="0"/>
                <a:cs typeface="+mj-cs"/>
              </a:defRPr>
            </a:lvl1pPr>
          </a:lstStyle>
          <a:p>
            <a:r>
              <a:rPr lang="cs-CZ" dirty="0" smtClean="0"/>
              <a:t>Kliknutím vložte poděkování</a:t>
            </a:r>
            <a:endParaRPr lang="cs-CZ" dirty="0"/>
          </a:p>
        </p:txBody>
      </p:sp>
      <p:sp>
        <p:nvSpPr>
          <p:cNvPr id="8" name="Podnadpis 2"/>
          <p:cNvSpPr>
            <a:spLocks noGrp="1"/>
          </p:cNvSpPr>
          <p:nvPr>
            <p:ph type="subTitle" idx="1" hasCustomPrompt="1"/>
          </p:nvPr>
        </p:nvSpPr>
        <p:spPr>
          <a:xfrm>
            <a:off x="3317631" y="2827154"/>
            <a:ext cx="5392615" cy="631154"/>
          </a:xfrm>
        </p:spPr>
        <p:txBody>
          <a:bodyPr/>
          <a:lstStyle>
            <a:lvl1pPr marL="0" indent="0" algn="ctr">
              <a:buNone/>
              <a:defRPr sz="2400">
                <a:latin typeface="Source Sans Pro" panose="020B0503030403020204" pitchFamily="34" charset="0"/>
                <a:ea typeface="Source Sans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smtClean="0"/>
              <a:t>Kliknutím vložte jméno přednášejícího</a:t>
            </a:r>
            <a:endParaRPr lang="cs-CZ" dirty="0"/>
          </a:p>
        </p:txBody>
      </p:sp>
    </p:spTree>
    <p:extLst>
      <p:ext uri="{BB962C8B-B14F-4D97-AF65-F5344CB8AC3E}">
        <p14:creationId xmlns:p14="http://schemas.microsoft.com/office/powerpoint/2010/main" val="394232542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dirty="0" smtClean="0"/>
              <a:t>Kliknutím lze upravit styl.</a:t>
            </a:r>
            <a:endParaRPr lang="cs-CZ" dirty="0"/>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EFACA-D034-423F-83F3-4A3767D871DB}" type="datetimeFigureOut">
              <a:rPr lang="cs-CZ" smtClean="0"/>
              <a:t>01.11.2017</a:t>
            </a:fld>
            <a:endParaRPr lang="cs-CZ" dirty="0"/>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164782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BD5924-15CD-4971-A9E8-E3EF98B7A092}" type="slidenum">
              <a:rPr lang="cs-CZ" smtClean="0"/>
              <a:t>‹#›</a:t>
            </a:fld>
            <a:endParaRPr lang="cs-CZ"/>
          </a:p>
        </p:txBody>
      </p:sp>
    </p:spTree>
    <p:extLst>
      <p:ext uri="{BB962C8B-B14F-4D97-AF65-F5344CB8AC3E}">
        <p14:creationId xmlns:p14="http://schemas.microsoft.com/office/powerpoint/2010/main" val="3161859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9" r:id="rId4"/>
  </p:sldLayoutIdLst>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lang="cs-CZ" sz="4400" kern="1200" dirty="0">
          <a:solidFill>
            <a:srgbClr val="306095"/>
          </a:solidFill>
          <a:latin typeface="Myriad Pro" panose="020B05030304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noveaspi.cz/products/lawText/1/58471/1/ASPI%3A/561/2004%20Sb.%2334a.2" TargetMode="External"/><Relationship Id="rId2" Type="http://schemas.openxmlformats.org/officeDocument/2006/relationships/hyperlink" Target="http://www.noveaspi.cz/products/lawText/1/58471/1/ASPI%3A/561/2004%20Sb.%2336.4"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noveaspi.cz/products/lawText/1/85705/1/ASPI:/561/2004%20Sb.#16.9"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noveaspi.cz/products/lawText/1/68893/1/ASPI%3A/198/2009%20Sb.%2310.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a:t>V</a:t>
            </a:r>
            <a:r>
              <a:rPr lang="cs-CZ" dirty="0" smtClean="0"/>
              <a:t>ztahy mezi školou a žáky</a:t>
            </a:r>
            <a:br>
              <a:rPr lang="cs-CZ" dirty="0" smtClean="0"/>
            </a:br>
            <a:r>
              <a:rPr lang="cs-CZ" dirty="0" smtClean="0"/>
              <a:t>Komunikace školy s rodiči žáků</a:t>
            </a:r>
            <a:endParaRPr lang="cs-CZ" dirty="0"/>
          </a:p>
        </p:txBody>
      </p:sp>
      <p:sp>
        <p:nvSpPr>
          <p:cNvPr id="3" name="Podnadpis 2"/>
          <p:cNvSpPr>
            <a:spLocks noGrp="1"/>
          </p:cNvSpPr>
          <p:nvPr>
            <p:ph type="subTitle" idx="1"/>
          </p:nvPr>
        </p:nvSpPr>
        <p:spPr/>
        <p:txBody>
          <a:bodyPr/>
          <a:lstStyle/>
          <a:p>
            <a:r>
              <a:rPr lang="cs-CZ" dirty="0" smtClean="0"/>
              <a:t>Lucie Obrovská</a:t>
            </a:r>
            <a:endParaRPr lang="cs-CZ" dirty="0"/>
          </a:p>
        </p:txBody>
      </p:sp>
      <p:pic>
        <p:nvPicPr>
          <p:cNvPr id="4" name="Obrázek 3">
            <a:extLst>
              <a:ext uri="{FF2B5EF4-FFF2-40B4-BE49-F238E27FC236}">
                <a16:creationId xmlns:a16="http://schemas.microsoft.com/office/drawing/2014/main" id="{00000000-0000-0000-0000-000000000000}"/>
              </a:ext>
            </a:extLst>
          </p:cNvPr>
          <p:cNvPicPr>
            <a:picLocks noChangeAspect="1"/>
          </p:cNvPicPr>
          <p:nvPr/>
        </p:nvPicPr>
        <p:blipFill>
          <a:blip r:embed="rId2"/>
          <a:stretch>
            <a:fillRect/>
          </a:stretch>
        </p:blipFill>
        <p:spPr>
          <a:xfrm>
            <a:off x="4026000" y="3214802"/>
            <a:ext cx="4140000" cy="3643198"/>
          </a:xfrm>
          <a:prstGeom prst="rect">
            <a:avLst/>
          </a:prstGeom>
          <a:noFill/>
          <a:ln cap="flat">
            <a:noFill/>
          </a:ln>
        </p:spPr>
      </p:pic>
    </p:spTree>
    <p:extLst>
      <p:ext uri="{BB962C8B-B14F-4D97-AF65-F5344CB8AC3E}">
        <p14:creationId xmlns:p14="http://schemas.microsoft.com/office/powerpoint/2010/main" val="334729311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a:t>
            </a:r>
            <a:endParaRPr lang="cs-CZ" dirty="0"/>
          </a:p>
        </p:txBody>
      </p:sp>
      <p:sp>
        <p:nvSpPr>
          <p:cNvPr id="3" name="Zástupný symbol pro obsah 2"/>
          <p:cNvSpPr>
            <a:spLocks noGrp="1"/>
          </p:cNvSpPr>
          <p:nvPr>
            <p:ph idx="1"/>
          </p:nvPr>
        </p:nvSpPr>
        <p:spPr/>
        <p:txBody>
          <a:bodyPr/>
          <a:lstStyle/>
          <a:p>
            <a:r>
              <a:rPr lang="cs-CZ" dirty="0" smtClean="0"/>
              <a:t>Jednání na půdě školy, oznámení OSPOD, případně Policii ČR, přestupkové řízení, snížení rodičovského příspěvku</a:t>
            </a:r>
          </a:p>
          <a:p>
            <a:r>
              <a:rPr lang="cs-CZ" dirty="0" smtClean="0"/>
              <a:t>vyloučit jej nelze ani pro docházení „za školu“</a:t>
            </a:r>
          </a:p>
          <a:p>
            <a:r>
              <a:rPr lang="cs-CZ" dirty="0" smtClean="0"/>
              <a:t>Povinnosti rodičů: zajistit řádnou docházku, dokládat důvod absence </a:t>
            </a:r>
          </a:p>
          <a:p>
            <a:r>
              <a:rPr lang="cs-CZ" dirty="0" smtClean="0"/>
              <a:t>Omluvenky od doktorů jako povinnost?</a:t>
            </a:r>
            <a:endParaRPr lang="cs-CZ" dirty="0"/>
          </a:p>
        </p:txBody>
      </p:sp>
    </p:spTree>
    <p:extLst>
      <p:ext uri="{BB962C8B-B14F-4D97-AF65-F5344CB8AC3E}">
        <p14:creationId xmlns:p14="http://schemas.microsoft.com/office/powerpoint/2010/main" val="239672548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lstStyle/>
          <a:p>
            <a:r>
              <a:rPr lang="cs-CZ" dirty="0"/>
              <a:t>§ 22 odst. 3 a) a d) </a:t>
            </a:r>
            <a:r>
              <a:rPr lang="cs-CZ" dirty="0" smtClean="0"/>
              <a:t>ŠZ</a:t>
            </a:r>
          </a:p>
          <a:p>
            <a:r>
              <a:rPr lang="cs-CZ" dirty="0" smtClean="0"/>
              <a:t>zákon o přestupcích – zrušeno! (z. č. 250/2016 Sb.) </a:t>
            </a:r>
          </a:p>
          <a:p>
            <a:r>
              <a:rPr lang="cs-CZ" dirty="0" smtClean="0"/>
              <a:t>§ 31 odst. 2 ŠZ: </a:t>
            </a:r>
            <a:r>
              <a:rPr lang="cs-CZ" i="1" dirty="0"/>
              <a:t>Ředitel školy nebo školského zařízení může v případě závažného zaviněného porušení povinností stanovených tímto zákonem nebo školním nebo vnitřním řádem rozhodnout o podmíněném vyloučení nebo o vyloučení žáka nebo studenta ze školy nebo školského zařízení. </a:t>
            </a:r>
            <a:endParaRPr lang="cs-CZ" i="1" dirty="0" smtClean="0"/>
          </a:p>
          <a:p>
            <a:endParaRPr lang="cs-CZ" dirty="0"/>
          </a:p>
        </p:txBody>
      </p:sp>
    </p:spTree>
    <p:extLst>
      <p:ext uri="{BB962C8B-B14F-4D97-AF65-F5344CB8AC3E}">
        <p14:creationId xmlns:p14="http://schemas.microsoft.com/office/powerpoint/2010/main" val="206669463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 201 odst. 1 trestního zákona: </a:t>
            </a:r>
          </a:p>
          <a:p>
            <a:r>
              <a:rPr lang="cs-CZ" dirty="0"/>
              <a:t>(</a:t>
            </a:r>
            <a:r>
              <a:rPr lang="cs-CZ" i="1" dirty="0"/>
              <a:t>1) Kdo, byť i z nedbalosti, ohrozí rozumový, citový nebo mravní vývoj dítěte tím, že</a:t>
            </a:r>
          </a:p>
          <a:p>
            <a:r>
              <a:rPr lang="cs-CZ" i="1" dirty="0"/>
              <a:t>a) svádí ho k zahálčivému nebo nemravnému životu,</a:t>
            </a:r>
          </a:p>
          <a:p>
            <a:r>
              <a:rPr lang="cs-CZ" i="1" dirty="0"/>
              <a:t>b) umožní mu vést zahálčivý nebo nemravný život,</a:t>
            </a:r>
          </a:p>
          <a:p>
            <a:r>
              <a:rPr lang="cs-CZ" i="1" dirty="0"/>
              <a:t>c) umožní mu opatřovat pro sebe nebo pro jiného prostředky trestnou činností nebo jiným zavrženíhodným způsobem, nebo</a:t>
            </a:r>
          </a:p>
          <a:p>
            <a:r>
              <a:rPr lang="cs-CZ" i="1" dirty="0"/>
              <a:t>d) závažným způsobem poruší svou povinnost o ně pečovat nebo jinou svou důležitou povinnost vyplývající z rodičovské zodpovědnosti,</a:t>
            </a:r>
          </a:p>
          <a:p>
            <a:r>
              <a:rPr lang="cs-CZ" i="1" dirty="0"/>
              <a:t>bude potrestán odnětím svobody až na dvě léta.</a:t>
            </a:r>
          </a:p>
          <a:p>
            <a:endParaRPr lang="cs-CZ" dirty="0"/>
          </a:p>
        </p:txBody>
      </p:sp>
    </p:spTree>
    <p:extLst>
      <p:ext uri="{BB962C8B-B14F-4D97-AF65-F5344CB8AC3E}">
        <p14:creationId xmlns:p14="http://schemas.microsoft.com/office/powerpoint/2010/main" val="337060564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Zkuste odhadnout…</a:t>
            </a:r>
            <a:endParaRPr lang="cs-CZ" dirty="0"/>
          </a:p>
        </p:txBody>
      </p:sp>
      <p:sp>
        <p:nvSpPr>
          <p:cNvPr id="3" name="Zástupný symbol pro obsah 2"/>
          <p:cNvSpPr>
            <a:spLocks noGrp="1"/>
          </p:cNvSpPr>
          <p:nvPr>
            <p:ph idx="1"/>
          </p:nvPr>
        </p:nvSpPr>
        <p:spPr/>
        <p:txBody>
          <a:bodyPr/>
          <a:lstStyle/>
          <a:p>
            <a:r>
              <a:rPr lang="cs-CZ" b="1" dirty="0" smtClean="0"/>
              <a:t>Případ 2</a:t>
            </a:r>
            <a:r>
              <a:rPr lang="cs-CZ" dirty="0" smtClean="0"/>
              <a:t>:</a:t>
            </a:r>
          </a:p>
          <a:p>
            <a:r>
              <a:rPr lang="cs-CZ" dirty="0" smtClean="0"/>
              <a:t>„Sociálka“ ve městě Milešov opakovaně řeší nedůslednost ve školní přípravě místních romských rodin. Ve stávajícím školním roce navíc školy a pracovníci OSPOD zjistili, že rodiče nenahlásili své mladší děti do školky. Někteří romští rodiče tvrdí, že školy se takto „zajímají“ jen o jejich děti, že to je schválnost a diskriminace. Další uvádějí, že své děti učí doma, takže nemusejí chodit do školky. Jedna maminka namítla, že o žádné povinné školce neví, protože jí to nikdo neřekl.</a:t>
            </a:r>
            <a:endParaRPr lang="cs-CZ" dirty="0"/>
          </a:p>
        </p:txBody>
      </p:sp>
    </p:spTree>
    <p:extLst>
      <p:ext uri="{BB962C8B-B14F-4D97-AF65-F5344CB8AC3E}">
        <p14:creationId xmlns:p14="http://schemas.microsoft.com/office/powerpoint/2010/main" val="195637525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Kdo má pravdu? Existuje povinnost chodit do školky, nebo jen právo?</a:t>
            </a:r>
          </a:p>
          <a:p>
            <a:r>
              <a:rPr lang="cs-CZ" dirty="0" smtClean="0"/>
              <a:t>Které normy na uvedenou situaci dopadají?</a:t>
            </a:r>
          </a:p>
          <a:p>
            <a:r>
              <a:rPr lang="cs-CZ" dirty="0" smtClean="0"/>
              <a:t>Je relevantní námitka, že jde o diskriminaci, když jsou „popotahovány“ jen romské rodiny?</a:t>
            </a:r>
          </a:p>
          <a:p>
            <a:r>
              <a:rPr lang="cs-CZ" dirty="0" smtClean="0"/>
              <a:t>Je možné, že tato maminka nevěděla o potřebě chodit do školky. Jak tuto informaci může využít?</a:t>
            </a:r>
          </a:p>
          <a:p>
            <a:r>
              <a:rPr lang="cs-CZ" dirty="0" smtClean="0"/>
              <a:t>Je důvodné uvést, že školku toto nemá zajímat, protože rodič může dítě vzdělávat doma?</a:t>
            </a:r>
          </a:p>
          <a:p>
            <a:r>
              <a:rPr lang="cs-CZ" dirty="0" smtClean="0"/>
              <a:t>Jaké sankce může škola/školka volit?</a:t>
            </a:r>
            <a:endParaRPr lang="cs-CZ" dirty="0"/>
          </a:p>
        </p:txBody>
      </p:sp>
    </p:spTree>
    <p:extLst>
      <p:ext uri="{BB962C8B-B14F-4D97-AF65-F5344CB8AC3E}">
        <p14:creationId xmlns:p14="http://schemas.microsoft.com/office/powerpoint/2010/main" val="422185307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a:t>
            </a:r>
            <a:endParaRPr lang="cs-CZ" dirty="0"/>
          </a:p>
        </p:txBody>
      </p:sp>
      <p:sp>
        <p:nvSpPr>
          <p:cNvPr id="3" name="Zástupný symbol pro obsah 2"/>
          <p:cNvSpPr>
            <a:spLocks noGrp="1"/>
          </p:cNvSpPr>
          <p:nvPr>
            <p:ph idx="1"/>
          </p:nvPr>
        </p:nvSpPr>
        <p:spPr/>
        <p:txBody>
          <a:bodyPr/>
          <a:lstStyle/>
          <a:p>
            <a:r>
              <a:rPr lang="cs-CZ" dirty="0" smtClean="0"/>
              <a:t>Povinnost nahlásit dítě do školy a nově i do školky, jinak přestupek podle ŠZ </a:t>
            </a:r>
          </a:p>
          <a:p>
            <a:r>
              <a:rPr lang="cs-CZ" dirty="0" smtClean="0"/>
              <a:t>Námitka šikany/diskriminace: souhlasíte?</a:t>
            </a:r>
          </a:p>
          <a:p>
            <a:r>
              <a:rPr lang="cs-CZ" dirty="0" smtClean="0"/>
              <a:t>Nedůslednost v domácí přípravě a možnosti/ochota rodičů pomáhat s úkoly – vlastně nepostižitelné, případně nahlásit SPOD</a:t>
            </a:r>
          </a:p>
          <a:p>
            <a:r>
              <a:rPr lang="cs-CZ" dirty="0" smtClean="0"/>
              <a:t>Další sankce za absence viz předchozí případ</a:t>
            </a:r>
          </a:p>
          <a:p>
            <a:r>
              <a:rPr lang="cs-CZ" dirty="0" smtClean="0"/>
              <a:t>Možnost tzv. individuálního vzdělávání: školka/škola</a:t>
            </a:r>
          </a:p>
          <a:p>
            <a:r>
              <a:rPr lang="cs-CZ" i="1" dirty="0" err="1" smtClean="0"/>
              <a:t>Ignorantia</a:t>
            </a:r>
            <a:r>
              <a:rPr lang="cs-CZ" i="1" dirty="0" smtClean="0"/>
              <a:t> </a:t>
            </a:r>
            <a:r>
              <a:rPr lang="cs-CZ" i="1" dirty="0" err="1" smtClean="0"/>
              <a:t>iuris</a:t>
            </a:r>
            <a:r>
              <a:rPr lang="cs-CZ" i="1" dirty="0" smtClean="0"/>
              <a:t> </a:t>
            </a:r>
            <a:r>
              <a:rPr lang="cs-CZ" i="1" dirty="0" err="1" smtClean="0"/>
              <a:t>neminem</a:t>
            </a:r>
            <a:r>
              <a:rPr lang="cs-CZ" i="1" dirty="0" smtClean="0"/>
              <a:t> </a:t>
            </a:r>
            <a:r>
              <a:rPr lang="cs-CZ" i="1" dirty="0" err="1" smtClean="0"/>
              <a:t>excusat</a:t>
            </a:r>
            <a:r>
              <a:rPr lang="cs-CZ" i="1" dirty="0" smtClean="0"/>
              <a:t> </a:t>
            </a:r>
          </a:p>
          <a:p>
            <a:endParaRPr lang="cs-CZ" dirty="0"/>
          </a:p>
        </p:txBody>
      </p:sp>
    </p:spTree>
    <p:extLst>
      <p:ext uri="{BB962C8B-B14F-4D97-AF65-F5344CB8AC3E}">
        <p14:creationId xmlns:p14="http://schemas.microsoft.com/office/powerpoint/2010/main" val="239305480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lstStyle/>
          <a:p>
            <a:r>
              <a:rPr lang="cs-CZ" dirty="0" smtClean="0"/>
              <a:t>§ 182a ŠZ:</a:t>
            </a:r>
          </a:p>
          <a:p>
            <a:r>
              <a:rPr lang="cs-CZ" i="1" dirty="0"/>
              <a:t>Fyzická osoba se dopustí přestupku tím, že </a:t>
            </a:r>
          </a:p>
          <a:p>
            <a:r>
              <a:rPr lang="cs-CZ" i="1" dirty="0"/>
              <a:t>a) jako zákonný zástupce </a:t>
            </a:r>
          </a:p>
          <a:p>
            <a:r>
              <a:rPr lang="cs-CZ" i="1" dirty="0"/>
              <a:t>1. nepřihlásí dítě k zápisu k povinné školní docházce podle </a:t>
            </a:r>
            <a:r>
              <a:rPr lang="cs-CZ" i="1" dirty="0">
                <a:hlinkClick r:id="rId2"/>
              </a:rPr>
              <a:t>§ 36 odst. 4</a:t>
            </a:r>
            <a:r>
              <a:rPr lang="cs-CZ" i="1" dirty="0"/>
              <a:t>,</a:t>
            </a:r>
          </a:p>
          <a:p>
            <a:r>
              <a:rPr lang="cs-CZ" i="1" dirty="0"/>
              <a:t>2. nepřihlásí dítě k povinnému předškolnímu vzdělávání podle </a:t>
            </a:r>
            <a:r>
              <a:rPr lang="cs-CZ" i="1" dirty="0">
                <a:hlinkClick r:id="rId3"/>
              </a:rPr>
              <a:t>§ 34a odst. 2</a:t>
            </a:r>
            <a:r>
              <a:rPr lang="cs-CZ" i="1" dirty="0"/>
              <a:t>,</a:t>
            </a:r>
          </a:p>
          <a:p>
            <a:r>
              <a:rPr lang="cs-CZ" i="1" dirty="0"/>
              <a:t>3. zanedbává péči o povinnou školní docházku žáka nebo o povinné předškolní vzdělávání dítěte,</a:t>
            </a:r>
          </a:p>
          <a:p>
            <a:endParaRPr lang="cs-CZ" dirty="0"/>
          </a:p>
        </p:txBody>
      </p:sp>
    </p:spTree>
    <p:extLst>
      <p:ext uri="{BB962C8B-B14F-4D97-AF65-F5344CB8AC3E}">
        <p14:creationId xmlns:p14="http://schemas.microsoft.com/office/powerpoint/2010/main" val="229686599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 34b ŠZ:</a:t>
            </a:r>
          </a:p>
          <a:p>
            <a:endParaRPr lang="cs-CZ" dirty="0"/>
          </a:p>
          <a:p>
            <a:r>
              <a:rPr lang="cs-CZ" dirty="0"/>
              <a:t>(1</a:t>
            </a:r>
            <a:r>
              <a:rPr lang="cs-CZ" i="1" dirty="0"/>
              <a:t>) Zákonný zástupce dítěte, pro které je předškolní vzdělávání povinné, může pro dítě v odůvodněných případech zvolit, že bude individuálně vzděláváno. Má-li být dítě individuálně vzděláváno převážnou část školního roku, je zákonný zástupce dítěte povinen toto oznámení učinit nejpozději 3 měsíce před počátkem školního roku. V průběhu školního roku lze plnit povinnost individuálního předškolního vzdělávání nejdříve ode dne, kdy bylo oznámení o individuálním vzdělávání dítěte doručeno řediteli mateřské školy, kam bylo dítě přijato k předškolnímu vzdělávání.</a:t>
            </a:r>
          </a:p>
          <a:p>
            <a:endParaRPr lang="cs-CZ" dirty="0"/>
          </a:p>
        </p:txBody>
      </p:sp>
    </p:spTree>
    <p:extLst>
      <p:ext uri="{BB962C8B-B14F-4D97-AF65-F5344CB8AC3E}">
        <p14:creationId xmlns:p14="http://schemas.microsoft.com/office/powerpoint/2010/main" val="250462684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Zkuste odhadnout…</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smtClean="0"/>
              <a:t>Případ 3:</a:t>
            </a:r>
          </a:p>
          <a:p>
            <a:r>
              <a:rPr lang="cs-CZ" dirty="0" smtClean="0"/>
              <a:t>Osmiletý Pepík je autista. Má standardní mentální schopnosti, ale takové projevy chování, že se ředitel obává, jak by zapadl do kolektivu třídy. Rodiče se s ním pustí do diskuse a zmíní mu, že na předchozí škole Pepa zapadl skvěle. Nakonec, přestože jde o školu pro Pepíka spádovou, rozhodnou, že půjdou jinam, bojí se totiž, že na takové škole by nemohl být spokojený.</a:t>
            </a:r>
          </a:p>
          <a:p>
            <a:r>
              <a:rPr lang="cs-CZ" dirty="0" smtClean="0"/>
              <a:t>V další škole čeká Pepíkovu rodinu lepší přijetí. Po několika týdnech, téměř na začátku školního roku, však ředitelka této školy řekla rodičům, že není schopna najít asistenta/asistentku Pepíkovi, protože se nikdo nepřihlásil do výběrového řízení. </a:t>
            </a:r>
          </a:p>
          <a:p>
            <a:r>
              <a:rPr lang="cs-CZ" dirty="0" smtClean="0"/>
              <a:t>Rodiče zvažují řešení právní cestou.</a:t>
            </a:r>
            <a:endParaRPr lang="cs-CZ" dirty="0"/>
          </a:p>
        </p:txBody>
      </p:sp>
    </p:spTree>
    <p:extLst>
      <p:ext uri="{BB962C8B-B14F-4D97-AF65-F5344CB8AC3E}">
        <p14:creationId xmlns:p14="http://schemas.microsoft.com/office/powerpoint/2010/main" val="254121321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 </a:t>
            </a:r>
            <a:endParaRPr lang="cs-CZ" dirty="0"/>
          </a:p>
        </p:txBody>
      </p:sp>
      <p:sp>
        <p:nvSpPr>
          <p:cNvPr id="3" name="Zástupný symbol pro obsah 2"/>
          <p:cNvSpPr>
            <a:spLocks noGrp="1"/>
          </p:cNvSpPr>
          <p:nvPr>
            <p:ph idx="1"/>
          </p:nvPr>
        </p:nvSpPr>
        <p:spPr/>
        <p:txBody>
          <a:bodyPr/>
          <a:lstStyle/>
          <a:p>
            <a:r>
              <a:rPr lang="cs-CZ" dirty="0" smtClean="0"/>
              <a:t>Zkuste argumentovat, proti které škole by se rodiče mohli bránit právní cestou. Zdůvodněte, proč.</a:t>
            </a:r>
          </a:p>
          <a:p>
            <a:r>
              <a:rPr lang="cs-CZ" dirty="0" smtClean="0"/>
              <a:t>Má každá škola, spádová i nespádová, povinnost přijmout dítě s jakýmkoliv postižením?</a:t>
            </a:r>
          </a:p>
          <a:p>
            <a:r>
              <a:rPr lang="cs-CZ" dirty="0" smtClean="0"/>
              <a:t>Jaké jsou právem dovolené vzdělávací možnosti autisty? Kde je to podle Vás lepší?</a:t>
            </a:r>
          </a:p>
          <a:p>
            <a:r>
              <a:rPr lang="cs-CZ" dirty="0" smtClean="0"/>
              <a:t>Jaké právní cesty se nabízejí rodičům?</a:t>
            </a:r>
          </a:p>
          <a:p>
            <a:r>
              <a:rPr lang="cs-CZ" dirty="0" smtClean="0"/>
              <a:t>Spatřujete v uvedeném jednání některé školy diskriminaci?</a:t>
            </a:r>
            <a:endParaRPr lang="cs-CZ" dirty="0"/>
          </a:p>
        </p:txBody>
      </p:sp>
    </p:spTree>
    <p:extLst>
      <p:ext uri="{BB962C8B-B14F-4D97-AF65-F5344CB8AC3E}">
        <p14:creationId xmlns:p14="http://schemas.microsoft.com/office/powerpoint/2010/main" val="269228968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rámec právních vztahů ve školství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Školský zákon (č. 561/2004 Sb.)</a:t>
            </a:r>
          </a:p>
          <a:p>
            <a:r>
              <a:rPr lang="cs-CZ" dirty="0" smtClean="0"/>
              <a:t>Zákon o poskytování služby péče o dítě v dětské skupině (č. 247/2014 Sb.)</a:t>
            </a:r>
          </a:p>
          <a:p>
            <a:r>
              <a:rPr lang="cs-CZ" dirty="0" smtClean="0"/>
              <a:t>Vyhláška o předškolním vzdělávání (č. 14/2005 Sb.)</a:t>
            </a:r>
          </a:p>
          <a:p>
            <a:r>
              <a:rPr lang="cs-CZ" dirty="0" smtClean="0"/>
              <a:t>Vyhláška o základním vzdělávání a plnění povinné školní docházky (č. 48/2005 Sb.)</a:t>
            </a:r>
          </a:p>
          <a:p>
            <a:r>
              <a:rPr lang="cs-CZ" dirty="0" smtClean="0"/>
              <a:t>Vyhláška o středním vzdělávání a vzdělávání v konzervatoři (č. 13/2005 Sb.)</a:t>
            </a:r>
          </a:p>
          <a:p>
            <a:r>
              <a:rPr lang="cs-CZ" dirty="0" smtClean="0"/>
              <a:t>Zákon o vysokých školách (č. 111/1998 Sb.)</a:t>
            </a:r>
          </a:p>
          <a:p>
            <a:r>
              <a:rPr lang="cs-CZ" dirty="0" smtClean="0"/>
              <a:t>Vyhláška o vzdělávání žáků se speciálními vzdělávacími potřebami (č. 27/2016  Sb.)</a:t>
            </a:r>
          </a:p>
          <a:p>
            <a:endParaRPr lang="cs-CZ" dirty="0"/>
          </a:p>
        </p:txBody>
      </p:sp>
    </p:spTree>
    <p:extLst>
      <p:ext uri="{BB962C8B-B14F-4D97-AF65-F5344CB8AC3E}">
        <p14:creationId xmlns:p14="http://schemas.microsoft.com/office/powerpoint/2010/main" val="2996328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a:t>
            </a:r>
            <a:endParaRPr lang="cs-CZ" dirty="0"/>
          </a:p>
        </p:txBody>
      </p:sp>
      <p:sp>
        <p:nvSpPr>
          <p:cNvPr id="3" name="Zástupný symbol pro obsah 2"/>
          <p:cNvSpPr>
            <a:spLocks noGrp="1"/>
          </p:cNvSpPr>
          <p:nvPr>
            <p:ph idx="1"/>
          </p:nvPr>
        </p:nvSpPr>
        <p:spPr/>
        <p:txBody>
          <a:bodyPr/>
          <a:lstStyle/>
          <a:p>
            <a:r>
              <a:rPr lang="cs-CZ" dirty="0" smtClean="0"/>
              <a:t>Stížnost ČŠI – jednání prvního ředitele a další ředitelky</a:t>
            </a:r>
          </a:p>
          <a:p>
            <a:r>
              <a:rPr lang="cs-CZ" dirty="0" smtClean="0"/>
              <a:t>Právní možnosti ČŠI: inspekce vs. </a:t>
            </a:r>
            <a:r>
              <a:rPr lang="cs-CZ" dirty="0"/>
              <a:t>s</a:t>
            </a:r>
            <a:r>
              <a:rPr lang="cs-CZ" dirty="0" smtClean="0"/>
              <a:t>tátní kontrola</a:t>
            </a:r>
          </a:p>
          <a:p>
            <a:r>
              <a:rPr lang="cs-CZ" dirty="0" smtClean="0"/>
              <a:t>Soud: antidiskriminační žaloba</a:t>
            </a:r>
          </a:p>
          <a:p>
            <a:r>
              <a:rPr lang="cs-CZ" dirty="0" smtClean="0"/>
              <a:t>Princip přednostního vzdělávání v běžné škole, národní úprava a mezinárodní závazky</a:t>
            </a:r>
          </a:p>
          <a:p>
            <a:r>
              <a:rPr lang="cs-CZ" dirty="0" smtClean="0"/>
              <a:t>Povinnost spádové školy, český případ 2016 - PAS</a:t>
            </a:r>
          </a:p>
          <a:p>
            <a:r>
              <a:rPr lang="cs-CZ" dirty="0" smtClean="0"/>
              <a:t>Reálné šance postupu u soudu vůči první a druhé škole – aspekt dokazování + srovnání diskriminačních případů a dokazování ve zdravotnictví </a:t>
            </a:r>
            <a:endParaRPr lang="cs-CZ" dirty="0"/>
          </a:p>
        </p:txBody>
      </p:sp>
    </p:spTree>
    <p:extLst>
      <p:ext uri="{BB962C8B-B14F-4D97-AF65-F5344CB8AC3E}">
        <p14:creationId xmlns:p14="http://schemas.microsoft.com/office/powerpoint/2010/main" val="145636834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lstStyle/>
          <a:p>
            <a:r>
              <a:rPr lang="cs-CZ" dirty="0" smtClean="0"/>
              <a:t>Čl. 24 Úmluvy o právech osob s postižením: přijatelné, dostupné, </a:t>
            </a:r>
            <a:r>
              <a:rPr lang="cs-CZ" i="1" dirty="0" err="1" smtClean="0"/>
              <a:t>inclusive</a:t>
            </a:r>
            <a:r>
              <a:rPr lang="cs-CZ" dirty="0" smtClean="0"/>
              <a:t> vzdělávání v místě bydliště</a:t>
            </a:r>
          </a:p>
          <a:p>
            <a:r>
              <a:rPr lang="cs-CZ" dirty="0" smtClean="0"/>
              <a:t>Úprava § 16 ŠZ, podmínky přijetí do speciální školy, třídy.. Od září možnost revize</a:t>
            </a:r>
          </a:p>
          <a:p>
            <a:r>
              <a:rPr lang="cs-CZ" dirty="0" smtClean="0"/>
              <a:t>§ 19 vyhlášky o vzdělávání žáků se SVP:</a:t>
            </a:r>
          </a:p>
          <a:p>
            <a:pPr lvl="0"/>
            <a:r>
              <a:rPr lang="cs-CZ" i="1" dirty="0"/>
              <a:t>Vzdělávání žáků uvedených v </a:t>
            </a:r>
            <a:r>
              <a:rPr lang="cs-CZ" i="1" u="sng" dirty="0">
                <a:hlinkClick r:id="rId2"/>
              </a:rPr>
              <a:t>§ 16 odst. 9 zákona</a:t>
            </a:r>
            <a:r>
              <a:rPr lang="cs-CZ" i="1" u="sng" dirty="0"/>
              <a:t> </a:t>
            </a:r>
            <a:r>
              <a:rPr lang="cs-CZ" i="1" dirty="0"/>
              <a:t>se přednostně uskutečňuje ve škole, třídě, oddělení nebo studijní skupině, která není zřízena podle </a:t>
            </a:r>
            <a:r>
              <a:rPr lang="cs-CZ" i="1" dirty="0">
                <a:hlinkClick r:id="rId2"/>
              </a:rPr>
              <a:t>§ 16 odst. 9 zákona</a:t>
            </a:r>
            <a:r>
              <a:rPr lang="cs-CZ" i="1" dirty="0" smtClean="0"/>
              <a:t>.</a:t>
            </a:r>
          </a:p>
          <a:p>
            <a:pPr lvl="0"/>
            <a:endParaRPr lang="cs-CZ" i="1" dirty="0"/>
          </a:p>
          <a:p>
            <a:endParaRPr lang="cs-CZ" i="1" dirty="0"/>
          </a:p>
        </p:txBody>
      </p:sp>
    </p:spTree>
    <p:extLst>
      <p:ext uri="{BB962C8B-B14F-4D97-AF65-F5344CB8AC3E}">
        <p14:creationId xmlns:p14="http://schemas.microsoft.com/office/powerpoint/2010/main" val="255627026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lstStyle/>
          <a:p>
            <a:r>
              <a:rPr lang="cs-CZ" dirty="0" smtClean="0"/>
              <a:t>§ 2 odst. 3 zákona č. 198/198 Sb. (antidiskriminační zákon):</a:t>
            </a:r>
          </a:p>
          <a:p>
            <a:r>
              <a:rPr lang="cs-CZ" i="1" dirty="0"/>
              <a:t>Přímou diskriminací se rozumí takové jednání, včetně opomenutí, kdy se s jednou osobou zachází méně příznivě, než se zachází nebo zacházelo nebo by se zacházelo s jinou osobou ve srovnatelné situaci, a to z důvodu rasy, etnického původu, národnosti, pohlaví, sexuální orientace, věku, zdravotního postižení, náboženského vyznání, víry či světového názoru.</a:t>
            </a:r>
          </a:p>
          <a:p>
            <a:endParaRPr lang="cs-CZ" i="1" dirty="0"/>
          </a:p>
        </p:txBody>
      </p:sp>
    </p:spTree>
    <p:extLst>
      <p:ext uri="{BB962C8B-B14F-4D97-AF65-F5344CB8AC3E}">
        <p14:creationId xmlns:p14="http://schemas.microsoft.com/office/powerpoint/2010/main" val="332249596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 3 odst. 2 zákona č. 198/198 Sb. (antidiskriminační zákon):</a:t>
            </a:r>
          </a:p>
          <a:p>
            <a:r>
              <a:rPr lang="cs-CZ" i="1" dirty="0"/>
              <a:t>Nepřímou diskriminací z důvodu zdravotního postižení se rozumí také odmítnutí nebo opomenutí přijmout přiměřená opatření, aby měla osoba se zdravotním postižením přístup k určitému zaměstnání, k výkonu pracovní činnosti nebo funkčnímu nebo jinému postupu v zaměstnání, aby mohla využít pracovního poradenství, nebo se zúčastnit jiného odborného vzdělávání, nebo aby mohla využít služeb určených veřejnosti, ledaže by takové opatření představovalo nepřiměřené zatížení</a:t>
            </a:r>
            <a:r>
              <a:rPr lang="cs-CZ" i="1" dirty="0" smtClean="0"/>
              <a:t>.</a:t>
            </a:r>
          </a:p>
          <a:p>
            <a:r>
              <a:rPr lang="cs-CZ" dirty="0" smtClean="0"/>
              <a:t>§ 10 antidiskriminačního zákona (text viz níž)</a:t>
            </a:r>
            <a:endParaRPr lang="cs-CZ" dirty="0"/>
          </a:p>
        </p:txBody>
      </p:sp>
    </p:spTree>
    <p:extLst>
      <p:ext uri="{BB962C8B-B14F-4D97-AF65-F5344CB8AC3E}">
        <p14:creationId xmlns:p14="http://schemas.microsoft.com/office/powerpoint/2010/main" val="227153104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Zkuste odhadnout…</a:t>
            </a:r>
            <a:endParaRPr lang="cs-CZ" dirty="0"/>
          </a:p>
        </p:txBody>
      </p:sp>
      <p:sp>
        <p:nvSpPr>
          <p:cNvPr id="3" name="Zástupný symbol pro obsah 2"/>
          <p:cNvSpPr>
            <a:spLocks noGrp="1"/>
          </p:cNvSpPr>
          <p:nvPr>
            <p:ph idx="1"/>
          </p:nvPr>
        </p:nvSpPr>
        <p:spPr>
          <a:xfrm>
            <a:off x="838200" y="1625328"/>
            <a:ext cx="9243646" cy="4351338"/>
          </a:xfrm>
        </p:spPr>
        <p:txBody>
          <a:bodyPr>
            <a:noAutofit/>
          </a:bodyPr>
          <a:lstStyle/>
          <a:p>
            <a:r>
              <a:rPr lang="cs-CZ" sz="2300" b="1" dirty="0" smtClean="0"/>
              <a:t>Případ 4:</a:t>
            </a:r>
          </a:p>
          <a:p>
            <a:r>
              <a:rPr lang="cs-CZ" sz="2300" dirty="0" smtClean="0"/>
              <a:t>Lucie se v maturitním ročníku svěřila kamarádce, že ji přitahují některé spolužačky, naopak o kluky vůbec nemá zájem, a trápí ji to. Druhý den tato kamarádka vše řekla zbytku třídy, ta se Lucii začala ostře vysmívat. Následující týden dokonce spolužáci založili </a:t>
            </a:r>
            <a:r>
              <a:rPr lang="cs-CZ" sz="2300" dirty="0" err="1" smtClean="0"/>
              <a:t>fb</a:t>
            </a:r>
            <a:r>
              <a:rPr lang="cs-CZ" sz="2300" dirty="0" smtClean="0"/>
              <a:t> profil </a:t>
            </a:r>
            <a:r>
              <a:rPr lang="cs-CZ" sz="2300" i="1" dirty="0" smtClean="0"/>
              <a:t>„nechutnou mužatku Lucii N. ve třídě </a:t>
            </a:r>
            <a:r>
              <a:rPr lang="cs-CZ" sz="2300" i="1" dirty="0" err="1" smtClean="0"/>
              <a:t>nechcem</a:t>
            </a:r>
            <a:r>
              <a:rPr lang="cs-CZ" sz="2300" i="1" dirty="0" smtClean="0"/>
              <a:t>!!“  </a:t>
            </a:r>
            <a:r>
              <a:rPr lang="cs-CZ" sz="2300" dirty="0" smtClean="0"/>
              <a:t>Lucie se snažila toto chování ignorovat, ale násilí narostlo na takovou úroveň, že ji před školou chlapecká část třídy začala tahat za vlasy a vláčet po zemi. </a:t>
            </a:r>
          </a:p>
          <a:p>
            <a:r>
              <a:rPr lang="cs-CZ" sz="2300" dirty="0" smtClean="0"/>
              <a:t>Lucie se bojí doma mluvit i své orientaci, proto se svěřila třídní učitelce. Ta ji pozvala k řediteli, kde Lucii sdělili, že zasáhnou, ale nemůžou ostatním přikázat, aby s ní kamarádili. Její kamarádku pokárali, že toto tajemství neměla vykládat dál. Tím se ale útoky na Lucii ještě vystupňovaly, protože vše se opět dověděla celá třída. Kvůli stresu Lucie neobstála u maturity a hlavou se jí honí myšlenky na sebevraždu. Její rodiče neznají důvod šikany, ale je jim jasné, že ve škole se něco děje.</a:t>
            </a:r>
            <a:endParaRPr lang="cs-CZ" sz="2300" dirty="0"/>
          </a:p>
        </p:txBody>
      </p:sp>
    </p:spTree>
    <p:extLst>
      <p:ext uri="{BB962C8B-B14F-4D97-AF65-F5344CB8AC3E}">
        <p14:creationId xmlns:p14="http://schemas.microsoft.com/office/powerpoint/2010/main" val="307628034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lstStyle/>
          <a:p>
            <a:r>
              <a:rPr lang="cs-CZ" dirty="0" smtClean="0"/>
              <a:t>Vytkli byste Lucii její postup? Neměla vše říct rodičům?</a:t>
            </a:r>
          </a:p>
          <a:p>
            <a:r>
              <a:rPr lang="cs-CZ" dirty="0" smtClean="0"/>
              <a:t>Jak byste v pozici jejích rodičů postupovali? </a:t>
            </a:r>
          </a:p>
          <a:p>
            <a:r>
              <a:rPr lang="cs-CZ" dirty="0" smtClean="0"/>
              <a:t>Kdo by v daném případě mohl zasáhnout?</a:t>
            </a:r>
          </a:p>
          <a:p>
            <a:r>
              <a:rPr lang="cs-CZ" dirty="0" smtClean="0"/>
              <a:t>Lze něco vytknout škole?</a:t>
            </a:r>
          </a:p>
          <a:p>
            <a:r>
              <a:rPr lang="cs-CZ" dirty="0" smtClean="0"/>
              <a:t>Jak byste postupovali coby pedagogové?</a:t>
            </a:r>
          </a:p>
          <a:p>
            <a:r>
              <a:rPr lang="cs-CZ" dirty="0" smtClean="0"/>
              <a:t>Pokud by Lucie/rodiče chtěli školu žalovat, mají žalovat ředitelku, učitelku nebo školu?</a:t>
            </a:r>
          </a:p>
          <a:p>
            <a:r>
              <a:rPr lang="cs-CZ" dirty="0" smtClean="0"/>
              <a:t>Byly by právní důsledky jiné v případě, že by spolužáci Lucii šikanovali kvůli její obezitě (ne kvůli tomu, že je lesba)?</a:t>
            </a:r>
          </a:p>
          <a:p>
            <a:endParaRPr lang="cs-CZ" dirty="0"/>
          </a:p>
        </p:txBody>
      </p:sp>
    </p:spTree>
    <p:extLst>
      <p:ext uri="{BB962C8B-B14F-4D97-AF65-F5344CB8AC3E}">
        <p14:creationId xmlns:p14="http://schemas.microsoft.com/office/powerpoint/2010/main" val="346672318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Řešení</a:t>
            </a:r>
            <a:endParaRPr lang="cs-CZ"/>
          </a:p>
        </p:txBody>
      </p:sp>
      <p:sp>
        <p:nvSpPr>
          <p:cNvPr id="3" name="Zástupný symbol pro obsah 2"/>
          <p:cNvSpPr>
            <a:spLocks noGrp="1"/>
          </p:cNvSpPr>
          <p:nvPr>
            <p:ph idx="1"/>
          </p:nvPr>
        </p:nvSpPr>
        <p:spPr/>
        <p:txBody>
          <a:bodyPr>
            <a:normAutofit fontScale="92500" lnSpcReduction="20000"/>
          </a:bodyPr>
          <a:lstStyle/>
          <a:p>
            <a:r>
              <a:rPr lang="cs-CZ" dirty="0" smtClean="0"/>
              <a:t>Spolupráce odpovědných subjektů ve škole, vhodný postup</a:t>
            </a:r>
          </a:p>
          <a:p>
            <a:r>
              <a:rPr lang="cs-CZ" dirty="0" smtClean="0"/>
              <a:t>Vhodnost postupu stížnosti k ČŠI</a:t>
            </a:r>
          </a:p>
          <a:p>
            <a:r>
              <a:rPr lang="cs-CZ" dirty="0" smtClean="0"/>
              <a:t>Právní rovina diskriminace, nepotírání šikany</a:t>
            </a:r>
          </a:p>
          <a:p>
            <a:r>
              <a:rPr lang="cs-CZ" dirty="0" smtClean="0"/>
              <a:t>Šikana kvůli obezitě vs. diskriminace kvůli menšinové sexuální orientaci</a:t>
            </a:r>
          </a:p>
          <a:p>
            <a:r>
              <a:rPr lang="cs-CZ" dirty="0" smtClean="0"/>
              <a:t>Odpovědnost školy za vytváření profilu na sociální síti, odpovědnost spolužáků</a:t>
            </a:r>
          </a:p>
          <a:p>
            <a:r>
              <a:rPr lang="cs-CZ" dirty="0" smtClean="0"/>
              <a:t>Žaloba u soudu – posuzování závažnosti důsledků, aktivní a pasivní legitimace, příslušnost soudu, advokát, Pro </a:t>
            </a:r>
            <a:r>
              <a:rPr lang="cs-CZ" dirty="0" smtClean="0"/>
              <a:t>bono aliance, </a:t>
            </a:r>
            <a:r>
              <a:rPr lang="cs-CZ" smtClean="0"/>
              <a:t>problematika promlčení</a:t>
            </a:r>
            <a:endParaRPr lang="cs-CZ" dirty="0" smtClean="0"/>
          </a:p>
          <a:p>
            <a:r>
              <a:rPr lang="cs-CZ" dirty="0" smtClean="0"/>
              <a:t>Žádání morální satisfakce – platil by ředitel ze „své kapsy“? – pracovněprávní odpovědnost</a:t>
            </a:r>
            <a:endParaRPr lang="cs-CZ" dirty="0"/>
          </a:p>
        </p:txBody>
      </p:sp>
    </p:spTree>
    <p:extLst>
      <p:ext uri="{BB962C8B-B14F-4D97-AF65-F5344CB8AC3E}">
        <p14:creationId xmlns:p14="http://schemas.microsoft.com/office/powerpoint/2010/main" val="55282598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 10 antidiskriminačního zákona:</a:t>
            </a:r>
          </a:p>
          <a:p>
            <a:r>
              <a:rPr lang="cs-CZ" i="1" dirty="0"/>
              <a:t>Dojde-li k porušení práv a povinností vyplývajících z práva na rovné zacházení nebo k diskriminaci, má ten, kdo byl tímto jednáním dotčen, právo se u soudu zejména domáhat, aby bylo upuštěno od diskriminace, aby byly odstraněny následky diskriminačního zásahu a aby mu bylo dáno přiměřené zadostiučinění.</a:t>
            </a:r>
          </a:p>
          <a:p>
            <a:r>
              <a:rPr lang="cs-CZ" i="1" dirty="0" smtClean="0"/>
              <a:t>Pokud </a:t>
            </a:r>
            <a:r>
              <a:rPr lang="cs-CZ" i="1" dirty="0"/>
              <a:t>by se nejevilo postačujícím zjednání nápravy podle </a:t>
            </a:r>
            <a:r>
              <a:rPr lang="cs-CZ" i="1" dirty="0">
                <a:hlinkClick r:id="rId2"/>
              </a:rPr>
              <a:t>odstavce 1</a:t>
            </a:r>
            <a:r>
              <a:rPr lang="cs-CZ" i="1" dirty="0"/>
              <a:t>, zejména proto, že byla v důsledku diskriminace ve značné míře snížena dobrá pověst nebo důstojnost osoby nebo její vážnost ve společnosti, má též právo na náhradu nemajetkové újmy v penězích</a:t>
            </a:r>
          </a:p>
          <a:p>
            <a:endParaRPr lang="cs-CZ" i="1" dirty="0"/>
          </a:p>
        </p:txBody>
      </p:sp>
    </p:spTree>
    <p:extLst>
      <p:ext uri="{BB962C8B-B14F-4D97-AF65-F5344CB8AC3E}">
        <p14:creationId xmlns:p14="http://schemas.microsoft.com/office/powerpoint/2010/main" val="315695305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žáků, rodičů, pedagogů</a:t>
            </a:r>
            <a:endParaRPr lang="cs-CZ" dirty="0"/>
          </a:p>
        </p:txBody>
      </p:sp>
      <p:sp>
        <p:nvSpPr>
          <p:cNvPr id="3" name="Zástupný symbol pro obsah 2"/>
          <p:cNvSpPr>
            <a:spLocks noGrp="1"/>
          </p:cNvSpPr>
          <p:nvPr>
            <p:ph idx="1"/>
          </p:nvPr>
        </p:nvSpPr>
        <p:spPr/>
        <p:txBody>
          <a:bodyPr/>
          <a:lstStyle/>
          <a:p>
            <a:r>
              <a:rPr lang="cs-CZ" dirty="0" smtClean="0"/>
              <a:t>Práva žáků: na vzdělávání a školské služby, vyjadřování k podstatným otázkám jeho vzdělávání, právo na informace a poradenskou pomoc, školská rada a další orgány</a:t>
            </a:r>
          </a:p>
          <a:p>
            <a:r>
              <a:rPr lang="cs-CZ" dirty="0" smtClean="0"/>
              <a:t>Práva pedagogů nově v § 22a (účinnost od 1.9.2017), mj. na zajištění podmínek k práci včetně práva na ochranu před násilím a nátlakem ze strany žáků a rodičů</a:t>
            </a:r>
          </a:p>
          <a:p>
            <a:r>
              <a:rPr lang="cs-CZ" dirty="0" smtClean="0"/>
              <a:t>Povinnosti pedagogů v § 22b (poskytování informací, mlčenlivost, ochrana práv žáků a jejich bezpečí..)</a:t>
            </a:r>
          </a:p>
          <a:p>
            <a:endParaRPr lang="cs-CZ" dirty="0"/>
          </a:p>
        </p:txBody>
      </p:sp>
    </p:spTree>
    <p:extLst>
      <p:ext uri="{BB962C8B-B14F-4D97-AF65-F5344CB8AC3E}">
        <p14:creationId xmlns:p14="http://schemas.microsoft.com/office/powerpoint/2010/main" val="408768312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žáků, rodičů, pedagogů</a:t>
            </a:r>
            <a:endParaRPr lang="cs-CZ" dirty="0"/>
          </a:p>
        </p:txBody>
      </p:sp>
      <p:sp>
        <p:nvSpPr>
          <p:cNvPr id="3" name="Zástupný symbol pro obsah 2"/>
          <p:cNvSpPr>
            <a:spLocks noGrp="1"/>
          </p:cNvSpPr>
          <p:nvPr>
            <p:ph idx="1"/>
          </p:nvPr>
        </p:nvSpPr>
        <p:spPr/>
        <p:txBody>
          <a:bodyPr/>
          <a:lstStyle/>
          <a:p>
            <a:r>
              <a:rPr lang="cs-CZ" dirty="0" smtClean="0"/>
              <a:t>Povinnosti žáků: docházet do školy, dodržovat předpisy, plnit pokyny</a:t>
            </a:r>
          </a:p>
          <a:p>
            <a:r>
              <a:rPr lang="cs-CZ" dirty="0" smtClean="0"/>
              <a:t>Povinnosti zletilých žáků: informovat školu, dokládat důvody nepřítomnosti</a:t>
            </a:r>
          </a:p>
          <a:p>
            <a:r>
              <a:rPr lang="cs-CZ" dirty="0" smtClean="0"/>
              <a:t>Povinnosti rodičů: zajištění docházky (přestupek, popř. TČ! Viz nedávný případ NEPO trest), projednání otázek souvisejících se vzděláváním, dávat škole informace, doložit důvody nepřítomnosti	</a:t>
            </a:r>
          </a:p>
          <a:p>
            <a:endParaRPr lang="cs-CZ" dirty="0"/>
          </a:p>
        </p:txBody>
      </p:sp>
    </p:spTree>
    <p:extLst>
      <p:ext uri="{BB962C8B-B14F-4D97-AF65-F5344CB8AC3E}">
        <p14:creationId xmlns:p14="http://schemas.microsoft.com/office/powerpoint/2010/main" val="357330904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žáků a rodičů</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Kdy jedná zákonný zástupce?</a:t>
            </a:r>
          </a:p>
          <a:p>
            <a:r>
              <a:rPr lang="cs-CZ" dirty="0" smtClean="0"/>
              <a:t>K čemu mají způsobilost samotní žáci? </a:t>
            </a:r>
          </a:p>
          <a:p>
            <a:r>
              <a:rPr lang="cs-CZ" dirty="0" smtClean="0"/>
              <a:t>Kdo je zákonným zástupcem? ..úloha opatrovníka</a:t>
            </a:r>
          </a:p>
          <a:p>
            <a:r>
              <a:rPr lang="cs-CZ" dirty="0" smtClean="0"/>
              <a:t>§ 183/7 ŠZ: </a:t>
            </a:r>
            <a:r>
              <a:rPr lang="cs-CZ" i="1" dirty="0"/>
              <a:t>Zákonným zástupcem je pro účely tohoto zákona osoba, která je v souladu se zákonem nebo rozhodnutím soudu oprávněna jednat za dítě nebo nezletilého </a:t>
            </a:r>
            <a:r>
              <a:rPr lang="cs-CZ" i="1" dirty="0" smtClean="0"/>
              <a:t>žáka.</a:t>
            </a:r>
          </a:p>
          <a:p>
            <a:r>
              <a:rPr lang="cs-CZ" dirty="0" smtClean="0"/>
              <a:t>Obecné předpisy: oba rodiče zapsaní v RL (byť rozvedení), nikoli nový manžel matky, druh apod., osvojitel, poručník, opatrovník, pěstoun pouze v běžných záležitostech</a:t>
            </a:r>
            <a:endParaRPr lang="cs-CZ" dirty="0"/>
          </a:p>
        </p:txBody>
      </p:sp>
    </p:spTree>
    <p:extLst>
      <p:ext uri="{BB962C8B-B14F-4D97-AF65-F5344CB8AC3E}">
        <p14:creationId xmlns:p14="http://schemas.microsoft.com/office/powerpoint/2010/main" val="421917314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Kontrolní a sankční mechanismy</a:t>
            </a:r>
            <a:endParaRPr lang="cs-CZ" dirty="0"/>
          </a:p>
        </p:txBody>
      </p:sp>
      <p:sp>
        <p:nvSpPr>
          <p:cNvPr id="3" name="Zástupný symbol pro obsah 2"/>
          <p:cNvSpPr>
            <a:spLocks noGrp="1"/>
          </p:cNvSpPr>
          <p:nvPr>
            <p:ph idx="1"/>
          </p:nvPr>
        </p:nvSpPr>
        <p:spPr/>
        <p:txBody>
          <a:bodyPr/>
          <a:lstStyle/>
          <a:p>
            <a:r>
              <a:rPr lang="cs-CZ" dirty="0" smtClean="0"/>
              <a:t>ČŠI – Česká školní inspekce</a:t>
            </a:r>
          </a:p>
          <a:p>
            <a:r>
              <a:rPr lang="cs-CZ" dirty="0" smtClean="0"/>
              <a:t>VOP – veřejný ochránce práv  (ombudsman)</a:t>
            </a:r>
          </a:p>
          <a:p>
            <a:r>
              <a:rPr lang="cs-CZ" dirty="0"/>
              <a:t>Z</a:t>
            </a:r>
            <a:r>
              <a:rPr lang="cs-CZ" dirty="0" smtClean="0"/>
              <a:t>řizovatel</a:t>
            </a:r>
          </a:p>
          <a:p>
            <a:r>
              <a:rPr lang="cs-CZ" dirty="0" smtClean="0"/>
              <a:t>Soud</a:t>
            </a:r>
          </a:p>
          <a:p>
            <a:r>
              <a:rPr lang="cs-CZ" dirty="0" smtClean="0"/>
              <a:t>Probační a mediační služba – výkon uložených trestních a výchovných opatření mladistvým, pomoc poškozeným, mediace</a:t>
            </a:r>
          </a:p>
          <a:p>
            <a:r>
              <a:rPr lang="cs-CZ" dirty="0" smtClean="0"/>
              <a:t>OSPOD – zákon č. 359/1999 Sb., o SPOD, spolupráce se školou</a:t>
            </a:r>
            <a:endParaRPr lang="cs-CZ" dirty="0"/>
          </a:p>
        </p:txBody>
      </p:sp>
    </p:spTree>
    <p:extLst>
      <p:ext uri="{BB962C8B-B14F-4D97-AF65-F5344CB8AC3E}">
        <p14:creationId xmlns:p14="http://schemas.microsoft.com/office/powerpoint/2010/main" val="82174892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 co si </a:t>
            </a:r>
            <a:r>
              <a:rPr lang="cs-CZ" smtClean="0"/>
              <a:t>dávat pozor?</a:t>
            </a:r>
            <a:endParaRPr lang="cs-CZ"/>
          </a:p>
        </p:txBody>
      </p:sp>
      <p:sp>
        <p:nvSpPr>
          <p:cNvPr id="3" name="Zástupný symbol pro obsah 2"/>
          <p:cNvSpPr>
            <a:spLocks noGrp="1"/>
          </p:cNvSpPr>
          <p:nvPr>
            <p:ph idx="1"/>
          </p:nvPr>
        </p:nvSpPr>
        <p:spPr/>
        <p:txBody>
          <a:bodyPr/>
          <a:lstStyle/>
          <a:p>
            <a:r>
              <a:rPr lang="cs-CZ" dirty="0" smtClean="0"/>
              <a:t>Viz výš: jedná rodič//jiný ZZ// žák//zletilý žák?</a:t>
            </a:r>
          </a:p>
          <a:p>
            <a:r>
              <a:rPr lang="cs-CZ" dirty="0" smtClean="0"/>
              <a:t>Střet zájmů mezi žákem a rodičem – co s tím? </a:t>
            </a:r>
          </a:p>
          <a:p>
            <a:r>
              <a:rPr lang="cs-CZ" dirty="0" smtClean="0"/>
              <a:t>Stačí samotná možnost střetu zájmů?</a:t>
            </a:r>
          </a:p>
          <a:p>
            <a:r>
              <a:rPr lang="cs-CZ" dirty="0" smtClean="0"/>
              <a:t>Vzájemné spory mezi rodiči a vzdělávání jako podstatná okolnost života dítěte (matka chce speciální školu, ale s nimi nežijící otec chce docházku do běžné </a:t>
            </a:r>
            <a:r>
              <a:rPr lang="cs-CZ" dirty="0" err="1" smtClean="0"/>
              <a:t>školy..co</a:t>
            </a:r>
            <a:r>
              <a:rPr lang="cs-CZ" dirty="0" smtClean="0"/>
              <a:t> s tím?)</a:t>
            </a:r>
            <a:endParaRPr lang="cs-CZ" dirty="0"/>
          </a:p>
        </p:txBody>
      </p:sp>
    </p:spTree>
    <p:extLst>
      <p:ext uri="{BB962C8B-B14F-4D97-AF65-F5344CB8AC3E}">
        <p14:creationId xmlns:p14="http://schemas.microsoft.com/office/powerpoint/2010/main" val="211250988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Zkuste odhadnout…</a:t>
            </a:r>
            <a:endParaRPr lang="cs-CZ" dirty="0"/>
          </a:p>
        </p:txBody>
      </p:sp>
      <p:sp>
        <p:nvSpPr>
          <p:cNvPr id="3" name="Zástupný symbol pro obsah 2"/>
          <p:cNvSpPr>
            <a:spLocks noGrp="1"/>
          </p:cNvSpPr>
          <p:nvPr>
            <p:ph idx="1"/>
          </p:nvPr>
        </p:nvSpPr>
        <p:spPr/>
        <p:txBody>
          <a:bodyPr/>
          <a:lstStyle/>
          <a:p>
            <a:r>
              <a:rPr lang="cs-CZ" b="1" dirty="0" smtClean="0"/>
              <a:t>Případ 1:</a:t>
            </a:r>
          </a:p>
          <a:p>
            <a:r>
              <a:rPr lang="cs-CZ" dirty="0" smtClean="0"/>
              <a:t>Jedenáctiletý Ondřej opakovaně nedochází do školy. Řadu absencí nemá omluvenou. Když chce ředitelka záležitost řešit s rodiči, jsou z toho zaskočeni, tvrdí, že měli za to, že jejich syn náležitě dodržuje školní docházku. Uvedli, že doma zjednají pořádek. Když se však ani po tomto rozhovoru špatná docházka Ondřeje nemění, nemíní již ředitelka tento stav trpět. Škola stojí před rozhodnutím, co dál.</a:t>
            </a:r>
            <a:endParaRPr lang="cs-CZ" dirty="0"/>
          </a:p>
        </p:txBody>
      </p:sp>
    </p:spTree>
    <p:extLst>
      <p:ext uri="{BB962C8B-B14F-4D97-AF65-F5344CB8AC3E}">
        <p14:creationId xmlns:p14="http://schemas.microsoft.com/office/powerpoint/2010/main" val="257109167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lstStyle/>
          <a:p>
            <a:r>
              <a:rPr lang="cs-CZ" dirty="0" smtClean="0"/>
              <a:t>Jak byste postupovali?</a:t>
            </a:r>
          </a:p>
          <a:p>
            <a:r>
              <a:rPr lang="cs-CZ" dirty="0" smtClean="0"/>
              <a:t>Je rozdíl mezi záškoláctvím Ondřeje „chozením za školu“ a absencemi způsobenými spíše přístupem rodičů ke škole?</a:t>
            </a:r>
          </a:p>
          <a:p>
            <a:r>
              <a:rPr lang="cs-CZ" dirty="0" smtClean="0"/>
              <a:t>Které právní normy na situaci dopadají?</a:t>
            </a:r>
          </a:p>
          <a:p>
            <a:r>
              <a:rPr lang="cs-CZ" dirty="0" smtClean="0"/>
              <a:t>Argumentujte pro či proti udělení sankcí.</a:t>
            </a:r>
            <a:endParaRPr lang="cs-CZ" dirty="0"/>
          </a:p>
        </p:txBody>
      </p:sp>
    </p:spTree>
    <p:extLst>
      <p:ext uri="{BB962C8B-B14F-4D97-AF65-F5344CB8AC3E}">
        <p14:creationId xmlns:p14="http://schemas.microsoft.com/office/powerpoint/2010/main" val="169366065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0206&quot;&gt;&lt;/object&gt;&lt;object type=&quot;2&quot; unique_id=&quot;10207&quot;&gt;&lt;object type=&quot;3&quot; unique_id=&quot;10208&quot;&gt;&lt;property id=&quot;20148&quot; value=&quot;5&quot;/&gt;&lt;property id=&quot;20300&quot; value=&quot;Slide 1&quot;/&gt;&lt;property id=&quot;20307&quot; value=&quot;256&quot;/&gt;&lt;/object&gt;&lt;/object&gt;&lt;/object&gt;&lt;/database&gt;"/>
  <p:tag name="SECTOMILLISECCONVERTED" val="1"/>
</p:tagLst>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C1893BDA-793D-4165-AAA8-9559855A6620}" vid="{350CF29A-8676-4AD6-A4C3-17AF3F80B2E9}"/>
    </a:ext>
  </a:extLst>
</a:theme>
</file>

<file path=docProps/app.xml><?xml version="1.0" encoding="utf-8"?>
<Properties xmlns="http://schemas.openxmlformats.org/officeDocument/2006/extended-properties" xmlns:vt="http://schemas.openxmlformats.org/officeDocument/2006/docPropsVTypes">
  <Template>MADIO_Prezentace_VZOR_2017</Template>
  <TotalTime>581</TotalTime>
  <Words>2148</Words>
  <Application>Microsoft Office PowerPoint</Application>
  <PresentationFormat>Širokoúhlá obrazovka</PresentationFormat>
  <Paragraphs>143</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Myriad Pro</vt:lpstr>
      <vt:lpstr>Source Sans Pro</vt:lpstr>
      <vt:lpstr>Motiv Office</vt:lpstr>
      <vt:lpstr>Vztahy mezi školou a žáky Komunikace školy s rodiči žáků</vt:lpstr>
      <vt:lpstr>Základní rámec právních vztahů ve školství</vt:lpstr>
      <vt:lpstr>Práva a povinnosti žáků, rodičů, pedagogů</vt:lpstr>
      <vt:lpstr>Práva a povinnosti žáků, rodičů, pedagogů</vt:lpstr>
      <vt:lpstr>Práva a povinnosti žáků a rodičů</vt:lpstr>
      <vt:lpstr>Kontrolní a sankční mechanismy</vt:lpstr>
      <vt:lpstr>Na co si dávat pozor?</vt:lpstr>
      <vt:lpstr>Zkuste odhadnout…</vt:lpstr>
      <vt:lpstr>Otázky</vt:lpstr>
      <vt:lpstr>Řešení</vt:lpstr>
      <vt:lpstr>Související ustanovení</vt:lpstr>
      <vt:lpstr>Související ustanovení</vt:lpstr>
      <vt:lpstr>Zkuste odhadnout…</vt:lpstr>
      <vt:lpstr>Otázky</vt:lpstr>
      <vt:lpstr>Řešení</vt:lpstr>
      <vt:lpstr>Související ustanovení</vt:lpstr>
      <vt:lpstr>Související ustanovení</vt:lpstr>
      <vt:lpstr>Zkuste odhadnout…</vt:lpstr>
      <vt:lpstr>Otázky </vt:lpstr>
      <vt:lpstr>Řešení</vt:lpstr>
      <vt:lpstr>Související ustanovení</vt:lpstr>
      <vt:lpstr>Související ustanovení</vt:lpstr>
      <vt:lpstr>Související ustanovení</vt:lpstr>
      <vt:lpstr>Zkuste odhadnout…</vt:lpstr>
      <vt:lpstr>Otázky</vt:lpstr>
      <vt:lpstr>Řešení</vt:lpstr>
      <vt:lpstr>Související ustanovení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Lucie</dc:creator>
  <cp:lastModifiedBy>Lucie</cp:lastModifiedBy>
  <cp:revision>60</cp:revision>
  <dcterms:created xsi:type="dcterms:W3CDTF">2017-10-19T16:17:53Z</dcterms:created>
  <dcterms:modified xsi:type="dcterms:W3CDTF">2017-11-01T13:11:27Z</dcterms:modified>
</cp:coreProperties>
</file>