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4"/>
  </p:notesMasterIdLst>
  <p:sldIdLst>
    <p:sldId id="256" r:id="rId2"/>
    <p:sldId id="315" r:id="rId3"/>
    <p:sldId id="282" r:id="rId4"/>
    <p:sldId id="283" r:id="rId5"/>
    <p:sldId id="284" r:id="rId6"/>
    <p:sldId id="259" r:id="rId7"/>
    <p:sldId id="287" r:id="rId8"/>
    <p:sldId id="268" r:id="rId9"/>
    <p:sldId id="309" r:id="rId10"/>
    <p:sldId id="270" r:id="rId11"/>
    <p:sldId id="311" r:id="rId12"/>
    <p:sldId id="326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E3E0F2-80A1-48BE-A29E-0458C668A1FC}" type="datetimeFigureOut">
              <a:rPr lang="cs-CZ" smtClean="0"/>
              <a:t>19. 10. 2017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B8645F-63D9-4217-BC74-5B0C2389B7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8706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44C4C6-5B38-49E7-BF5A-B0ABF3208810}" type="datetimeFigureOut">
              <a:rPr lang="cs-CZ" smtClean="0"/>
              <a:t>19. 10. 2017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31DE09-2B5C-49A6-BC68-569DD7E9883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44C4C6-5B38-49E7-BF5A-B0ABF3208810}" type="datetimeFigureOut">
              <a:rPr lang="cs-CZ" smtClean="0"/>
              <a:t>19. 10. 2017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31DE09-2B5C-49A6-BC68-569DD7E9883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44C4C6-5B38-49E7-BF5A-B0ABF3208810}" type="datetimeFigureOut">
              <a:rPr lang="cs-CZ" smtClean="0"/>
              <a:t>19. 10. 2017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31DE09-2B5C-49A6-BC68-569DD7E9883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44C4C6-5B38-49E7-BF5A-B0ABF3208810}" type="datetimeFigureOut">
              <a:rPr lang="cs-CZ" smtClean="0"/>
              <a:t>19. 10. 2017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31DE09-2B5C-49A6-BC68-569DD7E9883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44C4C6-5B38-49E7-BF5A-B0ABF3208810}" type="datetimeFigureOut">
              <a:rPr lang="cs-CZ" smtClean="0"/>
              <a:t>19. 10. 2017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31DE09-2B5C-49A6-BC68-569DD7E98838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44C4C6-5B38-49E7-BF5A-B0ABF3208810}" type="datetimeFigureOut">
              <a:rPr lang="cs-CZ" smtClean="0"/>
              <a:t>19. 10. 2017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31DE09-2B5C-49A6-BC68-569DD7E9883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44C4C6-5B38-49E7-BF5A-B0ABF3208810}" type="datetimeFigureOut">
              <a:rPr lang="cs-CZ" smtClean="0"/>
              <a:t>19. 10. 2017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31DE09-2B5C-49A6-BC68-569DD7E9883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44C4C6-5B38-49E7-BF5A-B0ABF3208810}" type="datetimeFigureOut">
              <a:rPr lang="cs-CZ" smtClean="0"/>
              <a:t>19. 10. 2017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31DE09-2B5C-49A6-BC68-569DD7E9883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44C4C6-5B38-49E7-BF5A-B0ABF3208810}" type="datetimeFigureOut">
              <a:rPr lang="cs-CZ" smtClean="0"/>
              <a:t>19. 10. 2017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31DE09-2B5C-49A6-BC68-569DD7E98838}" type="slidenum">
              <a:rPr lang="cs-CZ" smtClean="0"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44C4C6-5B38-49E7-BF5A-B0ABF3208810}" type="datetimeFigureOut">
              <a:rPr lang="cs-CZ" smtClean="0"/>
              <a:t>19. 10. 2017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31DE09-2B5C-49A6-BC68-569DD7E9883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44C4C6-5B38-49E7-BF5A-B0ABF3208810}" type="datetimeFigureOut">
              <a:rPr lang="cs-CZ" smtClean="0"/>
              <a:t>19. 10. 2017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31DE09-2B5C-49A6-BC68-569DD7E9883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344C4C6-5B38-49E7-BF5A-B0ABF3208810}" type="datetimeFigureOut">
              <a:rPr lang="cs-CZ" smtClean="0"/>
              <a:t>19. 10. 2017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631DE09-2B5C-49A6-BC68-569DD7E98838}" type="slidenum">
              <a:rPr lang="cs-CZ" smtClean="0"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03648" y="1988840"/>
            <a:ext cx="7406640" cy="1472184"/>
          </a:xfrm>
        </p:spPr>
        <p:txBody>
          <a:bodyPr>
            <a:normAutofit/>
          </a:bodyPr>
          <a:lstStyle/>
          <a:p>
            <a:pPr algn="ctr"/>
            <a:r>
              <a:rPr lang="cs-CZ" sz="7200" u="sng" dirty="0" smtClean="0"/>
              <a:t>Pohlavní nemoci</a:t>
            </a:r>
            <a:endParaRPr lang="cs-CZ" sz="7200" u="sng" dirty="0"/>
          </a:p>
        </p:txBody>
      </p:sp>
    </p:spTree>
    <p:extLst>
      <p:ext uri="{BB962C8B-B14F-4D97-AF65-F5344CB8AC3E}">
        <p14:creationId xmlns:p14="http://schemas.microsoft.com/office/powerpoint/2010/main" val="919821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effectLst/>
              </a:rPr>
              <a:t>Kapavka (</a:t>
            </a:r>
            <a:r>
              <a:rPr lang="cs-CZ" dirty="0" err="1">
                <a:effectLst/>
              </a:rPr>
              <a:t>Gonorrhoea</a:t>
            </a:r>
            <a:r>
              <a:rPr lang="cs-CZ" dirty="0">
                <a:effectLst/>
              </a:rPr>
              <a:t>)</a:t>
            </a:r>
            <a:br>
              <a:rPr lang="cs-CZ" dirty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nakažených: 100 mil./1rok</a:t>
            </a:r>
          </a:p>
          <a:p>
            <a:r>
              <a:rPr lang="cs-CZ" dirty="0" smtClean="0"/>
              <a:t>původce: </a:t>
            </a:r>
            <a:r>
              <a:rPr lang="cs-CZ" dirty="0"/>
              <a:t>bakterie </a:t>
            </a:r>
            <a:r>
              <a:rPr lang="cs-CZ" dirty="0" err="1"/>
              <a:t>Neisseria</a:t>
            </a:r>
            <a:r>
              <a:rPr lang="cs-CZ" dirty="0"/>
              <a:t> </a:t>
            </a:r>
            <a:r>
              <a:rPr lang="cs-CZ" dirty="0" err="1" smtClean="0"/>
              <a:t>gonorrhoea</a:t>
            </a:r>
            <a:endParaRPr lang="cs-CZ" dirty="0"/>
          </a:p>
          <a:p>
            <a:r>
              <a:rPr lang="cs-CZ" dirty="0" smtClean="0"/>
              <a:t>nejčastější choroba přenášená pohlavním stykem</a:t>
            </a:r>
          </a:p>
          <a:p>
            <a:r>
              <a:rPr lang="cs-CZ" dirty="0" smtClean="0"/>
              <a:t>inkubační doba: u žen: 4-7 dnů, u mužů: 2-5 dnů</a:t>
            </a:r>
          </a:p>
          <a:p>
            <a:r>
              <a:rPr lang="cs-CZ" dirty="0" smtClean="0"/>
              <a:t>náchylnější: ženy</a:t>
            </a:r>
          </a:p>
          <a:p>
            <a:r>
              <a:rPr lang="cs-CZ" dirty="0" smtClean="0"/>
              <a:t>diagnostika: výtěr, vzorek výtoku, moči</a:t>
            </a:r>
          </a:p>
          <a:p>
            <a:r>
              <a:rPr lang="cs-CZ" dirty="0" smtClean="0"/>
              <a:t>zákonem povinné léčení</a:t>
            </a:r>
          </a:p>
          <a:p>
            <a:r>
              <a:rPr lang="cs-CZ" dirty="0" smtClean="0"/>
              <a:t>léčba: širokospektrální antibiotika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1205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Příznaky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 žen: zánět </a:t>
            </a:r>
            <a:r>
              <a:rPr lang="cs-CZ" dirty="0"/>
              <a:t>děložního dna a močové </a:t>
            </a:r>
            <a:r>
              <a:rPr lang="cs-CZ" dirty="0" smtClean="0"/>
              <a:t>trubice, výtok, pálivé močení, hnis, bolesti v podbřišku, neplodnost, časté slabé projevy nemoci, či žádné</a:t>
            </a:r>
          </a:p>
          <a:p>
            <a:r>
              <a:rPr lang="cs-CZ" dirty="0" smtClean="0"/>
              <a:t>u mužů: pálivé a časté močení, nažloutlý výtok, záněty nadvarlat, prostaty, semenných váčků, možnost latentního průběhu nemoci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1737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03648" y="2492896"/>
            <a:ext cx="7498080" cy="1143000"/>
          </a:xfrm>
        </p:spPr>
        <p:txBody>
          <a:bodyPr/>
          <a:lstStyle/>
          <a:p>
            <a:pPr algn="ctr"/>
            <a:r>
              <a:rPr lang="cs-CZ" dirty="0" smtClean="0"/>
              <a:t>Děkuji za pozornost.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7949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informace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3689" y="1318228"/>
            <a:ext cx="7498080" cy="4800600"/>
          </a:xfrm>
        </p:spPr>
        <p:txBody>
          <a:bodyPr/>
          <a:lstStyle/>
          <a:p>
            <a:r>
              <a:rPr lang="cs-CZ" dirty="0"/>
              <a:t>infekční </a:t>
            </a:r>
            <a:r>
              <a:rPr lang="cs-CZ" dirty="0" smtClean="0"/>
              <a:t>nemoci</a:t>
            </a:r>
          </a:p>
          <a:p>
            <a:r>
              <a:rPr lang="cs-CZ" dirty="0" smtClean="0"/>
              <a:t>rozšířené celosvětově</a:t>
            </a:r>
            <a:endParaRPr lang="cs-CZ" dirty="0"/>
          </a:p>
          <a:p>
            <a:r>
              <a:rPr lang="cs-CZ" dirty="0"/>
              <a:t>stoupá počet nakažených u mladých osob</a:t>
            </a:r>
          </a:p>
          <a:p>
            <a:r>
              <a:rPr lang="cs-CZ" dirty="0" smtClean="0"/>
              <a:t>https</a:t>
            </a:r>
            <a:r>
              <a:rPr lang="cs-CZ" dirty="0"/>
              <a:t>://www.youtube.com/watch?v=MTdmflV0y6c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9439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Přenos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Pohlavním stykem,</a:t>
            </a:r>
          </a:p>
          <a:p>
            <a:r>
              <a:rPr lang="cs-CZ" dirty="0"/>
              <a:t>k</a:t>
            </a:r>
            <a:r>
              <a:rPr lang="cs-CZ" dirty="0" smtClean="0"/>
              <a:t>rví,</a:t>
            </a:r>
          </a:p>
          <a:p>
            <a:r>
              <a:rPr lang="cs-CZ" dirty="0"/>
              <a:t>i</a:t>
            </a:r>
            <a:r>
              <a:rPr lang="cs-CZ" dirty="0" smtClean="0"/>
              <a:t>njekčními stříkačkami,</a:t>
            </a:r>
          </a:p>
          <a:p>
            <a:r>
              <a:rPr lang="cs-CZ" dirty="0"/>
              <a:t>l</a:t>
            </a:r>
            <a:r>
              <a:rPr lang="cs-CZ" dirty="0" smtClean="0"/>
              <a:t>ožním prádlem,</a:t>
            </a:r>
          </a:p>
          <a:p>
            <a:r>
              <a:rPr lang="cs-CZ" dirty="0" smtClean="0"/>
              <a:t>prostředím se špatnou hygienou,</a:t>
            </a:r>
          </a:p>
          <a:p>
            <a:r>
              <a:rPr lang="cs-CZ" dirty="0" smtClean="0"/>
              <a:t>špatnou hygienou.</a:t>
            </a:r>
          </a:p>
        </p:txBody>
      </p:sp>
    </p:spTree>
    <p:extLst>
      <p:ext uri="{BB962C8B-B14F-4D97-AF65-F5344CB8AC3E}">
        <p14:creationId xmlns:p14="http://schemas.microsoft.com/office/powerpoint/2010/main" val="1178580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Následky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Smrt, </a:t>
            </a:r>
          </a:p>
          <a:p>
            <a:r>
              <a:rPr lang="cs-CZ" dirty="0" smtClean="0"/>
              <a:t>neplodnost,</a:t>
            </a:r>
          </a:p>
          <a:p>
            <a:r>
              <a:rPr lang="cs-CZ" dirty="0" smtClean="0"/>
              <a:t>potraty,</a:t>
            </a:r>
          </a:p>
          <a:p>
            <a:r>
              <a:rPr lang="cs-CZ" dirty="0" smtClean="0"/>
              <a:t>předčasné porody,</a:t>
            </a:r>
          </a:p>
          <a:p>
            <a:r>
              <a:rPr lang="cs-CZ" dirty="0" smtClean="0"/>
              <a:t>přenos infekce na plod.</a:t>
            </a:r>
          </a:p>
        </p:txBody>
      </p:sp>
    </p:spTree>
    <p:extLst>
      <p:ext uri="{BB962C8B-B14F-4D97-AF65-F5344CB8AC3E}">
        <p14:creationId xmlns:p14="http://schemas.microsoft.com/office/powerpoint/2010/main" val="2733106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Venerofobie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nutkavý </a:t>
            </a:r>
            <a:r>
              <a:rPr lang="cs-CZ" dirty="0"/>
              <a:t>strach z pohlavních nemocí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6152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1640" y="476672"/>
            <a:ext cx="7498080" cy="1143000"/>
          </a:xfrm>
        </p:spPr>
        <p:txBody>
          <a:bodyPr/>
          <a:lstStyle/>
          <a:p>
            <a:r>
              <a:rPr lang="cs-CZ" dirty="0" smtClean="0"/>
              <a:t>Syfilis ( Příjice či Lues)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původce: bakterie spirochéta </a:t>
            </a:r>
            <a:r>
              <a:rPr lang="cs-CZ" sz="2000" dirty="0"/>
              <a:t>Treponema </a:t>
            </a:r>
            <a:r>
              <a:rPr lang="cs-CZ" sz="2000" dirty="0" err="1" smtClean="0"/>
              <a:t>pallidum</a:t>
            </a:r>
            <a:endParaRPr lang="cs-CZ" sz="2000" dirty="0" smtClean="0"/>
          </a:p>
          <a:p>
            <a:r>
              <a:rPr lang="cs-CZ" sz="2000" dirty="0" smtClean="0"/>
              <a:t>jediný hostitel: člověk</a:t>
            </a:r>
          </a:p>
          <a:p>
            <a:r>
              <a:rPr lang="cs-CZ" sz="2000" dirty="0" smtClean="0"/>
              <a:t>způsob nákazy: pohlavní styk, </a:t>
            </a:r>
            <a:r>
              <a:rPr lang="cs-CZ" sz="2000" dirty="0" err="1" smtClean="0"/>
              <a:t>transplacentární</a:t>
            </a:r>
            <a:r>
              <a:rPr lang="cs-CZ" sz="2000" dirty="0" smtClean="0"/>
              <a:t> přenos, transplantace krve – dříve</a:t>
            </a:r>
          </a:p>
          <a:p>
            <a:r>
              <a:rPr lang="cs-CZ" sz="2000" dirty="0" smtClean="0"/>
              <a:t>nejnebezpečnější a nejrozšířenější choroba v minulosti</a:t>
            </a:r>
          </a:p>
          <a:p>
            <a:r>
              <a:rPr lang="cs-CZ" sz="2000" dirty="0"/>
              <a:t>podléhá povinnému </a:t>
            </a:r>
            <a:r>
              <a:rPr lang="cs-CZ" sz="2000" dirty="0" smtClean="0"/>
              <a:t>hlášení</a:t>
            </a:r>
          </a:p>
          <a:p>
            <a:r>
              <a:rPr lang="cs-CZ" sz="2000" dirty="0"/>
              <a:t>i</a:t>
            </a:r>
            <a:r>
              <a:rPr lang="cs-CZ" sz="2000" dirty="0" smtClean="0"/>
              <a:t>nkubační doba: </a:t>
            </a:r>
            <a:r>
              <a:rPr lang="cs-CZ" sz="2000" dirty="0"/>
              <a:t>10 - 90 dnů, nejčastěji 3 </a:t>
            </a:r>
            <a:r>
              <a:rPr lang="cs-CZ" sz="2000" dirty="0" smtClean="0"/>
              <a:t>týdny</a:t>
            </a:r>
          </a:p>
          <a:p>
            <a:r>
              <a:rPr lang="cs-CZ" sz="2000" dirty="0" smtClean="0"/>
              <a:t>léčba: penicilin, tetracyklin injekcí do svalu</a:t>
            </a:r>
          </a:p>
          <a:p>
            <a:r>
              <a:rPr lang="cs-CZ" sz="2000" dirty="0" smtClean="0"/>
              <a:t>vyléčení pacienti: sledováni, odběry krve po dobu 2 let</a:t>
            </a:r>
          </a:p>
          <a:p>
            <a:r>
              <a:rPr lang="cs-CZ" sz="2000" dirty="0" smtClean="0"/>
              <a:t>pacienti s vrozenou syfilidou a s terciálním stádiem evidováni po celý život</a:t>
            </a:r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582181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3 vývojové fáze </a:t>
            </a:r>
            <a:r>
              <a:rPr lang="cs-CZ" dirty="0" smtClean="0"/>
              <a:t>nemoci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1268760"/>
            <a:ext cx="7498080" cy="4800600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1</a:t>
            </a:r>
            <a:r>
              <a:rPr lang="cs-CZ" dirty="0"/>
              <a:t>) primární- vznik rudého tvrdého nebolestivého vředu v místě proniknutí bakterie do organismu, zduření lymfatických uzlin- na jedné straně, vymizení vředu v době měsíce až 6-ti týdnů</a:t>
            </a:r>
          </a:p>
          <a:p>
            <a:r>
              <a:rPr lang="cs-CZ" dirty="0"/>
              <a:t>2) sekundární- nesvědivá vyrážka v oblasti trupu a úst, vlasy, zduření mízních uzlin, syfilitická angína, častá hepatitida, vysoké horečky, záněty mozkových blan, trvání cca 2 roky, následuje latentní fáze- 10-20 let</a:t>
            </a:r>
          </a:p>
          <a:p>
            <a:r>
              <a:rPr lang="cs-CZ" dirty="0"/>
              <a:t>3) terciární(pozdní)- přerušení latentní fáze, poškození nervové tkáně, orgánů, kostí, psychické poruchy vedoucí k rozpadu osobnosti, nekrózy cév, rozpad kožní tkáně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7611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effectLst/>
              </a:rPr>
              <a:t>Herpes </a:t>
            </a:r>
            <a:r>
              <a:rPr lang="cs-CZ" dirty="0" smtClean="0">
                <a:effectLst/>
              </a:rPr>
              <a:t>simplex - </a:t>
            </a:r>
            <a:r>
              <a:rPr lang="cs-CZ" dirty="0">
                <a:effectLst/>
              </a:rPr>
              <a:t>H</a:t>
            </a:r>
            <a:r>
              <a:rPr lang="cs-CZ" dirty="0" smtClean="0">
                <a:effectLst/>
              </a:rPr>
              <a:t>erpes </a:t>
            </a:r>
            <a:r>
              <a:rPr lang="cs-CZ" dirty="0" err="1">
                <a:effectLst/>
              </a:rPr>
              <a:t>genitalis</a:t>
            </a:r>
            <a:r>
              <a:rPr lang="cs-CZ" dirty="0">
                <a:effectLst/>
              </a:rPr>
              <a:t/>
            </a:r>
            <a:br>
              <a:rPr lang="cs-CZ" dirty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nejrozšířenější infekce</a:t>
            </a:r>
          </a:p>
          <a:p>
            <a:r>
              <a:rPr lang="cs-CZ" dirty="0"/>
              <a:t>sérotypy HSV-1 a </a:t>
            </a:r>
            <a:r>
              <a:rPr lang="cs-CZ" dirty="0" smtClean="0"/>
              <a:t>HSV-2</a:t>
            </a:r>
          </a:p>
          <a:p>
            <a:r>
              <a:rPr lang="cs-CZ" dirty="0" smtClean="0"/>
              <a:t>ženy s touto nemocí mají 3x vyšší riziko nákazy HIV</a:t>
            </a:r>
          </a:p>
          <a:p>
            <a:r>
              <a:rPr lang="cs-CZ" dirty="0" smtClean="0"/>
              <a:t>nejrizikovější: od objevení po vytvoření krusty</a:t>
            </a:r>
          </a:p>
          <a:p>
            <a:r>
              <a:rPr lang="cs-CZ" dirty="0" smtClean="0"/>
              <a:t>léčba: krémy a masti</a:t>
            </a:r>
          </a:p>
          <a:p>
            <a:r>
              <a:rPr lang="cs-CZ" dirty="0" smtClean="0"/>
              <a:t>proces trvání: 7-10 dní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92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Příznaky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pálivá bolest při močení, malátnost, únava, nechutenství</a:t>
            </a:r>
          </a:p>
          <a:p>
            <a:r>
              <a:rPr lang="cs-CZ" dirty="0" smtClean="0"/>
              <a:t>u mužů: výskyt na žaludu</a:t>
            </a:r>
          </a:p>
          <a:p>
            <a:r>
              <a:rPr lang="cs-CZ" dirty="0" smtClean="0"/>
              <a:t>u žen: výskyt na zevní části pohlavních orgánů</a:t>
            </a:r>
          </a:p>
          <a:p>
            <a:r>
              <a:rPr lang="cs-CZ" dirty="0" smtClean="0"/>
              <a:t>1. fáze: chřipka s malými puchýřky, možnost v latentní podobě</a:t>
            </a:r>
          </a:p>
          <a:p>
            <a:r>
              <a:rPr lang="cs-CZ" dirty="0" smtClean="0"/>
              <a:t>2. fáze: usazení viru v </a:t>
            </a:r>
            <a:r>
              <a:rPr lang="cs-CZ" dirty="0"/>
              <a:t>gangliích periferních </a:t>
            </a:r>
            <a:r>
              <a:rPr lang="cs-CZ" dirty="0" smtClean="0"/>
              <a:t>nervů, latentní forma, při příchodu stresu se vir reaktivuje a vytvoří puchýřek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6686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445</TotalTime>
  <Words>451</Words>
  <Application>Microsoft Office PowerPoint</Application>
  <PresentationFormat>Předvádění na obrazovce (4:3)</PresentationFormat>
  <Paragraphs>62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Slunovrat</vt:lpstr>
      <vt:lpstr>Pohlavní nemoci</vt:lpstr>
      <vt:lpstr>Základní informace</vt:lpstr>
      <vt:lpstr>Přenos</vt:lpstr>
      <vt:lpstr>Následky</vt:lpstr>
      <vt:lpstr>Venerofobie</vt:lpstr>
      <vt:lpstr>Syfilis ( Příjice či Lues)</vt:lpstr>
      <vt:lpstr>3 vývojové fáze nemoci </vt:lpstr>
      <vt:lpstr>Herpes simplex - Herpes genitalis </vt:lpstr>
      <vt:lpstr>Příznaky</vt:lpstr>
      <vt:lpstr>Kapavka (Gonorrhoea) </vt:lpstr>
      <vt:lpstr>Příznaky</vt:lpstr>
      <vt:lpstr>Děkuji za pozornost.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Pohlavní nemoci</dc:title>
  <dc:creator>NB</dc:creator>
  <cp:lastModifiedBy>Anabell</cp:lastModifiedBy>
  <cp:revision>42</cp:revision>
  <dcterms:created xsi:type="dcterms:W3CDTF">2017-10-13T17:55:56Z</dcterms:created>
  <dcterms:modified xsi:type="dcterms:W3CDTF">2017-10-19T17:58:49Z</dcterms:modified>
</cp:coreProperties>
</file>