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notesMasterIdLst>
    <p:notesMasterId r:id="rId33"/>
  </p:notesMasterIdLst>
  <p:sldIdLst>
    <p:sldId id="256" r:id="rId2"/>
    <p:sldId id="341" r:id="rId3"/>
    <p:sldId id="327" r:id="rId4"/>
    <p:sldId id="287" r:id="rId5"/>
    <p:sldId id="322" r:id="rId6"/>
    <p:sldId id="306" r:id="rId7"/>
    <p:sldId id="309" r:id="rId8"/>
    <p:sldId id="323" r:id="rId9"/>
    <p:sldId id="310" r:id="rId10"/>
    <p:sldId id="317" r:id="rId11"/>
    <p:sldId id="311" r:id="rId12"/>
    <p:sldId id="315" r:id="rId13"/>
    <p:sldId id="312" r:id="rId14"/>
    <p:sldId id="324" r:id="rId15"/>
    <p:sldId id="314" r:id="rId16"/>
    <p:sldId id="325" r:id="rId17"/>
    <p:sldId id="326" r:id="rId18"/>
    <p:sldId id="328" r:id="rId19"/>
    <p:sldId id="329" r:id="rId20"/>
    <p:sldId id="331" r:id="rId21"/>
    <p:sldId id="332" r:id="rId22"/>
    <p:sldId id="333" r:id="rId23"/>
    <p:sldId id="334" r:id="rId24"/>
    <p:sldId id="335" r:id="rId25"/>
    <p:sldId id="336" r:id="rId26"/>
    <p:sldId id="337" r:id="rId27"/>
    <p:sldId id="267" r:id="rId28"/>
    <p:sldId id="330" r:id="rId29"/>
    <p:sldId id="338" r:id="rId30"/>
    <p:sldId id="339" r:id="rId31"/>
    <p:sldId id="340" r:id="rId32"/>
  </p:sldIdLst>
  <p:sldSz cx="9144000" cy="6858000" type="screen4x3"/>
  <p:notesSz cx="6669088" cy="992822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1098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038486-6211-4E2D-8E20-01C55186492A}" type="datetimeFigureOut">
              <a:rPr lang="cs-CZ" smtClean="0"/>
              <a:pPr/>
              <a:t>27. 11. 2017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44538"/>
            <a:ext cx="4960938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66909" y="4715907"/>
            <a:ext cx="533527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777607" y="9430091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52F486-F355-45D8-BA09-2F1CCA42B01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64175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52F486-F355-45D8-BA09-2F1CCA42B016}" type="slidenum">
              <a:rPr lang="cs-CZ" smtClean="0"/>
              <a:pPr/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368017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77126A8E-0D50-4F5F-B432-319FC06AE941}" type="datetimeFigureOut">
              <a:rPr lang="cs-CZ" smtClean="0"/>
              <a:pPr/>
              <a:t>27. 11. 2017</a:t>
            </a:fld>
            <a:endParaRPr lang="cs-CZ" dirty="0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27. 11. 2017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27. 11. 2017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27. 11. 2017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27. 11. 2017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27. 11. 2017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27. 11. 2017</a:t>
            </a:fld>
            <a:endParaRPr lang="cs-CZ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27. 11. 2017</a:t>
            </a:fld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27. 11. 2017</a:t>
            </a:fld>
            <a:endParaRPr lang="cs-CZ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27. 11. 2017</a:t>
            </a:fld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dirty="0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27. 11. 2017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77126A8E-0D50-4F5F-B432-319FC06AE941}" type="datetimeFigureOut">
              <a:rPr lang="cs-CZ" smtClean="0"/>
              <a:pPr/>
              <a:t>27. 11. 2017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eskatelevize.cz/ivysilani/1096002521-krasny-ztraty/208562250500033" TargetMode="Externa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hyperlink" Target="http://marekhrkal.cz/reklamni-slogany.htm" TargetMode="Externa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733365" y="2636912"/>
            <a:ext cx="3313355" cy="2880320"/>
          </a:xfrm>
        </p:spPr>
        <p:txBody>
          <a:bodyPr>
            <a:normAutofit/>
          </a:bodyPr>
          <a:lstStyle/>
          <a:p>
            <a:r>
              <a:rPr lang="cs-CZ" dirty="0" smtClean="0"/>
              <a:t>Současný český jazyk 5 Stylistika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 </a:t>
            </a:r>
            <a:endParaRPr lang="cs-CZ" dirty="0"/>
          </a:p>
          <a:p>
            <a:endParaRPr lang="cs-CZ" dirty="0" smtClean="0"/>
          </a:p>
          <a:p>
            <a:r>
              <a:rPr lang="cs-CZ" sz="2000" dirty="0" smtClean="0"/>
              <a:t>Marek </a:t>
            </a:r>
            <a:r>
              <a:rPr lang="cs-CZ" sz="2000" dirty="0" err="1" smtClean="0"/>
              <a:t>Lollok</a:t>
            </a:r>
            <a:endParaRPr lang="cs-CZ" sz="2000" dirty="0" smtClean="0"/>
          </a:p>
        </p:txBody>
      </p:sp>
    </p:spTree>
    <p:extLst>
      <p:ext uri="{BB962C8B-B14F-4D97-AF65-F5344CB8AC3E}">
        <p14:creationId xmlns:p14="http://schemas.microsoft.com/office/powerpoint/2010/main" val="1353642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683568" y="692696"/>
            <a:ext cx="7632848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14400" lvl="1" indent="-457200"/>
            <a:r>
              <a:rPr lang="cs-CZ" sz="2400" u="sng" dirty="0" smtClean="0">
                <a:latin typeface="Calibri" panose="020F0502020204030204" pitchFamily="34" charset="0"/>
              </a:rPr>
              <a:t>Stylová vrstva administrativní</a:t>
            </a:r>
            <a:endParaRPr lang="cs-CZ" sz="2400" u="sng" dirty="0">
              <a:latin typeface="Calibri" panose="020F0502020204030204" pitchFamily="34" charset="0"/>
            </a:endParaRPr>
          </a:p>
          <a:p>
            <a:pPr marL="914400" lvl="1" indent="-457200"/>
            <a:endParaRPr lang="cs-CZ" sz="2400" b="1" dirty="0" smtClean="0">
              <a:latin typeface="Calibri" panose="020F0502020204030204" pitchFamily="34" charset="0"/>
            </a:endParaRPr>
          </a:p>
          <a:p>
            <a:pPr marL="914400" lvl="1" indent="-457200">
              <a:buAutoNum type="alphaLcParenR"/>
            </a:pPr>
            <a:r>
              <a:rPr lang="cs-CZ" sz="2400" dirty="0" smtClean="0">
                <a:latin typeface="Calibri" panose="020F0502020204030204" pitchFamily="34" charset="0"/>
              </a:rPr>
              <a:t>terminologie jako odraz profesionálního zaměření adresátů</a:t>
            </a:r>
            <a:endParaRPr lang="cs-CZ" sz="2400" dirty="0">
              <a:latin typeface="Calibri" panose="020F0502020204030204" pitchFamily="34" charset="0"/>
            </a:endParaRPr>
          </a:p>
          <a:p>
            <a:pPr marL="914400" lvl="1" indent="-457200">
              <a:buAutoNum type="alphaLcParenR"/>
            </a:pPr>
            <a:r>
              <a:rPr lang="cs-CZ" sz="2400" dirty="0" smtClean="0">
                <a:latin typeface="Calibri" panose="020F0502020204030204" pitchFamily="34" charset="0"/>
              </a:rPr>
              <a:t>uplatnění multiverbizovaného vyjádření</a:t>
            </a:r>
            <a:endParaRPr lang="cs-CZ" sz="2400" dirty="0">
              <a:latin typeface="Calibri" panose="020F0502020204030204" pitchFamily="34" charset="0"/>
            </a:endParaRPr>
          </a:p>
          <a:p>
            <a:pPr marL="914400" lvl="1" indent="-457200">
              <a:buAutoNum type="alphaLcParenR"/>
            </a:pPr>
            <a:r>
              <a:rPr lang="cs-CZ" sz="2400" dirty="0">
                <a:latin typeface="Calibri" panose="020F0502020204030204" pitchFamily="34" charset="0"/>
              </a:rPr>
              <a:t>p</a:t>
            </a:r>
            <a:r>
              <a:rPr lang="cs-CZ" sz="2400" dirty="0" smtClean="0">
                <a:latin typeface="Calibri" panose="020F0502020204030204" pitchFamily="34" charset="0"/>
              </a:rPr>
              <a:t>rostředky k vyjadřování vztahů a souvislostí</a:t>
            </a:r>
            <a:endParaRPr lang="cs-CZ" sz="2400" dirty="0">
              <a:latin typeface="Calibri" panose="020F0502020204030204" pitchFamily="34" charset="0"/>
            </a:endParaRPr>
          </a:p>
          <a:p>
            <a:pPr marL="914400" lvl="1" indent="-457200">
              <a:buAutoNum type="alphaLcParenR"/>
            </a:pPr>
            <a:r>
              <a:rPr lang="cs-CZ" sz="2400" dirty="0" smtClean="0">
                <a:latin typeface="Calibri" panose="020F0502020204030204" pitchFamily="34" charset="0"/>
              </a:rPr>
              <a:t>specifické užití instrumentálu</a:t>
            </a:r>
            <a:endParaRPr lang="cs-CZ" sz="2400" dirty="0">
              <a:latin typeface="Calibri" panose="020F0502020204030204" pitchFamily="34" charset="0"/>
            </a:endParaRPr>
          </a:p>
          <a:p>
            <a:pPr marL="914400" lvl="1" indent="-457200">
              <a:buAutoNum type="alphaLcParenR"/>
            </a:pPr>
            <a:r>
              <a:rPr lang="cs-CZ" sz="2400" dirty="0" smtClean="0">
                <a:latin typeface="Calibri" panose="020F0502020204030204" pitchFamily="34" charset="0"/>
              </a:rPr>
              <a:t>ustálení vazby nebo stereotypně se opakující fráze</a:t>
            </a:r>
            <a:endParaRPr lang="cs-CZ" sz="2400" dirty="0">
              <a:latin typeface="Calibri" panose="020F0502020204030204" pitchFamily="34" charset="0"/>
            </a:endParaRPr>
          </a:p>
          <a:p>
            <a:pPr marL="914400" lvl="1" indent="-457200">
              <a:buAutoNum type="alphaLcParenR"/>
            </a:pPr>
            <a:r>
              <a:rPr lang="cs-CZ" sz="2400" dirty="0" smtClean="0">
                <a:latin typeface="Calibri" panose="020F0502020204030204" pitchFamily="34" charset="0"/>
              </a:rPr>
              <a:t>ustálenost a specifičnost v užití zájmen</a:t>
            </a:r>
            <a:endParaRPr lang="cs-CZ" sz="2400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683568" y="908720"/>
            <a:ext cx="7488832" cy="49552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cs-CZ" sz="2800" b="1" dirty="0" smtClean="0">
                <a:latin typeface="Calibri" panose="020F0502020204030204" pitchFamily="34" charset="0"/>
              </a:rPr>
              <a:t>Styl hovorový</a:t>
            </a:r>
            <a:endParaRPr lang="cs-CZ" sz="2800" b="1" dirty="0">
              <a:latin typeface="Calibri" panose="020F0502020204030204" pitchFamily="34" charset="0"/>
            </a:endParaRPr>
          </a:p>
          <a:p>
            <a:pPr lvl="1"/>
            <a:endParaRPr lang="cs-CZ" sz="2400" dirty="0">
              <a:latin typeface="Calibri" panose="020F0502020204030204" pitchFamily="34" charset="0"/>
            </a:endParaRPr>
          </a:p>
          <a:p>
            <a:pPr marL="914400" lvl="1" indent="-457200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základní funkce prostě sdělná neboli komunikativní</a:t>
            </a:r>
          </a:p>
          <a:p>
            <a:pPr marL="914400" lvl="1" indent="-457200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mluvenost; bezprostřednost; spontánnost; volnost</a:t>
            </a:r>
          </a:p>
          <a:p>
            <a:pPr marL="914400" lvl="1" indent="-457200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neveřejný ráz</a:t>
            </a:r>
          </a:p>
          <a:p>
            <a:pPr marL="914400" lvl="1" indent="-457200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specifika konverzačního stylu</a:t>
            </a:r>
          </a:p>
          <a:p>
            <a:pPr marL="914400" lvl="1" indent="-457200">
              <a:buFontTx/>
              <a:buChar char="-"/>
            </a:pPr>
            <a:r>
              <a:rPr lang="cs-CZ" sz="2400" u="sng" dirty="0" smtClean="0">
                <a:latin typeface="Calibri" panose="020F0502020204030204" pitchFamily="34" charset="0"/>
              </a:rPr>
              <a:t>základní slohové útvary: </a:t>
            </a:r>
            <a:r>
              <a:rPr lang="cs-CZ" sz="2400" dirty="0" smtClean="0">
                <a:latin typeface="Calibri" panose="020F0502020204030204" pitchFamily="34" charset="0"/>
              </a:rPr>
              <a:t>vypravování, zpráva…</a:t>
            </a:r>
          </a:p>
          <a:p>
            <a:pPr marL="914400" lvl="1" indent="-457200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styl hovorový x hovorový projev</a:t>
            </a:r>
          </a:p>
          <a:p>
            <a:pPr lvl="1"/>
            <a:endParaRPr lang="cs-CZ" sz="2400" dirty="0" smtClean="0">
              <a:latin typeface="Calibri" panose="020F0502020204030204" pitchFamily="34" charset="0"/>
            </a:endParaRPr>
          </a:p>
          <a:p>
            <a:pPr marL="914400" lvl="1" indent="-457200"/>
            <a:endParaRPr lang="cs-CZ" sz="2400" dirty="0" smtClean="0">
              <a:latin typeface="Calibri" panose="020F0502020204030204" pitchFamily="34" charset="0"/>
            </a:endParaRPr>
          </a:p>
          <a:p>
            <a:pPr marL="971550" lvl="1" indent="-514350">
              <a:buFontTx/>
              <a:buAutoNum type="alphaLcParenR"/>
            </a:pPr>
            <a:endParaRPr lang="cs-CZ" sz="2400" dirty="0" smtClean="0">
              <a:latin typeface="Calibri" panose="020F0502020204030204" pitchFamily="34" charset="0"/>
            </a:endParaRPr>
          </a:p>
          <a:p>
            <a:pPr marL="971550" lvl="1" indent="-514350">
              <a:buAutoNum type="alphaLcParenR"/>
            </a:pPr>
            <a:endParaRPr lang="cs-CZ" sz="2400" dirty="0" smtClean="0">
              <a:latin typeface="Calibri" panose="020F0502020204030204" pitchFamily="34" charset="0"/>
            </a:endParaRPr>
          </a:p>
          <a:p>
            <a:pPr marL="914400" lvl="1" indent="-457200"/>
            <a:endParaRPr lang="cs-CZ" sz="2400" dirty="0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2934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899592" y="764704"/>
            <a:ext cx="7272808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14400" lvl="1" indent="-457200"/>
            <a:r>
              <a:rPr lang="cs-CZ" sz="2400" u="sng" dirty="0" smtClean="0">
                <a:latin typeface="Calibri" panose="020F0502020204030204" pitchFamily="34" charset="0"/>
              </a:rPr>
              <a:t>Stylová vrstva hovorová</a:t>
            </a:r>
          </a:p>
          <a:p>
            <a:pPr marL="914400" lvl="1" indent="-457200">
              <a:buFontTx/>
              <a:buChar char="-"/>
            </a:pPr>
            <a:endParaRPr lang="cs-CZ" sz="2400" dirty="0" smtClean="0">
              <a:latin typeface="Calibri" panose="020F0502020204030204" pitchFamily="34" charset="0"/>
            </a:endParaRPr>
          </a:p>
          <a:p>
            <a:pPr marL="971550" lvl="1" indent="-514350">
              <a:buAutoNum type="alphaLcParenR"/>
            </a:pPr>
            <a:r>
              <a:rPr lang="cs-CZ" sz="2400" dirty="0" smtClean="0">
                <a:latin typeface="Calibri" panose="020F0502020204030204" pitchFamily="34" charset="0"/>
              </a:rPr>
              <a:t>typické lexikální prostředky hovorové</a:t>
            </a:r>
          </a:p>
          <a:p>
            <a:pPr marL="971550" lvl="1" indent="-514350">
              <a:buAutoNum type="alphaLcParenR"/>
            </a:pPr>
            <a:r>
              <a:rPr lang="cs-CZ" sz="2400" smtClean="0">
                <a:latin typeface="Calibri" panose="020F0502020204030204" pitchFamily="34" charset="0"/>
              </a:rPr>
              <a:t>hovorové varianty </a:t>
            </a:r>
            <a:r>
              <a:rPr lang="cs-CZ" sz="2400" dirty="0" smtClean="0">
                <a:latin typeface="Calibri" panose="020F0502020204030204" pitchFamily="34" charset="0"/>
              </a:rPr>
              <a:t>hláskové, tvarové</a:t>
            </a:r>
            <a:r>
              <a:rPr lang="cs-CZ" sz="2400" smtClean="0">
                <a:latin typeface="Calibri" panose="020F0502020204030204" pitchFamily="34" charset="0"/>
              </a:rPr>
              <a:t>, slovotvorné</a:t>
            </a:r>
            <a:r>
              <a:rPr lang="cs-CZ" sz="2400" dirty="0" smtClean="0">
                <a:latin typeface="Calibri" panose="020F0502020204030204" pitchFamily="34" charset="0"/>
              </a:rPr>
              <a:t>, popř. skladební</a:t>
            </a:r>
          </a:p>
          <a:p>
            <a:pPr marL="971550" lvl="1" indent="-514350">
              <a:buFontTx/>
              <a:buAutoNum type="alphaLcParenR"/>
            </a:pPr>
            <a:r>
              <a:rPr lang="cs-CZ" sz="2400" dirty="0" smtClean="0">
                <a:latin typeface="Calibri" panose="020F0502020204030204" pitchFamily="34" charset="0"/>
              </a:rPr>
              <a:t>výrazy vzniklé univerbizací</a:t>
            </a:r>
          </a:p>
          <a:p>
            <a:pPr marL="971550" lvl="1" indent="-514350">
              <a:buFontTx/>
              <a:buAutoNum type="alphaLcParenR"/>
            </a:pPr>
            <a:r>
              <a:rPr lang="cs-CZ" sz="2400" dirty="0" smtClean="0">
                <a:latin typeface="Calibri" panose="020F0502020204030204" pitchFamily="34" charset="0"/>
              </a:rPr>
              <a:t>slovesná denominativa hovorová – na -</a:t>
            </a:r>
            <a:r>
              <a:rPr lang="cs-CZ" sz="2400" dirty="0" err="1" smtClean="0">
                <a:latin typeface="Calibri" panose="020F0502020204030204" pitchFamily="34" charset="0"/>
              </a:rPr>
              <a:t>ovat</a:t>
            </a:r>
            <a:r>
              <a:rPr lang="cs-CZ" sz="2400" dirty="0" smtClean="0">
                <a:latin typeface="Calibri" panose="020F0502020204030204" pitchFamily="34" charset="0"/>
              </a:rPr>
              <a:t>, -</a:t>
            </a:r>
            <a:r>
              <a:rPr lang="cs-CZ" sz="2400" dirty="0" err="1" smtClean="0">
                <a:latin typeface="Calibri" panose="020F0502020204030204" pitchFamily="34" charset="0"/>
              </a:rPr>
              <a:t>it</a:t>
            </a:r>
            <a:endParaRPr lang="cs-CZ" sz="2400" dirty="0" smtClean="0">
              <a:latin typeface="Calibri" panose="020F0502020204030204" pitchFamily="34" charset="0"/>
            </a:endParaRPr>
          </a:p>
          <a:p>
            <a:pPr marL="971550" lvl="1" indent="-514350">
              <a:buFontTx/>
              <a:buAutoNum type="alphaLcParenR"/>
            </a:pPr>
            <a:r>
              <a:rPr lang="cs-CZ" sz="2400" dirty="0" smtClean="0">
                <a:latin typeface="Calibri" panose="020F0502020204030204" pitchFamily="34" charset="0"/>
              </a:rPr>
              <a:t>intenzifikující přídavné jména a příslovce</a:t>
            </a:r>
          </a:p>
          <a:p>
            <a:pPr marL="971550" lvl="1" indent="-514350">
              <a:buFontTx/>
              <a:buAutoNum type="alphaLcParenR"/>
            </a:pPr>
            <a:r>
              <a:rPr lang="cs-CZ" sz="2400" dirty="0" smtClean="0">
                <a:latin typeface="Calibri" panose="020F0502020204030204" pitchFamily="34" charset="0"/>
              </a:rPr>
              <a:t>kontaktové jazykové prostředky</a:t>
            </a:r>
            <a:endParaRPr lang="cs-CZ" sz="2400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827584" y="620688"/>
            <a:ext cx="7488832" cy="64325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cs-CZ" sz="2800" b="1" dirty="0" smtClean="0">
                <a:latin typeface="Calibri" panose="020F0502020204030204" pitchFamily="34" charset="0"/>
              </a:rPr>
              <a:t>Styl řečnický</a:t>
            </a:r>
          </a:p>
          <a:p>
            <a:pPr lvl="1"/>
            <a:endParaRPr lang="cs-CZ" sz="2400" b="1" dirty="0">
              <a:latin typeface="Calibri" panose="020F0502020204030204" pitchFamily="34" charset="0"/>
            </a:endParaRPr>
          </a:p>
          <a:p>
            <a:pPr lvl="1" algn="just">
              <a:buFontTx/>
              <a:buChar char="-"/>
            </a:pPr>
            <a:r>
              <a:rPr lang="cs-CZ" sz="2400" dirty="0" smtClean="0">
                <a:latin typeface="Calibri" pitchFamily="34" charset="0"/>
              </a:rPr>
              <a:t> zákl. funkce </a:t>
            </a:r>
            <a:r>
              <a:rPr lang="cs-CZ" sz="2400" dirty="0" err="1" smtClean="0">
                <a:latin typeface="Calibri" pitchFamily="34" charset="0"/>
              </a:rPr>
              <a:t>persvazivní</a:t>
            </a:r>
            <a:endParaRPr lang="cs-CZ" sz="2400" dirty="0" smtClean="0">
              <a:latin typeface="Calibri" pitchFamily="34" charset="0"/>
            </a:endParaRPr>
          </a:p>
          <a:p>
            <a:pPr lvl="1" algn="just">
              <a:buFontTx/>
              <a:buChar char="-"/>
            </a:pPr>
            <a:r>
              <a:rPr lang="cs-CZ" sz="2400" dirty="0" smtClean="0">
                <a:latin typeface="Calibri" pitchFamily="34" charset="0"/>
              </a:rPr>
              <a:t> </a:t>
            </a:r>
            <a:r>
              <a:rPr lang="cs-CZ" sz="2400" u="sng" dirty="0" smtClean="0">
                <a:latin typeface="Calibri" pitchFamily="34" charset="0"/>
              </a:rPr>
              <a:t>základní slohové útvary: </a:t>
            </a:r>
            <a:r>
              <a:rPr lang="cs-CZ" sz="2400" dirty="0" smtClean="0">
                <a:latin typeface="Calibri" pitchFamily="34" charset="0"/>
              </a:rPr>
              <a:t>proslov, projev, řeč</a:t>
            </a:r>
          </a:p>
          <a:p>
            <a:pPr lvl="1" algn="just">
              <a:buFontTx/>
              <a:buChar char="-"/>
            </a:pPr>
            <a:r>
              <a:rPr lang="cs-CZ" sz="2400" b="1" dirty="0" smtClean="0">
                <a:latin typeface="Calibri" pitchFamily="34" charset="0"/>
              </a:rPr>
              <a:t> </a:t>
            </a:r>
            <a:r>
              <a:rPr lang="cs-CZ" sz="2400" dirty="0" smtClean="0">
                <a:latin typeface="Calibri" pitchFamily="34" charset="0"/>
              </a:rPr>
              <a:t>rétorika (jako 1. řečnické umění; 2. nauka </a:t>
            </a:r>
            <a:r>
              <a:rPr lang="cs-CZ" sz="2400" smtClean="0">
                <a:latin typeface="Calibri" pitchFamily="34" charset="0"/>
              </a:rPr>
              <a:t>o řečnictví)</a:t>
            </a:r>
            <a:endParaRPr lang="cs-CZ" sz="2400" dirty="0" smtClean="0">
              <a:latin typeface="Calibri" pitchFamily="34" charset="0"/>
            </a:endParaRPr>
          </a:p>
          <a:p>
            <a:pPr lvl="1" algn="just">
              <a:buFontTx/>
              <a:buChar char="-"/>
            </a:pPr>
            <a:r>
              <a:rPr lang="cs-CZ" sz="2400" b="1" dirty="0" smtClean="0">
                <a:latin typeface="Calibri" pitchFamily="34" charset="0"/>
              </a:rPr>
              <a:t> </a:t>
            </a:r>
            <a:r>
              <a:rPr lang="cs-CZ" sz="2400" dirty="0" smtClean="0">
                <a:latin typeface="Calibri" pitchFamily="34" charset="0"/>
              </a:rPr>
              <a:t>stylové normy řečnických projevů: do značné míry jsou normy volné a odpovídají specifické funkci a cíli každého konkrétního projevu</a:t>
            </a:r>
          </a:p>
          <a:p>
            <a:pPr lvl="1" algn="just">
              <a:buFontTx/>
              <a:buChar char="-"/>
            </a:pPr>
            <a:endParaRPr lang="cs-CZ" sz="2400" dirty="0" smtClean="0">
              <a:latin typeface="Calibri" pitchFamily="34" charset="0"/>
            </a:endParaRPr>
          </a:p>
          <a:p>
            <a:pPr lvl="1" algn="just">
              <a:buFontTx/>
              <a:buChar char="-"/>
            </a:pPr>
            <a:r>
              <a:rPr lang="cs-CZ" sz="2400" dirty="0" smtClean="0">
                <a:latin typeface="Calibri" pitchFamily="34" charset="0"/>
              </a:rPr>
              <a:t> kompozice a členění řečnického projevu: rámcové složky projevu: oslovení, přivítání, představení, stať, obsah, zakončení, poděkování za pozornost, rozloučení</a:t>
            </a:r>
          </a:p>
          <a:p>
            <a:pPr lvl="1" algn="just"/>
            <a:endParaRPr lang="cs-CZ" sz="2400" dirty="0" smtClean="0">
              <a:latin typeface="Calibri" pitchFamily="34" charset="0"/>
            </a:endParaRPr>
          </a:p>
          <a:p>
            <a:pPr lvl="1" algn="just"/>
            <a:r>
              <a:rPr lang="cs-CZ" sz="2400" b="1" u="sng" dirty="0" smtClean="0">
                <a:latin typeface="Calibri" panose="020F0502020204030204" pitchFamily="34" charset="0"/>
              </a:rPr>
              <a:t> </a:t>
            </a:r>
            <a:endParaRPr lang="cs-CZ" sz="2400" dirty="0" smtClean="0">
              <a:latin typeface="Calibri" pitchFamily="34" charset="0"/>
            </a:endParaRPr>
          </a:p>
          <a:p>
            <a:pPr lvl="1" algn="just"/>
            <a:endParaRPr lang="cs-CZ" sz="2400" dirty="0" smtClean="0">
              <a:latin typeface="Calibri" pitchFamily="34" charset="0"/>
            </a:endParaRPr>
          </a:p>
          <a:p>
            <a:pPr lvl="1" algn="just"/>
            <a:endParaRPr lang="cs-CZ" sz="2400" dirty="0" smtClean="0">
              <a:latin typeface="Calibri" pitchFamily="34" charset="0"/>
            </a:endParaRPr>
          </a:p>
          <a:p>
            <a:pPr lvl="1" algn="just"/>
            <a:endParaRPr lang="cs-CZ" sz="2400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7675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1043608" y="908720"/>
            <a:ext cx="6624736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cs-CZ" sz="2400" u="sng" dirty="0" smtClean="0">
                <a:latin typeface="Calibri" panose="020F0502020204030204" pitchFamily="34" charset="0"/>
              </a:rPr>
              <a:t>Různé možnosti realizace řečnického stylu:</a:t>
            </a:r>
          </a:p>
          <a:p>
            <a:pPr lvl="0"/>
            <a:endParaRPr lang="cs-CZ" sz="2400" dirty="0" smtClean="0">
              <a:latin typeface="Calibri" panose="020F0502020204030204" pitchFamily="34" charset="0"/>
            </a:endParaRPr>
          </a:p>
          <a:p>
            <a:pPr marL="342900" lvl="0" indent="-342900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politické</a:t>
            </a:r>
            <a:r>
              <a:rPr lang="cs-CZ" sz="2400" dirty="0">
                <a:latin typeface="Calibri" panose="020F0502020204030204" pitchFamily="34" charset="0"/>
              </a:rPr>
              <a:t>, publicistické, event. </a:t>
            </a:r>
            <a:r>
              <a:rPr lang="cs-CZ" sz="2400" dirty="0" smtClean="0">
                <a:latin typeface="Calibri" panose="020F0502020204030204" pitchFamily="34" charset="0"/>
              </a:rPr>
              <a:t>propagandistické</a:t>
            </a:r>
          </a:p>
          <a:p>
            <a:pPr marL="342900" lvl="0" indent="-342900">
              <a:buFontTx/>
              <a:buChar char="-"/>
            </a:pPr>
            <a:r>
              <a:rPr lang="cs-CZ" sz="2400" dirty="0">
                <a:latin typeface="Calibri" panose="020F0502020204030204" pitchFamily="34" charset="0"/>
              </a:rPr>
              <a:t>o</a:t>
            </a:r>
            <a:r>
              <a:rPr lang="cs-CZ" sz="2400" dirty="0" smtClean="0">
                <a:latin typeface="Calibri" panose="020F0502020204030204" pitchFamily="34" charset="0"/>
              </a:rPr>
              <a:t>dborné </a:t>
            </a:r>
            <a:r>
              <a:rPr lang="cs-CZ" sz="2400" dirty="0">
                <a:latin typeface="Calibri" panose="020F0502020204030204" pitchFamily="34" charset="0"/>
              </a:rPr>
              <a:t>(</a:t>
            </a:r>
            <a:r>
              <a:rPr lang="cs-CZ" sz="2400" dirty="0" smtClean="0">
                <a:latin typeface="Calibri" panose="020F0502020204030204" pitchFamily="34" charset="0"/>
              </a:rPr>
              <a:t>naučné)</a:t>
            </a:r>
          </a:p>
          <a:p>
            <a:pPr marL="342900" lvl="0" indent="-342900">
              <a:buFontTx/>
              <a:buChar char="-"/>
            </a:pPr>
            <a:r>
              <a:rPr lang="cs-CZ" sz="2400" dirty="0">
                <a:latin typeface="Calibri" panose="020F0502020204030204" pitchFamily="34" charset="0"/>
              </a:rPr>
              <a:t>p</a:t>
            </a:r>
            <a:r>
              <a:rPr lang="cs-CZ" sz="2400" dirty="0" smtClean="0">
                <a:latin typeface="Calibri" panose="020F0502020204030204" pitchFamily="34" charset="0"/>
              </a:rPr>
              <a:t>říležitostné </a:t>
            </a:r>
            <a:r>
              <a:rPr lang="cs-CZ" sz="2400" dirty="0">
                <a:latin typeface="Calibri" panose="020F0502020204030204" pitchFamily="34" charset="0"/>
              </a:rPr>
              <a:t>(</a:t>
            </a:r>
            <a:r>
              <a:rPr lang="cs-CZ" sz="2400" dirty="0" smtClean="0">
                <a:latin typeface="Calibri" panose="020F0502020204030204" pitchFamily="34" charset="0"/>
              </a:rPr>
              <a:t>ceremoniální)</a:t>
            </a:r>
          </a:p>
          <a:p>
            <a:pPr marL="342900" lvl="0" indent="-342900">
              <a:buFontTx/>
              <a:buChar char="-"/>
            </a:pPr>
            <a:r>
              <a:rPr lang="cs-CZ" sz="2400" smtClean="0">
                <a:latin typeface="Calibri" panose="020F0502020204030204" pitchFamily="34" charset="0"/>
              </a:rPr>
              <a:t>styl </a:t>
            </a:r>
            <a:r>
              <a:rPr lang="cs-CZ" sz="2400" dirty="0">
                <a:latin typeface="Calibri" panose="020F0502020204030204" pitchFamily="34" charset="0"/>
              </a:rPr>
              <a:t>řeči </a:t>
            </a:r>
            <a:r>
              <a:rPr lang="cs-CZ" sz="2400" dirty="0" smtClean="0">
                <a:latin typeface="Calibri" panose="020F0502020204030204" pitchFamily="34" charset="0"/>
              </a:rPr>
              <a:t>soudní</a:t>
            </a:r>
          </a:p>
          <a:p>
            <a:pPr marL="342900" lvl="0" indent="-342900">
              <a:buFontTx/>
              <a:buChar char="-"/>
            </a:pPr>
            <a:r>
              <a:rPr lang="cs-CZ" sz="2400" dirty="0">
                <a:latin typeface="Calibri" panose="020F0502020204030204" pitchFamily="34" charset="0"/>
              </a:rPr>
              <a:t>s</a:t>
            </a:r>
            <a:r>
              <a:rPr lang="cs-CZ" sz="2400" dirty="0" smtClean="0">
                <a:latin typeface="Calibri" panose="020F0502020204030204" pitchFamily="34" charset="0"/>
              </a:rPr>
              <a:t>tyl </a:t>
            </a:r>
            <a:r>
              <a:rPr lang="cs-CZ" sz="2400" dirty="0">
                <a:latin typeface="Calibri" panose="020F0502020204030204" pitchFamily="34" charset="0"/>
              </a:rPr>
              <a:t>řeči církevní (</a:t>
            </a:r>
            <a:r>
              <a:rPr lang="cs-CZ" sz="2400" dirty="0" smtClean="0">
                <a:latin typeface="Calibri" panose="020F0502020204030204" pitchFamily="34" charset="0"/>
              </a:rPr>
              <a:t>kázání)</a:t>
            </a:r>
          </a:p>
        </p:txBody>
      </p:sp>
    </p:spTree>
    <p:extLst>
      <p:ext uri="{BB962C8B-B14F-4D97-AF65-F5344CB8AC3E}">
        <p14:creationId xmlns:p14="http://schemas.microsoft.com/office/powerpoint/2010/main" val="1420954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755576" y="836712"/>
            <a:ext cx="6912768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just"/>
            <a:r>
              <a:rPr lang="cs-CZ" sz="2400" u="sng" dirty="0" smtClean="0">
                <a:latin typeface="Calibri" panose="020F0502020204030204" pitchFamily="34" charset="0"/>
              </a:rPr>
              <a:t>Stylová vrstva řečnických prostředků</a:t>
            </a:r>
          </a:p>
          <a:p>
            <a:pPr lvl="1" algn="just"/>
            <a:endParaRPr lang="cs-CZ" sz="2400" u="sng" dirty="0" smtClean="0">
              <a:latin typeface="Calibri" panose="020F0502020204030204" pitchFamily="34" charset="0"/>
            </a:endParaRPr>
          </a:p>
          <a:p>
            <a:pPr marL="914400" lvl="1" indent="-457200" algn="just">
              <a:buAutoNum type="alphaLcParenR"/>
            </a:pPr>
            <a:r>
              <a:rPr lang="cs-CZ" sz="2400" dirty="0" smtClean="0">
                <a:latin typeface="Calibri" panose="020F0502020204030204" pitchFamily="34" charset="0"/>
              </a:rPr>
              <a:t>vyjádření obrazné – tropy </a:t>
            </a:r>
          </a:p>
          <a:p>
            <a:pPr marL="914400" lvl="1" indent="-457200" algn="just">
              <a:buFontTx/>
              <a:buAutoNum type="alphaLcParenR"/>
            </a:pPr>
            <a:r>
              <a:rPr lang="cs-CZ" sz="2400" dirty="0" smtClean="0">
                <a:latin typeface="Calibri" panose="020F0502020204030204" pitchFamily="34" charset="0"/>
              </a:rPr>
              <a:t>stylistické figury</a:t>
            </a:r>
          </a:p>
          <a:p>
            <a:pPr marL="914400" lvl="1" indent="-457200" algn="just">
              <a:buFontTx/>
              <a:buAutoNum type="alphaLcParenR"/>
            </a:pPr>
            <a:r>
              <a:rPr lang="cs-CZ" sz="2400" dirty="0" smtClean="0">
                <a:latin typeface="Calibri" panose="020F0502020204030204" pitchFamily="34" charset="0"/>
              </a:rPr>
              <a:t>figury typicky řečnické</a:t>
            </a:r>
          </a:p>
          <a:p>
            <a:pPr marL="914400" lvl="1" indent="-457200" algn="just">
              <a:buAutoNum type="alphaLcParenR"/>
            </a:pPr>
            <a:r>
              <a:rPr lang="cs-CZ" sz="2400" dirty="0">
                <a:latin typeface="Calibri" panose="020F0502020204030204" pitchFamily="34" charset="0"/>
              </a:rPr>
              <a:t>p</a:t>
            </a:r>
            <a:r>
              <a:rPr lang="cs-CZ" sz="2400" dirty="0" smtClean="0">
                <a:latin typeface="Calibri" panose="020F0502020204030204" pitchFamily="34" charset="0"/>
              </a:rPr>
              <a:t>rostředky mluvenosti a ostatní řečnické prostředky</a:t>
            </a:r>
          </a:p>
          <a:p>
            <a:pPr marL="914400" lvl="1" indent="-457200" algn="just">
              <a:buAutoNum type="alphaLcParenR"/>
            </a:pPr>
            <a:endParaRPr lang="cs-CZ" sz="2400" dirty="0" smtClean="0">
              <a:latin typeface="Calibri" panose="020F0502020204030204" pitchFamily="34" charset="0"/>
            </a:endParaRPr>
          </a:p>
          <a:p>
            <a:pPr marL="914400" lvl="1" indent="-457200" algn="just"/>
            <a:endParaRPr lang="cs-CZ" sz="2400" dirty="0" smtClean="0">
              <a:latin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611560" y="764704"/>
            <a:ext cx="7272808" cy="45550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just"/>
            <a:r>
              <a:rPr lang="cs-CZ" sz="2800" b="1" dirty="0" smtClean="0">
                <a:latin typeface="Calibri" panose="020F0502020204030204" pitchFamily="34" charset="0"/>
              </a:rPr>
              <a:t>Styl publicistický</a:t>
            </a:r>
          </a:p>
          <a:p>
            <a:pPr lvl="1" algn="just"/>
            <a:endParaRPr lang="cs-CZ" sz="2800" b="1" dirty="0">
              <a:latin typeface="Calibri" panose="020F0502020204030204" pitchFamily="34" charset="0"/>
            </a:endParaRPr>
          </a:p>
          <a:p>
            <a:pPr marL="800100" lvl="1" indent="-342900" algn="just">
              <a:buFontTx/>
              <a:buChar char="-"/>
            </a:pPr>
            <a:r>
              <a:rPr lang="cs-CZ" sz="2600" dirty="0" smtClean="0">
                <a:latin typeface="Calibri" pitchFamily="34" charset="0"/>
              </a:rPr>
              <a:t>výrazně dynamický</a:t>
            </a:r>
            <a:endParaRPr lang="cs-CZ" sz="2600" dirty="0">
              <a:latin typeface="Calibri" pitchFamily="34" charset="0"/>
            </a:endParaRPr>
          </a:p>
          <a:p>
            <a:pPr marL="800100" lvl="1" indent="-342900" algn="just">
              <a:buFontTx/>
              <a:buChar char="-"/>
            </a:pPr>
            <a:r>
              <a:rPr lang="cs-CZ" sz="2600" dirty="0" smtClean="0">
                <a:latin typeface="Calibri" pitchFamily="34" charset="0"/>
              </a:rPr>
              <a:t>základní </a:t>
            </a:r>
            <a:r>
              <a:rPr lang="cs-CZ" sz="2600" dirty="0">
                <a:latin typeface="Calibri" pitchFamily="34" charset="0"/>
              </a:rPr>
              <a:t>funkce </a:t>
            </a:r>
            <a:r>
              <a:rPr lang="cs-CZ" sz="2600" dirty="0" smtClean="0">
                <a:latin typeface="Calibri" pitchFamily="34" charset="0"/>
              </a:rPr>
              <a:t>sdělná </a:t>
            </a:r>
            <a:r>
              <a:rPr lang="cs-CZ" sz="2600" dirty="0" err="1" smtClean="0">
                <a:latin typeface="Calibri" pitchFamily="34" charset="0"/>
              </a:rPr>
              <a:t>ovlivňovací</a:t>
            </a:r>
            <a:r>
              <a:rPr lang="cs-CZ" sz="2600" dirty="0" smtClean="0">
                <a:latin typeface="Calibri" pitchFamily="34" charset="0"/>
              </a:rPr>
              <a:t>, získávací</a:t>
            </a:r>
          </a:p>
          <a:p>
            <a:pPr marL="800100" lvl="1" indent="-342900" algn="just">
              <a:buFontTx/>
              <a:buChar char="-"/>
            </a:pPr>
            <a:r>
              <a:rPr lang="cs-CZ" sz="2600" dirty="0" smtClean="0">
                <a:latin typeface="Calibri" pitchFamily="34" charset="0"/>
              </a:rPr>
              <a:t>publicistika mluvená; publicistika psaná</a:t>
            </a:r>
          </a:p>
          <a:p>
            <a:pPr marL="800100" lvl="1" indent="-342900" algn="just">
              <a:buFontTx/>
              <a:buChar char="-"/>
            </a:pPr>
            <a:r>
              <a:rPr lang="cs-CZ" sz="2600" dirty="0" smtClean="0">
                <a:latin typeface="Calibri" pitchFamily="34" charset="0"/>
              </a:rPr>
              <a:t>styl novinářský, styl žurnalistický, styl denního a periodického tisku (specifické podmínky na přípravu textů)</a:t>
            </a:r>
          </a:p>
          <a:p>
            <a:pPr marL="800100" lvl="1" indent="-342900" algn="just">
              <a:buFontTx/>
              <a:buChar char="-"/>
            </a:pPr>
            <a:r>
              <a:rPr lang="cs-CZ" sz="2600" u="sng" dirty="0" smtClean="0">
                <a:latin typeface="Calibri" pitchFamily="34" charset="0"/>
              </a:rPr>
              <a:t>základní slohové útvary (žánry):</a:t>
            </a:r>
            <a:r>
              <a:rPr lang="cs-CZ" sz="2600" dirty="0" smtClean="0">
                <a:latin typeface="Calibri" pitchFamily="34" charset="0"/>
              </a:rPr>
              <a:t> zpráva, interview, glosa, komuniké, komentář, fejeton, sloupek, reportáž, úvodník…</a:t>
            </a:r>
            <a:endParaRPr lang="cs-CZ" sz="2600" dirty="0"/>
          </a:p>
        </p:txBody>
      </p:sp>
    </p:spTree>
    <p:extLst>
      <p:ext uri="{BB962C8B-B14F-4D97-AF65-F5344CB8AC3E}">
        <p14:creationId xmlns:p14="http://schemas.microsoft.com/office/powerpoint/2010/main" val="1013432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611560" y="764704"/>
            <a:ext cx="7272808" cy="45550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just"/>
            <a:r>
              <a:rPr lang="cs-CZ" sz="2800" u="sng" dirty="0" smtClean="0">
                <a:latin typeface="Calibri" panose="020F0502020204030204" pitchFamily="34" charset="0"/>
              </a:rPr>
              <a:t>Stylová vrstva publicistická</a:t>
            </a:r>
          </a:p>
          <a:p>
            <a:pPr lvl="1" algn="just"/>
            <a:r>
              <a:rPr lang="cs-CZ" sz="2800" b="1" dirty="0" smtClean="0">
                <a:latin typeface="Calibri" panose="020F0502020204030204" pitchFamily="34" charset="0"/>
              </a:rPr>
              <a:t> </a:t>
            </a:r>
            <a:endParaRPr lang="cs-CZ" sz="2800" b="1" dirty="0">
              <a:latin typeface="Calibri" panose="020F0502020204030204" pitchFamily="34" charset="0"/>
            </a:endParaRPr>
          </a:p>
          <a:p>
            <a:pPr marL="800100" lvl="1" indent="-342900" algn="just">
              <a:buFontTx/>
              <a:buChar char="-"/>
            </a:pPr>
            <a:r>
              <a:rPr lang="cs-CZ" sz="2600" dirty="0" smtClean="0">
                <a:latin typeface="Calibri" pitchFamily="34" charset="0"/>
              </a:rPr>
              <a:t>daleko více než u jiných stylů dochází u</a:t>
            </a:r>
            <a:r>
              <a:rPr lang="cs-CZ" sz="2800" dirty="0" smtClean="0"/>
              <a:t> </a:t>
            </a:r>
            <a:r>
              <a:rPr lang="cs-CZ" sz="2600" dirty="0" smtClean="0">
                <a:latin typeface="Calibri" pitchFamily="34" charset="0"/>
              </a:rPr>
              <a:t>publicistického k těsnému sepětí s dobou, se společenským děním, s politikou</a:t>
            </a:r>
          </a:p>
          <a:p>
            <a:pPr marL="800100" lvl="1" indent="-342900" algn="just">
              <a:buFontTx/>
              <a:buChar char="-"/>
            </a:pPr>
            <a:r>
              <a:rPr lang="cs-CZ" sz="2600" dirty="0" smtClean="0">
                <a:latin typeface="Calibri" pitchFamily="34" charset="0"/>
              </a:rPr>
              <a:t>vrstva spíše nehomogenní; mísení</a:t>
            </a:r>
          </a:p>
          <a:p>
            <a:pPr marL="800100" lvl="1" indent="-342900" algn="just">
              <a:buFontTx/>
              <a:buChar char="-"/>
            </a:pPr>
            <a:r>
              <a:rPr lang="cs-CZ" sz="2600" dirty="0" smtClean="0">
                <a:latin typeface="Calibri" pitchFamily="34" charset="0"/>
              </a:rPr>
              <a:t>1. zpravodajský styl; 2. analytický styl; 3. publicistický styl beletristický</a:t>
            </a:r>
          </a:p>
          <a:p>
            <a:pPr marL="800100" lvl="1" indent="-342900" algn="just">
              <a:buFontTx/>
              <a:buChar char="-"/>
            </a:pPr>
            <a:r>
              <a:rPr lang="cs-CZ" sz="2600" dirty="0" smtClean="0">
                <a:latin typeface="Calibri" pitchFamily="34" charset="0"/>
              </a:rPr>
              <a:t>používání prostředků automatizovaných (ustálené vazby, obraty, lexikální prostředky) i aktualizovaných</a:t>
            </a:r>
            <a:endParaRPr lang="cs-CZ" sz="2600" dirty="0"/>
          </a:p>
        </p:txBody>
      </p:sp>
    </p:spTree>
    <p:extLst>
      <p:ext uri="{BB962C8B-B14F-4D97-AF65-F5344CB8AC3E}">
        <p14:creationId xmlns:p14="http://schemas.microsoft.com/office/powerpoint/2010/main" val="1445443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611560" y="764704"/>
            <a:ext cx="7272808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just"/>
            <a:r>
              <a:rPr lang="cs-CZ" sz="2800" u="sng" dirty="0" smtClean="0">
                <a:latin typeface="Calibri" panose="020F0502020204030204" pitchFamily="34" charset="0"/>
              </a:rPr>
              <a:t>Jazykové prostředky automatizované</a:t>
            </a:r>
          </a:p>
          <a:p>
            <a:pPr lvl="1" algn="just"/>
            <a:endParaRPr lang="cs-CZ" sz="2800" b="1" dirty="0">
              <a:latin typeface="Calibri" panose="020F0502020204030204" pitchFamily="34" charset="0"/>
            </a:endParaRPr>
          </a:p>
          <a:p>
            <a:pPr marL="914400" lvl="1" indent="-457200" algn="just">
              <a:buFontTx/>
              <a:buChar char="-"/>
            </a:pPr>
            <a:r>
              <a:rPr lang="cs-CZ" sz="2800" dirty="0" smtClean="0">
                <a:latin typeface="Calibri" panose="020F0502020204030204" pitchFamily="34" charset="0"/>
              </a:rPr>
              <a:t>slovní zásoba – </a:t>
            </a:r>
            <a:r>
              <a:rPr lang="cs-CZ" sz="2800" dirty="0" err="1" smtClean="0">
                <a:latin typeface="Calibri" panose="020F0502020204030204" pitchFamily="34" charset="0"/>
              </a:rPr>
              <a:t>publicismy</a:t>
            </a:r>
            <a:r>
              <a:rPr lang="cs-CZ" sz="2800" dirty="0" smtClean="0">
                <a:latin typeface="Calibri" panose="020F0502020204030204" pitchFamily="34" charset="0"/>
              </a:rPr>
              <a:t> </a:t>
            </a:r>
          </a:p>
          <a:p>
            <a:pPr marL="914400" lvl="1" indent="-457200" algn="just">
              <a:buFontTx/>
              <a:buChar char="-"/>
            </a:pPr>
            <a:r>
              <a:rPr lang="cs-CZ" sz="2800" dirty="0" smtClean="0">
                <a:latin typeface="Calibri" panose="020F0502020204030204" pitchFamily="34" charset="0"/>
              </a:rPr>
              <a:t>frazémy – lidová frazeologie, literární frazémy</a:t>
            </a:r>
          </a:p>
          <a:p>
            <a:pPr marL="914400" lvl="1" indent="-457200" algn="just">
              <a:buFontTx/>
              <a:buChar char="-"/>
            </a:pPr>
            <a:r>
              <a:rPr lang="cs-CZ" sz="2800" dirty="0" smtClean="0">
                <a:latin typeface="Calibri" panose="020F0502020204030204" pitchFamily="34" charset="0"/>
              </a:rPr>
              <a:t>opakující se obrazná vyjádření (lexikalizují se, mohou se stávat klišé)</a:t>
            </a:r>
          </a:p>
          <a:p>
            <a:pPr marL="914400" lvl="1" indent="-457200" algn="just">
              <a:buFontTx/>
              <a:buChar char="-"/>
            </a:pPr>
            <a:r>
              <a:rPr lang="cs-CZ" sz="2800" dirty="0" smtClean="0">
                <a:latin typeface="Calibri" panose="020F0502020204030204" pitchFamily="34" charset="0"/>
              </a:rPr>
              <a:t>zobecnění sdělení</a:t>
            </a:r>
          </a:p>
          <a:p>
            <a:pPr marL="914400" lvl="1" indent="-457200" algn="just">
              <a:buFontTx/>
              <a:buChar char="-"/>
            </a:pPr>
            <a:r>
              <a:rPr lang="cs-CZ" sz="2800" dirty="0" smtClean="0">
                <a:latin typeface="Calibri" panose="020F0502020204030204" pitchFamily="34" charset="0"/>
              </a:rPr>
              <a:t>prostředky syntaktické kondenzace</a:t>
            </a:r>
          </a:p>
          <a:p>
            <a:pPr marL="914400" lvl="1" indent="-457200" algn="just">
              <a:buFontTx/>
              <a:buChar char="-"/>
            </a:pPr>
            <a:r>
              <a:rPr lang="cs-CZ" sz="2800" dirty="0" smtClean="0">
                <a:latin typeface="Calibri" panose="020F0502020204030204" pitchFamily="34" charset="0"/>
              </a:rPr>
              <a:t>některé typy nepravých vedlejších vět</a:t>
            </a:r>
          </a:p>
        </p:txBody>
      </p:sp>
    </p:spTree>
    <p:extLst>
      <p:ext uri="{BB962C8B-B14F-4D97-AF65-F5344CB8AC3E}">
        <p14:creationId xmlns:p14="http://schemas.microsoft.com/office/powerpoint/2010/main" val="1271599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611560" y="764704"/>
            <a:ext cx="727280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just"/>
            <a:r>
              <a:rPr lang="cs-CZ" sz="2400" u="sng" dirty="0" smtClean="0">
                <a:latin typeface="Calibri" pitchFamily="34" charset="0"/>
              </a:rPr>
              <a:t>Jazykové prostředky aktualizované</a:t>
            </a:r>
          </a:p>
          <a:p>
            <a:pPr lvl="1" algn="just"/>
            <a:endParaRPr lang="cs-CZ" sz="2400" b="1" dirty="0">
              <a:latin typeface="Calibri" pitchFamily="34" charset="0"/>
            </a:endParaRPr>
          </a:p>
          <a:p>
            <a:pPr marL="914400" lvl="1" indent="-457200" algn="just">
              <a:buFontTx/>
              <a:buChar char="-"/>
            </a:pPr>
            <a:r>
              <a:rPr lang="cs-CZ" sz="2400" dirty="0" smtClean="0">
                <a:latin typeface="Calibri" pitchFamily="34" charset="0"/>
              </a:rPr>
              <a:t>frazémy, přísloví, rčení modifikovaná dle kontextu</a:t>
            </a:r>
          </a:p>
          <a:p>
            <a:pPr marL="914400" lvl="1" indent="-457200" algn="just">
              <a:buFontTx/>
              <a:buChar char="-"/>
            </a:pPr>
            <a:r>
              <a:rPr lang="cs-CZ" sz="2400" dirty="0" smtClean="0">
                <a:latin typeface="Calibri" pitchFamily="34" charset="0"/>
              </a:rPr>
              <a:t>nově utvořená obrazná pojmenování</a:t>
            </a:r>
          </a:p>
          <a:p>
            <a:pPr marL="914400" lvl="1" indent="-457200" algn="just">
              <a:buFontTx/>
              <a:buChar char="-"/>
            </a:pPr>
            <a:r>
              <a:rPr lang="cs-CZ" sz="2400" dirty="0" smtClean="0">
                <a:latin typeface="Calibri" pitchFamily="34" charset="0"/>
              </a:rPr>
              <a:t>pronikání výrazů typických pro jinou stylovou oblast</a:t>
            </a:r>
          </a:p>
          <a:p>
            <a:pPr marL="914400" lvl="1" indent="-457200" algn="just">
              <a:buFontTx/>
              <a:buChar char="-"/>
            </a:pPr>
            <a:r>
              <a:rPr lang="cs-CZ" sz="2400" dirty="0" smtClean="0">
                <a:latin typeface="Calibri" pitchFamily="34" charset="0"/>
              </a:rPr>
              <a:t>vyjádření emocionální, expresivní</a:t>
            </a:r>
          </a:p>
          <a:p>
            <a:pPr marL="914400" lvl="1" indent="-457200" algn="just">
              <a:buFontTx/>
              <a:buChar char="-"/>
            </a:pPr>
            <a:r>
              <a:rPr lang="cs-CZ" sz="2400" dirty="0" smtClean="0">
                <a:latin typeface="Calibri" pitchFamily="34" charset="0"/>
              </a:rPr>
              <a:t>vsuvky (parenteze)</a:t>
            </a:r>
          </a:p>
          <a:p>
            <a:pPr marL="914400" lvl="1" indent="-457200" algn="just">
              <a:buFontTx/>
              <a:buChar char="-"/>
            </a:pPr>
            <a:r>
              <a:rPr lang="cs-CZ" sz="2400" dirty="0" smtClean="0">
                <a:latin typeface="Calibri" pitchFamily="34" charset="0"/>
              </a:rPr>
              <a:t>nepravé věty vedlejší </a:t>
            </a:r>
          </a:p>
          <a:p>
            <a:pPr marL="914400" lvl="1" indent="-457200" algn="just">
              <a:buFontTx/>
              <a:buChar char="-"/>
            </a:pPr>
            <a:r>
              <a:rPr lang="cs-CZ" sz="2400" dirty="0" smtClean="0">
                <a:latin typeface="Calibri" pitchFamily="34" charset="0"/>
              </a:rPr>
              <a:t>pronikání jazykových prostředků z jiných útvarů a </a:t>
            </a:r>
            <a:r>
              <a:rPr lang="cs-CZ" sz="2400" dirty="0" err="1" smtClean="0">
                <a:latin typeface="Calibri" pitchFamily="34" charset="0"/>
              </a:rPr>
              <a:t>poloútvarů</a:t>
            </a:r>
            <a:r>
              <a:rPr lang="cs-CZ" sz="2400" dirty="0" smtClean="0">
                <a:latin typeface="Calibri" pitchFamily="34" charset="0"/>
              </a:rPr>
              <a:t> národního jazyka</a:t>
            </a:r>
          </a:p>
          <a:p>
            <a:pPr marL="914400" lvl="1" indent="-457200" algn="just">
              <a:buFontTx/>
              <a:buChar char="-"/>
            </a:pPr>
            <a:r>
              <a:rPr lang="cs-CZ" sz="2400" dirty="0" smtClean="0">
                <a:latin typeface="Calibri" pitchFamily="34" charset="0"/>
              </a:rPr>
              <a:t>metajazykový charakter vyjadřování</a:t>
            </a:r>
            <a:endParaRPr lang="cs-CZ" sz="2400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1599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611560" y="764704"/>
            <a:ext cx="727280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just"/>
            <a:r>
              <a:rPr lang="cs-CZ" sz="2400" dirty="0">
                <a:latin typeface="Calibri" panose="020F0502020204030204" pitchFamily="34" charset="0"/>
                <a:hlinkClick r:id="rId2"/>
              </a:rPr>
              <a:t>http://</a:t>
            </a:r>
            <a:r>
              <a:rPr lang="cs-CZ" sz="2400" dirty="0" smtClean="0">
                <a:latin typeface="Calibri" panose="020F0502020204030204" pitchFamily="34" charset="0"/>
                <a:hlinkClick r:id="rId2"/>
              </a:rPr>
              <a:t>www.ceskatelevize.cz/ivysilani/1096002521-krasny-ztraty/208562250500033</a:t>
            </a:r>
            <a:endParaRPr lang="cs-CZ" sz="2400" dirty="0" smtClean="0">
              <a:latin typeface="Calibri" panose="020F0502020204030204" pitchFamily="34" charset="0"/>
            </a:endParaRPr>
          </a:p>
          <a:p>
            <a:pPr lvl="1" algn="just"/>
            <a:endParaRPr lang="cs-CZ" sz="24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1361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611560" y="764704"/>
            <a:ext cx="7272808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just"/>
            <a:r>
              <a:rPr lang="cs-CZ" sz="2400" u="sng" dirty="0" smtClean="0">
                <a:latin typeface="Calibri" pitchFamily="34" charset="0"/>
              </a:rPr>
              <a:t>Titulky, podtitulky, mezititulky</a:t>
            </a:r>
          </a:p>
          <a:p>
            <a:pPr lvl="1" algn="just"/>
            <a:endParaRPr lang="cs-CZ" sz="2400" b="1" dirty="0">
              <a:latin typeface="Calibri" pitchFamily="34" charset="0"/>
            </a:endParaRPr>
          </a:p>
          <a:p>
            <a:pPr marL="914400" lvl="1" indent="-457200" algn="just">
              <a:buFontTx/>
              <a:buChar char="-"/>
            </a:pPr>
            <a:r>
              <a:rPr lang="cs-CZ" sz="2400" dirty="0" smtClean="0">
                <a:latin typeface="Calibri" pitchFamily="34" charset="0"/>
              </a:rPr>
              <a:t>osobité, tvůrčí</a:t>
            </a:r>
          </a:p>
          <a:p>
            <a:pPr marL="914400" lvl="1" indent="-457200" algn="just">
              <a:buFontTx/>
              <a:buChar char="-"/>
            </a:pPr>
            <a:r>
              <a:rPr lang="cs-CZ" sz="2400" smtClean="0">
                <a:latin typeface="Calibri" pitchFamily="34" charset="0"/>
              </a:rPr>
              <a:t>slouží </a:t>
            </a:r>
            <a:r>
              <a:rPr lang="cs-CZ" sz="2400" dirty="0" smtClean="0">
                <a:latin typeface="Calibri" pitchFamily="34" charset="0"/>
              </a:rPr>
              <a:t>k orientaci</a:t>
            </a:r>
          </a:p>
          <a:p>
            <a:pPr marL="914400" lvl="1" indent="-457200" algn="just">
              <a:buFontTx/>
              <a:buChar char="-"/>
            </a:pPr>
            <a:r>
              <a:rPr lang="cs-CZ" sz="2400" dirty="0" smtClean="0">
                <a:latin typeface="Calibri" pitchFamily="34" charset="0"/>
              </a:rPr>
              <a:t>titulky statické x dynamické; konkrétní x neurčité</a:t>
            </a:r>
          </a:p>
          <a:p>
            <a:pPr marL="914400" lvl="1" indent="-457200" algn="just">
              <a:buFontTx/>
              <a:buChar char="-"/>
            </a:pPr>
            <a:endParaRPr lang="cs-CZ" sz="2400" dirty="0">
              <a:latin typeface="Calibri" pitchFamily="34" charset="0"/>
            </a:endParaRPr>
          </a:p>
          <a:p>
            <a:pPr marL="914400" lvl="1" indent="-457200" algn="just">
              <a:buFontTx/>
              <a:buChar char="-"/>
            </a:pPr>
            <a:endParaRPr lang="cs-CZ" sz="2400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198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467544" y="764704"/>
            <a:ext cx="7416824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14400" lvl="1" indent="-457200" algn="just">
              <a:buFontTx/>
              <a:buChar char="-"/>
            </a:pPr>
            <a:r>
              <a:rPr lang="cs-CZ" sz="2400" b="1" dirty="0">
                <a:latin typeface="Calibri" pitchFamily="34" charset="0"/>
              </a:rPr>
              <a:t>Titulky obsahující resumé </a:t>
            </a:r>
            <a:r>
              <a:rPr lang="cs-CZ" sz="2400" dirty="0">
                <a:latin typeface="Calibri" pitchFamily="34" charset="0"/>
              </a:rPr>
              <a:t>následujícího textu (</a:t>
            </a:r>
            <a:r>
              <a:rPr lang="cs-CZ" sz="2400" i="1" dirty="0">
                <a:latin typeface="Calibri" pitchFamily="34" charset="0"/>
              </a:rPr>
              <a:t>Letošní obilí vykazuje špatné parametry</a:t>
            </a:r>
            <a:r>
              <a:rPr lang="cs-CZ" sz="2400" dirty="0">
                <a:latin typeface="Calibri" pitchFamily="34" charset="0"/>
              </a:rPr>
              <a:t>.; </a:t>
            </a:r>
            <a:r>
              <a:rPr lang="cs-CZ" sz="2400" i="1" dirty="0">
                <a:latin typeface="Calibri" pitchFamily="34" charset="0"/>
              </a:rPr>
              <a:t>Krajem se hnalo tornádo </a:t>
            </a:r>
            <a:r>
              <a:rPr lang="cs-CZ" sz="2400" dirty="0">
                <a:latin typeface="Calibri" pitchFamily="34" charset="0"/>
              </a:rPr>
              <a:t>s podtitulkem </a:t>
            </a:r>
            <a:r>
              <a:rPr lang="cs-CZ" sz="2400" i="1" dirty="0">
                <a:latin typeface="Calibri" pitchFamily="34" charset="0"/>
              </a:rPr>
              <a:t>V Opatovicích odnášel vzdušný vír střechy a vzduchem létalo bláto, v Brně byly zatopené sklepy.</a:t>
            </a:r>
            <a:r>
              <a:rPr lang="cs-CZ" sz="2400" dirty="0">
                <a:latin typeface="Calibri" pitchFamily="34" charset="0"/>
              </a:rPr>
              <a:t>)</a:t>
            </a:r>
          </a:p>
          <a:p>
            <a:pPr marL="914400" lvl="1" indent="-457200" algn="just">
              <a:buFontTx/>
              <a:buChar char="-"/>
            </a:pPr>
            <a:r>
              <a:rPr lang="cs-CZ" sz="2400" dirty="0" smtClean="0">
                <a:latin typeface="Calibri" pitchFamily="34" charset="0"/>
              </a:rPr>
              <a:t>tzv</a:t>
            </a:r>
            <a:r>
              <a:rPr lang="cs-CZ" sz="2400" dirty="0">
                <a:latin typeface="Calibri" pitchFamily="34" charset="0"/>
              </a:rPr>
              <a:t>. teorie rozšířené pyramidy – v úvodu nejdůležitější informace, které se potom rozšiřují a </a:t>
            </a:r>
            <a:r>
              <a:rPr lang="cs-CZ" sz="2400" dirty="0" smtClean="0">
                <a:latin typeface="Calibri" pitchFamily="34" charset="0"/>
              </a:rPr>
              <a:t>doplňují</a:t>
            </a:r>
          </a:p>
          <a:p>
            <a:pPr lvl="1" algn="just"/>
            <a:r>
              <a:rPr lang="cs-CZ" sz="2400" dirty="0" smtClean="0">
                <a:latin typeface="Calibri" pitchFamily="34" charset="0"/>
              </a:rPr>
              <a:t>	X</a:t>
            </a:r>
            <a:endParaRPr lang="cs-CZ" sz="2400" dirty="0">
              <a:latin typeface="Calibri" pitchFamily="34" charset="0"/>
            </a:endParaRPr>
          </a:p>
          <a:p>
            <a:pPr marL="914400" lvl="1" indent="-457200" algn="just">
              <a:buFontTx/>
              <a:buChar char="-"/>
            </a:pPr>
            <a:r>
              <a:rPr lang="cs-CZ" sz="2400" dirty="0" smtClean="0">
                <a:latin typeface="Calibri" pitchFamily="34" charset="0"/>
              </a:rPr>
              <a:t>titulky, které chtějí podat </a:t>
            </a:r>
            <a:r>
              <a:rPr lang="cs-CZ" sz="2400" b="1" dirty="0" smtClean="0">
                <a:latin typeface="Calibri" pitchFamily="34" charset="0"/>
              </a:rPr>
              <a:t>informace jen částečné</a:t>
            </a:r>
            <a:r>
              <a:rPr lang="cs-CZ" sz="2400" dirty="0" smtClean="0">
                <a:latin typeface="Calibri" pitchFamily="34" charset="0"/>
              </a:rPr>
              <a:t>, které by měly svou </a:t>
            </a:r>
            <a:r>
              <a:rPr lang="cs-CZ" sz="2400" dirty="0" err="1" smtClean="0">
                <a:latin typeface="Calibri" pitchFamily="34" charset="0"/>
              </a:rPr>
              <a:t>nedopovězeností</a:t>
            </a:r>
            <a:r>
              <a:rPr lang="cs-CZ" sz="2400" dirty="0" smtClean="0">
                <a:latin typeface="Calibri" pitchFamily="34" charset="0"/>
              </a:rPr>
              <a:t> přimět čtenáře k přečtení celého příspěvku (</a:t>
            </a:r>
            <a:r>
              <a:rPr lang="cs-CZ" sz="2400" i="1" dirty="0" smtClean="0">
                <a:latin typeface="Calibri" pitchFamily="34" charset="0"/>
              </a:rPr>
              <a:t>Pomocník na cesty.</a:t>
            </a:r>
            <a:r>
              <a:rPr lang="cs-CZ" sz="2400" dirty="0" smtClean="0">
                <a:latin typeface="Calibri" pitchFamily="34" charset="0"/>
              </a:rPr>
              <a:t>; </a:t>
            </a:r>
            <a:r>
              <a:rPr lang="cs-CZ" sz="2400" i="1" dirty="0" smtClean="0">
                <a:latin typeface="Calibri" pitchFamily="34" charset="0"/>
              </a:rPr>
              <a:t>Odpověď  na kritiku.</a:t>
            </a:r>
            <a:r>
              <a:rPr lang="cs-CZ" sz="2400" dirty="0" smtClean="0">
                <a:latin typeface="Calibri" pitchFamily="34" charset="0"/>
              </a:rPr>
              <a:t>) </a:t>
            </a:r>
            <a:endParaRPr lang="cs-CZ" sz="2400" b="1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198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611560" y="764704"/>
            <a:ext cx="7272808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just"/>
            <a:r>
              <a:rPr lang="cs-CZ" sz="2800" u="sng" dirty="0" smtClean="0">
                <a:latin typeface="Calibri" pitchFamily="34" charset="0"/>
              </a:rPr>
              <a:t>Titulky</a:t>
            </a:r>
          </a:p>
          <a:p>
            <a:pPr lvl="1" algn="just"/>
            <a:endParaRPr lang="cs-CZ" sz="2400" u="sng" dirty="0">
              <a:latin typeface="Calibri" pitchFamily="34" charset="0"/>
            </a:endParaRPr>
          </a:p>
          <a:p>
            <a:pPr lvl="1" algn="just"/>
            <a:r>
              <a:rPr lang="cs-CZ" sz="2400" i="1" dirty="0" smtClean="0">
                <a:latin typeface="Calibri" pitchFamily="34" charset="0"/>
              </a:rPr>
              <a:t>Dynamit balkánské oblasti</a:t>
            </a:r>
            <a:r>
              <a:rPr lang="cs-CZ" sz="2400" dirty="0" smtClean="0">
                <a:latin typeface="Calibri" pitchFamily="34" charset="0"/>
              </a:rPr>
              <a:t> (titulek). </a:t>
            </a:r>
            <a:r>
              <a:rPr lang="cs-CZ" sz="2400" i="1" dirty="0" smtClean="0">
                <a:latin typeface="Calibri" pitchFamily="34" charset="0"/>
              </a:rPr>
              <a:t>Balkán je podoben sudu s výbušninou. Ten ale nemá jen jednu roznětku </a:t>
            </a:r>
            <a:r>
              <a:rPr lang="cs-CZ" sz="2400" dirty="0" smtClean="0">
                <a:latin typeface="Calibri" pitchFamily="34" charset="0"/>
              </a:rPr>
              <a:t>(podtitulek)</a:t>
            </a:r>
          </a:p>
          <a:p>
            <a:pPr lvl="1" algn="just"/>
            <a:endParaRPr lang="cs-CZ" sz="2400" dirty="0" smtClean="0">
              <a:latin typeface="Calibri" pitchFamily="34" charset="0"/>
            </a:endParaRPr>
          </a:p>
          <a:p>
            <a:pPr lvl="1" algn="just"/>
            <a:r>
              <a:rPr lang="cs-CZ" sz="2400" i="1" dirty="0" smtClean="0">
                <a:latin typeface="Calibri" pitchFamily="34" charset="0"/>
              </a:rPr>
              <a:t>Ligová ruleta se začíná znovu roztáčet</a:t>
            </a:r>
          </a:p>
          <a:p>
            <a:pPr lvl="1" algn="just"/>
            <a:endParaRPr lang="cs-CZ" sz="2400" dirty="0" smtClean="0">
              <a:latin typeface="Calibri" pitchFamily="34" charset="0"/>
            </a:endParaRPr>
          </a:p>
          <a:p>
            <a:pPr lvl="1" algn="just"/>
            <a:r>
              <a:rPr lang="cs-CZ" sz="2400" i="1" dirty="0" smtClean="0">
                <a:latin typeface="Calibri" pitchFamily="34" charset="0"/>
              </a:rPr>
              <a:t>Britský tisk spekuluje: </a:t>
            </a:r>
            <a:r>
              <a:rPr lang="cs-CZ" sz="2400" i="1" dirty="0" err="1" smtClean="0">
                <a:latin typeface="Calibri" pitchFamily="34" charset="0"/>
              </a:rPr>
              <a:t>Rowlingová</a:t>
            </a:r>
            <a:r>
              <a:rPr lang="cs-CZ" sz="2400" i="1" dirty="0" smtClean="0">
                <a:latin typeface="Calibri" pitchFamily="34" charset="0"/>
              </a:rPr>
              <a:t> píše detektivku</a:t>
            </a:r>
          </a:p>
          <a:p>
            <a:pPr lvl="1" algn="just"/>
            <a:endParaRPr lang="cs-CZ" sz="2400" i="1" dirty="0" smtClean="0">
              <a:latin typeface="Calibri" pitchFamily="34" charset="0"/>
            </a:endParaRPr>
          </a:p>
          <a:p>
            <a:pPr lvl="1" algn="just"/>
            <a:r>
              <a:rPr lang="cs-CZ" sz="2400" i="1" dirty="0" smtClean="0">
                <a:latin typeface="Calibri" pitchFamily="34" charset="0"/>
              </a:rPr>
              <a:t>Vláda: kontroly jsou legální</a:t>
            </a:r>
          </a:p>
          <a:p>
            <a:pPr lvl="1" algn="just"/>
            <a:endParaRPr lang="cs-CZ" sz="2400" i="1" dirty="0" smtClean="0">
              <a:latin typeface="Calibri" pitchFamily="34" charset="0"/>
            </a:endParaRPr>
          </a:p>
          <a:p>
            <a:pPr lvl="1" algn="just"/>
            <a:r>
              <a:rPr lang="cs-CZ" sz="2400" i="1" dirty="0" smtClean="0">
                <a:latin typeface="Calibri" pitchFamily="34" charset="0"/>
              </a:rPr>
              <a:t>Kapři: dobře placená brigáda</a:t>
            </a:r>
          </a:p>
          <a:p>
            <a:pPr lvl="1" algn="just"/>
            <a:endParaRPr lang="cs-CZ" sz="2400" i="1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2710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611560" y="764704"/>
            <a:ext cx="7272808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just"/>
            <a:endParaRPr lang="cs-CZ" sz="2400" dirty="0" smtClean="0">
              <a:latin typeface="Calibri" pitchFamily="34" charset="0"/>
            </a:endParaRPr>
          </a:p>
          <a:p>
            <a:pPr lvl="1" algn="just"/>
            <a:r>
              <a:rPr lang="cs-CZ" sz="2400" i="1" dirty="0" smtClean="0">
                <a:latin typeface="Calibri" pitchFamily="34" charset="0"/>
              </a:rPr>
              <a:t>Lékaři se zpovídají z obchodu s lidskou kůží x Lékaři kšeftovali s lidskými tkáněmi</a:t>
            </a:r>
          </a:p>
          <a:p>
            <a:pPr lvl="1" algn="just"/>
            <a:endParaRPr lang="cs-CZ" sz="2400" i="1" dirty="0" smtClean="0">
              <a:latin typeface="Calibri" pitchFamily="34" charset="0"/>
            </a:endParaRPr>
          </a:p>
          <a:p>
            <a:pPr lvl="1" algn="just"/>
            <a:r>
              <a:rPr lang="cs-CZ" sz="2400" i="1" dirty="0" smtClean="0">
                <a:latin typeface="Calibri" pitchFamily="34" charset="0"/>
              </a:rPr>
              <a:t>Postižený chlapec dostal část odškodného x Filip má pět miliónů!</a:t>
            </a:r>
          </a:p>
          <a:p>
            <a:pPr lvl="1" algn="just"/>
            <a:endParaRPr lang="cs-CZ" sz="2400" dirty="0" smtClean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2710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323528" y="764704"/>
            <a:ext cx="7560840" cy="38472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just"/>
            <a:r>
              <a:rPr lang="cs-CZ" sz="2800" u="sng" dirty="0" smtClean="0">
                <a:latin typeface="Calibri" pitchFamily="34" charset="0"/>
              </a:rPr>
              <a:t>Zvýraznění prvního odstavce</a:t>
            </a:r>
          </a:p>
          <a:p>
            <a:pPr lvl="1" algn="just"/>
            <a:endParaRPr lang="cs-CZ" sz="2400" b="1" dirty="0">
              <a:latin typeface="Calibri" pitchFamily="34" charset="0"/>
            </a:endParaRPr>
          </a:p>
          <a:p>
            <a:pPr marL="914400" lvl="1" indent="-457200" algn="just">
              <a:buFontTx/>
              <a:buChar char="-"/>
            </a:pPr>
            <a:endParaRPr lang="cs-CZ" sz="2400" dirty="0" smtClean="0">
              <a:latin typeface="Calibri" pitchFamily="34" charset="0"/>
            </a:endParaRPr>
          </a:p>
          <a:p>
            <a:pPr marL="914400" lvl="1" indent="-457200" algn="just">
              <a:buFontTx/>
              <a:buChar char="-"/>
            </a:pPr>
            <a:r>
              <a:rPr lang="cs-CZ" sz="2400" dirty="0" smtClean="0">
                <a:latin typeface="Calibri" pitchFamily="34" charset="0"/>
              </a:rPr>
              <a:t>u některých zpravodajských či publicistických textů je charakteristické zvýraznění  prvního odstavce (zvýraznění zamýšlené už při koncipování textu, ať už autorské, nebo redakční)</a:t>
            </a:r>
          </a:p>
          <a:p>
            <a:pPr marL="914400" lvl="1" indent="-457200" algn="just">
              <a:buFontTx/>
              <a:buChar char="-"/>
            </a:pPr>
            <a:r>
              <a:rPr lang="cs-CZ" sz="2400" dirty="0" smtClean="0">
                <a:latin typeface="Calibri" pitchFamily="34" charset="0"/>
              </a:rPr>
              <a:t>může se jednat o úvod či stručné shrnutí</a:t>
            </a:r>
          </a:p>
          <a:p>
            <a:pPr marL="914400" lvl="1" indent="-457200" algn="just">
              <a:buFontTx/>
              <a:buChar char="-"/>
            </a:pPr>
            <a:endParaRPr lang="cs-CZ" sz="2400" dirty="0">
              <a:latin typeface="Calibri" pitchFamily="34" charset="0"/>
            </a:endParaRPr>
          </a:p>
          <a:p>
            <a:pPr marL="914400" lvl="1" indent="-457200" algn="just">
              <a:buFontTx/>
              <a:buChar char="-"/>
            </a:pPr>
            <a:endParaRPr lang="cs-CZ" sz="2400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2710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611560" y="764704"/>
            <a:ext cx="7272808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just"/>
            <a:r>
              <a:rPr lang="cs-CZ" sz="2400" u="sng" dirty="0" smtClean="0">
                <a:latin typeface="Calibri" pitchFamily="34" charset="0"/>
              </a:rPr>
              <a:t>Mluvená publicistika</a:t>
            </a:r>
          </a:p>
          <a:p>
            <a:pPr lvl="1" algn="just"/>
            <a:endParaRPr lang="cs-CZ" sz="2400" u="sng" dirty="0">
              <a:latin typeface="Calibri" pitchFamily="34" charset="0"/>
            </a:endParaRPr>
          </a:p>
          <a:p>
            <a:pPr marL="800100" lvl="1" indent="-342900" algn="just">
              <a:buFontTx/>
              <a:buChar char="-"/>
            </a:pPr>
            <a:r>
              <a:rPr lang="cs-CZ" sz="2200" dirty="0" smtClean="0">
                <a:latin typeface="Calibri" pitchFamily="34" charset="0"/>
              </a:rPr>
              <a:t>jak vysoce oficiální, tak bezprostřední a méně, „vázané“</a:t>
            </a:r>
          </a:p>
          <a:p>
            <a:pPr marL="800100" lvl="1" indent="-342900" algn="just">
              <a:buFontTx/>
              <a:buChar char="-"/>
            </a:pPr>
            <a:r>
              <a:rPr lang="cs-CZ" sz="2200" dirty="0" smtClean="0">
                <a:latin typeface="Calibri" pitchFamily="34" charset="0"/>
              </a:rPr>
              <a:t>rozhlasová, televizní zpravodajství, komentáře, diskuze, besedy</a:t>
            </a:r>
          </a:p>
          <a:p>
            <a:pPr marL="914400" lvl="1" indent="-457200" algn="just">
              <a:buFontTx/>
              <a:buChar char="-"/>
            </a:pPr>
            <a:r>
              <a:rPr lang="cs-CZ" sz="2200" dirty="0" smtClean="0">
                <a:latin typeface="Calibri" pitchFamily="34" charset="0"/>
              </a:rPr>
              <a:t>přesahy do stylu řečnického i </a:t>
            </a:r>
            <a:r>
              <a:rPr lang="cs-CZ" sz="2200" dirty="0" err="1" smtClean="0">
                <a:latin typeface="Calibri" pitchFamily="34" charset="0"/>
              </a:rPr>
              <a:t>prostěsdělovacího</a:t>
            </a:r>
            <a:endParaRPr lang="cs-CZ" sz="2200" dirty="0" smtClean="0">
              <a:latin typeface="Calibri" pitchFamily="34" charset="0"/>
            </a:endParaRPr>
          </a:p>
          <a:p>
            <a:pPr marL="914400" lvl="1" indent="-457200" algn="just">
              <a:buFontTx/>
              <a:buChar char="-"/>
            </a:pPr>
            <a:r>
              <a:rPr lang="cs-CZ" sz="2200" dirty="0" smtClean="0">
                <a:latin typeface="Calibri" pitchFamily="34" charset="0"/>
              </a:rPr>
              <a:t>častá aktualizace prostředky nespisovnými (</a:t>
            </a:r>
            <a:r>
              <a:rPr lang="cs-CZ" sz="2200" i="1" dirty="0" smtClean="0">
                <a:latin typeface="Calibri" pitchFamily="34" charset="0"/>
              </a:rPr>
              <a:t>cédéčko</a:t>
            </a:r>
            <a:r>
              <a:rPr lang="cs-CZ" sz="2200" dirty="0" smtClean="0">
                <a:latin typeface="Calibri" pitchFamily="34" charset="0"/>
              </a:rPr>
              <a:t>, </a:t>
            </a:r>
            <a:r>
              <a:rPr lang="cs-CZ" sz="2200" i="1" dirty="0" err="1" smtClean="0">
                <a:latin typeface="Calibri" pitchFamily="34" charset="0"/>
              </a:rPr>
              <a:t>poslechovka</a:t>
            </a:r>
            <a:r>
              <a:rPr lang="cs-CZ" sz="2200" dirty="0" smtClean="0">
                <a:latin typeface="Calibri" pitchFamily="34" charset="0"/>
              </a:rPr>
              <a:t>), prostředky slangovými a profesními (</a:t>
            </a:r>
            <a:r>
              <a:rPr lang="cs-CZ" sz="2200" i="1" dirty="0" err="1" smtClean="0">
                <a:latin typeface="Calibri" pitchFamily="34" charset="0"/>
              </a:rPr>
              <a:t>eseróčko</a:t>
            </a:r>
            <a:r>
              <a:rPr lang="cs-CZ" sz="2200" dirty="0" smtClean="0">
                <a:latin typeface="Calibri" pitchFamily="34" charset="0"/>
              </a:rPr>
              <a:t>, </a:t>
            </a:r>
            <a:r>
              <a:rPr lang="cs-CZ" sz="2200" i="1" dirty="0" smtClean="0">
                <a:latin typeface="Calibri" pitchFamily="34" charset="0"/>
              </a:rPr>
              <a:t>rozhlasák</a:t>
            </a:r>
            <a:r>
              <a:rPr lang="cs-CZ" sz="2200" dirty="0" smtClean="0">
                <a:latin typeface="Calibri" pitchFamily="34" charset="0"/>
              </a:rPr>
              <a:t>, </a:t>
            </a:r>
            <a:r>
              <a:rPr lang="cs-CZ" sz="2200" i="1" dirty="0" smtClean="0">
                <a:latin typeface="Calibri" pitchFamily="34" charset="0"/>
              </a:rPr>
              <a:t>mančaft</a:t>
            </a:r>
            <a:r>
              <a:rPr lang="cs-CZ" sz="2200" dirty="0" smtClean="0">
                <a:latin typeface="Calibri" pitchFamily="34" charset="0"/>
              </a:rPr>
              <a:t>)</a:t>
            </a:r>
          </a:p>
          <a:p>
            <a:pPr marL="914400" lvl="1" indent="-457200" algn="just">
              <a:buFontTx/>
              <a:buChar char="-"/>
            </a:pPr>
            <a:r>
              <a:rPr lang="cs-CZ" sz="2200" dirty="0" smtClean="0">
                <a:latin typeface="Calibri" pitchFamily="34" charset="0"/>
              </a:rPr>
              <a:t>automatizace mluveného jazyka, např. užívání frazémů (</a:t>
            </a:r>
            <a:r>
              <a:rPr lang="cs-CZ" sz="2200" i="1" dirty="0" smtClean="0">
                <a:latin typeface="Calibri" pitchFamily="34" charset="0"/>
              </a:rPr>
              <a:t>A to byla hezká tečka za naším tématem</a:t>
            </a:r>
            <a:r>
              <a:rPr lang="cs-CZ" sz="2200" dirty="0" smtClean="0">
                <a:latin typeface="Calibri" pitchFamily="34" charset="0"/>
              </a:rPr>
              <a:t>.) a klišé (</a:t>
            </a:r>
            <a:r>
              <a:rPr lang="cs-CZ" sz="2200" i="1" dirty="0" smtClean="0">
                <a:latin typeface="Calibri" pitchFamily="34" charset="0"/>
              </a:rPr>
              <a:t>školství je školství</a:t>
            </a:r>
            <a:r>
              <a:rPr lang="cs-CZ" sz="2200" dirty="0" smtClean="0">
                <a:latin typeface="Calibri" pitchFamily="34" charset="0"/>
              </a:rPr>
              <a:t>; </a:t>
            </a:r>
            <a:r>
              <a:rPr lang="cs-CZ" sz="2200" i="1" dirty="0" smtClean="0">
                <a:latin typeface="Calibri" pitchFamily="34" charset="0"/>
              </a:rPr>
              <a:t>Poslanci hlasovali tak, jak hlasovali</a:t>
            </a:r>
            <a:r>
              <a:rPr lang="cs-CZ" sz="2200" dirty="0" smtClean="0">
                <a:latin typeface="Calibri" pitchFamily="34" charset="0"/>
              </a:rPr>
              <a:t>.; fráze „je to o tom“: </a:t>
            </a:r>
            <a:r>
              <a:rPr lang="cs-CZ" sz="2200" i="1" dirty="0" smtClean="0">
                <a:latin typeface="Calibri" pitchFamily="34" charset="0"/>
              </a:rPr>
              <a:t>Dnešní hokej byl o</a:t>
            </a:r>
            <a:r>
              <a:rPr lang="cs-CZ" sz="2400" dirty="0" smtClean="0"/>
              <a:t> </a:t>
            </a:r>
            <a:r>
              <a:rPr lang="cs-CZ" sz="2200" i="1" dirty="0" smtClean="0">
                <a:latin typeface="Calibri" pitchFamily="34" charset="0"/>
              </a:rPr>
              <a:t>hokeji.</a:t>
            </a:r>
            <a:r>
              <a:rPr lang="cs-CZ" sz="2200" dirty="0" smtClean="0">
                <a:latin typeface="Calibri" pitchFamily="34" charset="0"/>
              </a:rPr>
              <a:t>)</a:t>
            </a:r>
          </a:p>
          <a:p>
            <a:pPr marL="914400" lvl="1" indent="-457200" algn="just">
              <a:buFontTx/>
              <a:buChar char="-"/>
            </a:pPr>
            <a:r>
              <a:rPr lang="cs-CZ" sz="2200" dirty="0" smtClean="0">
                <a:latin typeface="Calibri" pitchFamily="34" charset="0"/>
              </a:rPr>
              <a:t>parazitní slova, parazitní částice (</a:t>
            </a:r>
            <a:r>
              <a:rPr lang="cs-CZ" sz="2200" i="1" dirty="0" smtClean="0">
                <a:latin typeface="Calibri" pitchFamily="34" charset="0"/>
              </a:rPr>
              <a:t>no tak</a:t>
            </a:r>
            <a:r>
              <a:rPr lang="cs-CZ" sz="2200" dirty="0" smtClean="0">
                <a:latin typeface="Calibri" pitchFamily="34" charset="0"/>
              </a:rPr>
              <a:t>, </a:t>
            </a:r>
            <a:r>
              <a:rPr lang="cs-CZ" sz="2200" i="1" dirty="0" smtClean="0">
                <a:latin typeface="Calibri" pitchFamily="34" charset="0"/>
              </a:rPr>
              <a:t>takže</a:t>
            </a:r>
            <a:r>
              <a:rPr lang="cs-CZ" sz="2200" dirty="0" smtClean="0">
                <a:latin typeface="Calibri" pitchFamily="34" charset="0"/>
              </a:rPr>
              <a:t>, </a:t>
            </a:r>
            <a:r>
              <a:rPr lang="cs-CZ" sz="2200" i="1" dirty="0" smtClean="0">
                <a:latin typeface="Calibri" pitchFamily="34" charset="0"/>
              </a:rPr>
              <a:t>nicméně</a:t>
            </a:r>
            <a:r>
              <a:rPr lang="cs-CZ" sz="2200" dirty="0" smtClean="0">
                <a:latin typeface="Calibri" pitchFamily="34" charset="0"/>
              </a:rPr>
              <a:t>, </a:t>
            </a:r>
            <a:r>
              <a:rPr lang="cs-CZ" sz="2200" i="1" dirty="0" smtClean="0">
                <a:latin typeface="Calibri" pitchFamily="34" charset="0"/>
              </a:rPr>
              <a:t>prostě</a:t>
            </a:r>
            <a:r>
              <a:rPr lang="cs-CZ" sz="2200" dirty="0" smtClean="0">
                <a:latin typeface="Calibri" pitchFamily="34" charset="0"/>
              </a:rPr>
              <a:t>)</a:t>
            </a:r>
            <a:endParaRPr lang="cs-CZ" sz="2200" dirty="0">
              <a:latin typeface="Calibri" pitchFamily="34" charset="0"/>
            </a:endParaRPr>
          </a:p>
          <a:p>
            <a:pPr marL="914400" lvl="1" indent="-457200" algn="just">
              <a:buFontTx/>
              <a:buChar char="-"/>
            </a:pPr>
            <a:endParaRPr lang="cs-CZ" sz="2400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2710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611560" y="764704"/>
            <a:ext cx="7272808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just"/>
            <a:r>
              <a:rPr lang="cs-CZ" sz="2400" u="sng" dirty="0" smtClean="0">
                <a:latin typeface="Calibri" pitchFamily="34" charset="0"/>
              </a:rPr>
              <a:t>Pronikání hovorových, neformálních jazykových prostředků</a:t>
            </a:r>
          </a:p>
          <a:p>
            <a:pPr lvl="1" algn="just"/>
            <a:endParaRPr lang="cs-CZ" sz="2400" u="sng" dirty="0" smtClean="0">
              <a:latin typeface="Calibri" pitchFamily="34" charset="0"/>
            </a:endParaRPr>
          </a:p>
          <a:p>
            <a:pPr lvl="1" algn="just"/>
            <a:r>
              <a:rPr lang="cs-CZ" sz="2400" dirty="0" smtClean="0">
                <a:latin typeface="Calibri" pitchFamily="34" charset="0"/>
              </a:rPr>
              <a:t>Majitelé </a:t>
            </a:r>
            <a:r>
              <a:rPr lang="cs-CZ" sz="2400" b="1" dirty="0" smtClean="0">
                <a:latin typeface="Calibri" pitchFamily="34" charset="0"/>
              </a:rPr>
              <a:t>lámou rukama </a:t>
            </a:r>
            <a:r>
              <a:rPr lang="cs-CZ" sz="2400" dirty="0" smtClean="0">
                <a:latin typeface="Calibri" pitchFamily="34" charset="0"/>
              </a:rPr>
              <a:t>nad ušlým ziskem.</a:t>
            </a:r>
          </a:p>
          <a:p>
            <a:pPr lvl="1" algn="just"/>
            <a:endParaRPr lang="cs-CZ" sz="2400" dirty="0" smtClean="0">
              <a:latin typeface="Calibri" pitchFamily="34" charset="0"/>
            </a:endParaRPr>
          </a:p>
          <a:p>
            <a:pPr lvl="1" algn="just"/>
            <a:r>
              <a:rPr lang="cs-CZ" sz="2400" dirty="0" smtClean="0">
                <a:latin typeface="Calibri" pitchFamily="34" charset="0"/>
              </a:rPr>
              <a:t>Úřady si chtějí </a:t>
            </a:r>
            <a:r>
              <a:rPr lang="cs-CZ" sz="2400" b="1" dirty="0" smtClean="0">
                <a:latin typeface="Calibri" pitchFamily="34" charset="0"/>
              </a:rPr>
              <a:t>posvítit </a:t>
            </a:r>
            <a:r>
              <a:rPr lang="cs-CZ" sz="2400" dirty="0" smtClean="0">
                <a:latin typeface="Calibri" pitchFamily="34" charset="0"/>
              </a:rPr>
              <a:t>na tzv. domácí hospody.</a:t>
            </a:r>
          </a:p>
          <a:p>
            <a:pPr lvl="1" algn="just"/>
            <a:endParaRPr lang="cs-CZ" sz="2400" dirty="0" smtClean="0">
              <a:latin typeface="Calibri" pitchFamily="34" charset="0"/>
            </a:endParaRPr>
          </a:p>
          <a:p>
            <a:pPr lvl="1" algn="just"/>
            <a:r>
              <a:rPr lang="cs-CZ" sz="2400" dirty="0" smtClean="0">
                <a:latin typeface="Calibri" pitchFamily="34" charset="0"/>
              </a:rPr>
              <a:t>Vrchní soud dnes v odvolacím řízení </a:t>
            </a:r>
            <a:r>
              <a:rPr lang="cs-CZ" sz="2400" b="1" dirty="0" smtClean="0">
                <a:latin typeface="Calibri" pitchFamily="34" charset="0"/>
              </a:rPr>
              <a:t>pořádně přitvrdil.</a:t>
            </a:r>
          </a:p>
          <a:p>
            <a:pPr lvl="1" algn="just"/>
            <a:endParaRPr lang="cs-CZ" sz="2400" b="1" dirty="0" smtClean="0">
              <a:latin typeface="Calibri" pitchFamily="34" charset="0"/>
            </a:endParaRPr>
          </a:p>
          <a:p>
            <a:pPr lvl="1" algn="just"/>
            <a:r>
              <a:rPr lang="cs-CZ" sz="2400" dirty="0" smtClean="0">
                <a:latin typeface="Calibri" pitchFamily="34" charset="0"/>
              </a:rPr>
              <a:t>Polské politiky </a:t>
            </a:r>
            <a:r>
              <a:rPr lang="cs-CZ" sz="2400" b="1" dirty="0" smtClean="0">
                <a:latin typeface="Calibri" pitchFamily="34" charset="0"/>
              </a:rPr>
              <a:t>nadzvedl ze židle</a:t>
            </a:r>
            <a:r>
              <a:rPr lang="cs-CZ" sz="2400" dirty="0" smtClean="0">
                <a:latin typeface="Calibri" pitchFamily="34" charset="0"/>
              </a:rPr>
              <a:t> návrh zákona…</a:t>
            </a:r>
          </a:p>
          <a:p>
            <a:pPr lvl="1" algn="just"/>
            <a:endParaRPr lang="cs-CZ" sz="2400" u="sng" dirty="0">
              <a:latin typeface="Calibri" pitchFamily="34" charset="0"/>
            </a:endParaRPr>
          </a:p>
          <a:p>
            <a:pPr marL="914400" lvl="1" indent="-457200" algn="just"/>
            <a:endParaRPr lang="cs-CZ" sz="2400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2710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611560" y="764704"/>
            <a:ext cx="7272808" cy="29546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just"/>
            <a:r>
              <a:rPr lang="cs-CZ" sz="2800" b="1" dirty="0" smtClean="0">
                <a:latin typeface="Calibri" panose="020F0502020204030204" pitchFamily="34" charset="0"/>
              </a:rPr>
              <a:t>Styl umělecký</a:t>
            </a:r>
          </a:p>
          <a:p>
            <a:pPr lvl="1" algn="just"/>
            <a:endParaRPr lang="cs-CZ" sz="2800" b="1" dirty="0">
              <a:latin typeface="Calibri" panose="020F0502020204030204" pitchFamily="34" charset="0"/>
            </a:endParaRPr>
          </a:p>
          <a:p>
            <a:pPr marL="800100" lvl="1" indent="-342900" algn="just">
              <a:buFontTx/>
              <a:buChar char="-"/>
            </a:pPr>
            <a:r>
              <a:rPr lang="cs-CZ" sz="2600" dirty="0" smtClean="0">
                <a:latin typeface="Calibri" pitchFamily="34" charset="0"/>
              </a:rPr>
              <a:t>zákl. funkce esteticky sdělná + funkce sdělná (komunikativní)</a:t>
            </a:r>
          </a:p>
          <a:p>
            <a:pPr marL="800100" lvl="1" indent="-342900" algn="just">
              <a:buFontTx/>
              <a:buChar char="-"/>
            </a:pPr>
            <a:r>
              <a:rPr lang="cs-CZ" sz="2600" dirty="0" smtClean="0">
                <a:latin typeface="Calibri" pitchFamily="34" charset="0"/>
              </a:rPr>
              <a:t>umělecký jazyk</a:t>
            </a:r>
            <a:endParaRPr lang="cs-CZ" sz="2600" dirty="0"/>
          </a:p>
          <a:p>
            <a:pPr marL="800100" lvl="1" indent="-342900" algn="just">
              <a:buFontTx/>
              <a:buChar char="-"/>
            </a:pPr>
            <a:r>
              <a:rPr lang="cs-CZ" sz="2600" dirty="0" smtClean="0">
                <a:latin typeface="Calibri" pitchFamily="34" charset="0"/>
              </a:rPr>
              <a:t>vnitřní diferenciace stylové sféry umělecké</a:t>
            </a:r>
          </a:p>
          <a:p>
            <a:pPr marL="800100" lvl="1" indent="-342900" algn="just">
              <a:buFontTx/>
              <a:buChar char="-"/>
            </a:pPr>
            <a:r>
              <a:rPr lang="cs-CZ" sz="2600" dirty="0" smtClean="0">
                <a:latin typeface="Calibri" pitchFamily="34" charset="0"/>
              </a:rPr>
              <a:t>subjektivita a emocionalita</a:t>
            </a:r>
          </a:p>
        </p:txBody>
      </p:sp>
    </p:spTree>
    <p:extLst>
      <p:ext uri="{BB962C8B-B14F-4D97-AF65-F5344CB8AC3E}">
        <p14:creationId xmlns:p14="http://schemas.microsoft.com/office/powerpoint/2010/main" val="969141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611560" y="764704"/>
            <a:ext cx="7272808" cy="29546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just"/>
            <a:r>
              <a:rPr lang="cs-CZ" sz="2800" u="sng" dirty="0" smtClean="0">
                <a:latin typeface="Calibri" panose="020F0502020204030204" pitchFamily="34" charset="0"/>
              </a:rPr>
              <a:t>Stylová vrstva prostředků uměleckých</a:t>
            </a:r>
          </a:p>
          <a:p>
            <a:pPr lvl="1" algn="just"/>
            <a:endParaRPr lang="cs-CZ" sz="2800" b="1" dirty="0">
              <a:latin typeface="Calibri" panose="020F0502020204030204" pitchFamily="34" charset="0"/>
            </a:endParaRPr>
          </a:p>
          <a:p>
            <a:pPr marL="800100" lvl="1" indent="-342900" algn="just">
              <a:buFontTx/>
              <a:buChar char="-"/>
            </a:pPr>
            <a:r>
              <a:rPr lang="cs-CZ" sz="2600" dirty="0" smtClean="0">
                <a:latin typeface="Calibri" pitchFamily="34" charset="0"/>
              </a:rPr>
              <a:t>metaforika, tropy, figury</a:t>
            </a:r>
          </a:p>
          <a:p>
            <a:pPr marL="800100" lvl="1" indent="-342900" algn="just">
              <a:buFontTx/>
              <a:buChar char="-"/>
            </a:pPr>
            <a:r>
              <a:rPr lang="cs-CZ" sz="2600" dirty="0" smtClean="0">
                <a:latin typeface="Calibri" pitchFamily="34" charset="0"/>
              </a:rPr>
              <a:t>lexikální poetismy</a:t>
            </a:r>
          </a:p>
          <a:p>
            <a:pPr marL="800100" lvl="1" indent="-342900" algn="just">
              <a:buFontTx/>
              <a:buChar char="-"/>
            </a:pPr>
            <a:r>
              <a:rPr lang="cs-CZ" sz="2600" dirty="0" smtClean="0">
                <a:latin typeface="Calibri" pitchFamily="34" charset="0"/>
              </a:rPr>
              <a:t>aktualizace vyjádření, intenzifikace výrazů, bohatá výrazová synonymie</a:t>
            </a:r>
          </a:p>
          <a:p>
            <a:pPr marL="800100" lvl="1" indent="-342900" algn="just">
              <a:buFontTx/>
              <a:buChar char="-"/>
            </a:pPr>
            <a:r>
              <a:rPr lang="cs-CZ" sz="2600" dirty="0" smtClean="0">
                <a:latin typeface="Calibri" pitchFamily="34" charset="0"/>
              </a:rPr>
              <a:t>specifika stylu lyriky, epiky, dramatu</a:t>
            </a:r>
          </a:p>
        </p:txBody>
      </p:sp>
    </p:spTree>
    <p:extLst>
      <p:ext uri="{BB962C8B-B14F-4D97-AF65-F5344CB8AC3E}">
        <p14:creationId xmlns:p14="http://schemas.microsoft.com/office/powerpoint/2010/main" val="2168949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611560" y="764704"/>
            <a:ext cx="7272808" cy="49552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just"/>
            <a:r>
              <a:rPr lang="cs-CZ" sz="2800" u="sng" dirty="0" smtClean="0">
                <a:latin typeface="Calibri" pitchFamily="34" charset="0"/>
              </a:rPr>
              <a:t>Styl reklamy a inzerce</a:t>
            </a:r>
          </a:p>
          <a:p>
            <a:pPr lvl="1" algn="just"/>
            <a:endParaRPr lang="cs-CZ" sz="2400" u="sng" dirty="0">
              <a:latin typeface="Calibri" pitchFamily="34" charset="0"/>
            </a:endParaRPr>
          </a:p>
          <a:p>
            <a:pPr marL="914400" lvl="1" indent="-457200" algn="just">
              <a:buFontTx/>
              <a:buChar char="-"/>
            </a:pPr>
            <a:r>
              <a:rPr lang="cs-CZ" sz="2400" dirty="0" smtClean="0">
                <a:latin typeface="Calibri" pitchFamily="34" charset="0"/>
              </a:rPr>
              <a:t>často podpořeno grafickou a neverbální složkou</a:t>
            </a:r>
          </a:p>
          <a:p>
            <a:pPr marL="914400" lvl="1" indent="-457200" algn="just">
              <a:buFontTx/>
              <a:buChar char="-"/>
            </a:pPr>
            <a:r>
              <a:rPr lang="cs-CZ" sz="2400" dirty="0" smtClean="0">
                <a:latin typeface="Calibri" pitchFamily="34" charset="0"/>
              </a:rPr>
              <a:t>základní funkce: přesvědčit adresáty, ovlivnit jejich rozhodování, případně manipulovat adresátem</a:t>
            </a:r>
          </a:p>
          <a:p>
            <a:pPr marL="914400" lvl="1" indent="-457200" algn="just">
              <a:buFontTx/>
              <a:buChar char="-"/>
            </a:pPr>
            <a:r>
              <a:rPr lang="cs-CZ" sz="2400" dirty="0" smtClean="0">
                <a:latin typeface="Calibri" pitchFamily="34" charset="0"/>
              </a:rPr>
              <a:t>snaha oslovit široký okruh adresátů, snaha o</a:t>
            </a:r>
            <a:r>
              <a:rPr lang="cs-CZ" sz="2400" b="1" dirty="0" smtClean="0"/>
              <a:t> </a:t>
            </a:r>
            <a:r>
              <a:rPr lang="cs-CZ" sz="2400" dirty="0" smtClean="0">
                <a:latin typeface="Calibri" pitchFamily="34" charset="0"/>
              </a:rPr>
              <a:t>zapamatovatelnost, výstižnost</a:t>
            </a:r>
          </a:p>
          <a:p>
            <a:pPr marL="914400" lvl="1" indent="-457200" algn="just">
              <a:buFontTx/>
              <a:buChar char="-"/>
            </a:pPr>
            <a:r>
              <a:rPr lang="cs-CZ" sz="2400" dirty="0" smtClean="0">
                <a:latin typeface="Calibri" pitchFamily="34" charset="0"/>
              </a:rPr>
              <a:t>cílům reklamy je podřízen styl </a:t>
            </a:r>
          </a:p>
          <a:p>
            <a:pPr marL="914400" lvl="1" indent="-457200" algn="just"/>
            <a:endParaRPr lang="cs-CZ" sz="2400" dirty="0" smtClean="0">
              <a:latin typeface="Calibri" pitchFamily="34" charset="0"/>
            </a:endParaRPr>
          </a:p>
          <a:p>
            <a:pPr marL="914400" lvl="1" indent="-457200" algn="just"/>
            <a:r>
              <a:rPr lang="cs-CZ" sz="2400" i="1" dirty="0" smtClean="0">
                <a:latin typeface="Calibri" pitchFamily="34" charset="0"/>
              </a:rPr>
              <a:t>Do neznáma cesta je jako bez mámy dětství.</a:t>
            </a:r>
          </a:p>
          <a:p>
            <a:pPr marL="914400" lvl="1" indent="-457200" algn="just"/>
            <a:endParaRPr lang="cs-CZ" sz="2400" i="1" dirty="0" smtClean="0">
              <a:latin typeface="Calibri" pitchFamily="34" charset="0"/>
            </a:endParaRPr>
          </a:p>
          <a:p>
            <a:pPr marL="914400" lvl="1" indent="-457200" algn="just"/>
            <a:r>
              <a:rPr lang="cs-CZ" sz="2400" i="1" dirty="0" smtClean="0">
                <a:latin typeface="Calibri" pitchFamily="34" charset="0"/>
              </a:rPr>
              <a:t>Bílý </a:t>
            </a:r>
            <a:r>
              <a:rPr lang="cs-CZ" sz="2400" i="1" dirty="0" err="1" smtClean="0">
                <a:latin typeface="Calibri" pitchFamily="34" charset="0"/>
              </a:rPr>
              <a:t>Gamrinus</a:t>
            </a:r>
            <a:r>
              <a:rPr lang="cs-CZ" sz="2400" i="1" dirty="0" smtClean="0">
                <a:latin typeface="Calibri" pitchFamily="34" charset="0"/>
              </a:rPr>
              <a:t> – vitalita z Plzně.</a:t>
            </a:r>
          </a:p>
        </p:txBody>
      </p:sp>
    </p:spTree>
    <p:extLst>
      <p:ext uri="{BB962C8B-B14F-4D97-AF65-F5344CB8AC3E}">
        <p14:creationId xmlns:p14="http://schemas.microsoft.com/office/powerpoint/2010/main" val="432710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611560" y="764704"/>
            <a:ext cx="7272808" cy="53860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just"/>
            <a:r>
              <a:rPr lang="cs-CZ" sz="2800" b="1" dirty="0" smtClean="0">
                <a:latin typeface="Calibri" panose="020F0502020204030204" pitchFamily="34" charset="0"/>
              </a:rPr>
              <a:t>Automatizace a aktualizace</a:t>
            </a:r>
          </a:p>
          <a:p>
            <a:pPr lvl="1" algn="just"/>
            <a:endParaRPr lang="cs-CZ" sz="2800" b="1" dirty="0">
              <a:latin typeface="Calibri" panose="020F0502020204030204" pitchFamily="34" charset="0"/>
            </a:endParaRPr>
          </a:p>
          <a:p>
            <a:pPr lvl="1" algn="just"/>
            <a:r>
              <a:rPr lang="cs-CZ" sz="2400" dirty="0" smtClean="0">
                <a:latin typeface="Calibri" panose="020F0502020204030204" pitchFamily="34" charset="0"/>
              </a:rPr>
              <a:t>Automatisací tedy rozumíme takové užívání jazykových prostředků, a to buď isolovaných nebo vzájemně  spojovaných, jaké je obvyklé pro určitý úkol vyjádření, totiž takové, že výraz sám nebudí pozornost, vyjádření po stránce formy jazykové se děje a je přijímán jako konvenční. … </a:t>
            </a:r>
            <a:r>
              <a:rPr lang="cs-CZ" sz="2400" dirty="0" err="1" smtClean="0">
                <a:latin typeface="Calibri" panose="020F0502020204030204" pitchFamily="34" charset="0"/>
              </a:rPr>
              <a:t>Aktualisací</a:t>
            </a:r>
            <a:r>
              <a:rPr lang="cs-CZ" sz="2400" dirty="0" smtClean="0">
                <a:latin typeface="Calibri" panose="020F0502020204030204" pitchFamily="34" charset="0"/>
              </a:rPr>
              <a:t> naopak rozumíme užití jazykových prostředků takovým způsobem, že samo budí pozornost a je přijímáno jako neobvyklé, jako zbavené automatisace, </a:t>
            </a:r>
            <a:r>
              <a:rPr lang="cs-CZ" sz="2400" dirty="0" err="1" smtClean="0">
                <a:latin typeface="Calibri" panose="020F0502020204030204" pitchFamily="34" charset="0"/>
              </a:rPr>
              <a:t>disautomatizované</a:t>
            </a:r>
            <a:r>
              <a:rPr lang="cs-CZ" sz="2400" dirty="0" smtClean="0">
                <a:latin typeface="Calibri" panose="020F0502020204030204" pitchFamily="34" charset="0"/>
              </a:rPr>
              <a:t>, např. živá básnická metafora, na rozdíl od lexikalizované, která je automatisována. (Havránek, B. 1932)</a:t>
            </a:r>
            <a:endParaRPr lang="cs-CZ" sz="24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93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611560" y="764704"/>
            <a:ext cx="7272808" cy="55707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just"/>
            <a:r>
              <a:rPr lang="cs-CZ" sz="2400" u="sng" dirty="0" smtClean="0">
                <a:latin typeface="Calibri" pitchFamily="34" charset="0"/>
              </a:rPr>
              <a:t>Obrazná pojmenování, stylistické figury.</a:t>
            </a:r>
          </a:p>
          <a:p>
            <a:pPr lvl="1" algn="just"/>
            <a:endParaRPr lang="cs-CZ" sz="2400" u="sng" dirty="0" smtClean="0">
              <a:latin typeface="Calibri" pitchFamily="34" charset="0"/>
            </a:endParaRPr>
          </a:p>
          <a:p>
            <a:pPr lvl="1" algn="just"/>
            <a:r>
              <a:rPr lang="cs-CZ" sz="2200" i="1" dirty="0" smtClean="0">
                <a:latin typeface="Calibri" pitchFamily="34" charset="0"/>
              </a:rPr>
              <a:t>V únoru vyšší výplata a moře výhod. Nenechte si opět uplavat … vyšší výplatu. Ponořte se do toho a úlovek je váš. </a:t>
            </a:r>
          </a:p>
          <a:p>
            <a:pPr lvl="1" algn="just"/>
            <a:r>
              <a:rPr lang="cs-CZ" sz="2200" i="1" dirty="0" smtClean="0">
                <a:latin typeface="Calibri" pitchFamily="34" charset="0"/>
              </a:rPr>
              <a:t>Nevíte si rady s vánočním dárkem? Věnujte předplatné deníku.</a:t>
            </a:r>
          </a:p>
          <a:p>
            <a:pPr lvl="1" algn="just"/>
            <a:r>
              <a:rPr lang="cs-CZ" sz="2200" i="1" dirty="0" smtClean="0">
                <a:latin typeface="Calibri" pitchFamily="34" charset="0"/>
              </a:rPr>
              <a:t>Vyhrajte Vánoce s čokoládovou hvězdou.</a:t>
            </a:r>
          </a:p>
          <a:p>
            <a:pPr lvl="1" algn="just"/>
            <a:r>
              <a:rPr lang="cs-CZ" sz="2200" i="1" dirty="0" smtClean="0">
                <a:latin typeface="Calibri" pitchFamily="34" charset="0"/>
              </a:rPr>
              <a:t>Nečekejte, až se Vás jaro zeptá!</a:t>
            </a:r>
          </a:p>
          <a:p>
            <a:pPr lvl="1" algn="just"/>
            <a:r>
              <a:rPr lang="cs-CZ" sz="2200" i="1" dirty="0" smtClean="0">
                <a:latin typeface="Calibri" pitchFamily="34" charset="0"/>
              </a:rPr>
              <a:t>Kdo šetří, má … vše na co si vzpomene. Reklama spořitelny.</a:t>
            </a:r>
          </a:p>
          <a:p>
            <a:pPr lvl="1" algn="just"/>
            <a:r>
              <a:rPr lang="cs-CZ" sz="2200" i="1" dirty="0" smtClean="0">
                <a:latin typeface="Calibri" pitchFamily="34" charset="0"/>
              </a:rPr>
              <a:t>Nejen čistota, ale lépe vypadající čistota!</a:t>
            </a:r>
          </a:p>
          <a:p>
            <a:pPr lvl="1" algn="just"/>
            <a:r>
              <a:rPr lang="cs-CZ" sz="2200" i="1" dirty="0" smtClean="0">
                <a:latin typeface="Calibri" pitchFamily="34" charset="0"/>
              </a:rPr>
              <a:t>S Teslou mě baví svět.</a:t>
            </a:r>
          </a:p>
          <a:p>
            <a:pPr lvl="1" algn="just"/>
            <a:r>
              <a:rPr lang="cs-CZ" sz="2200" i="1" dirty="0" smtClean="0">
                <a:latin typeface="Calibri" pitchFamily="34" charset="0"/>
              </a:rPr>
              <a:t>Nevaž se, odvaž se!</a:t>
            </a:r>
          </a:p>
          <a:p>
            <a:pPr lvl="1" algn="just"/>
            <a:r>
              <a:rPr lang="cs-CZ" sz="2200" i="1" dirty="0" smtClean="0">
                <a:latin typeface="Calibri" pitchFamily="34" charset="0"/>
              </a:rPr>
              <a:t>Přijďte sami nebo s paní, vyberte si zdravé spaní!</a:t>
            </a:r>
          </a:p>
          <a:p>
            <a:pPr lvl="1" algn="just"/>
            <a:r>
              <a:rPr lang="cs-CZ" sz="2200" i="1" dirty="0" smtClean="0">
                <a:latin typeface="Calibri" pitchFamily="34" charset="0"/>
              </a:rPr>
              <a:t>Nejnižší ceny, největší výběr, nejlepší servis.</a:t>
            </a:r>
          </a:p>
          <a:p>
            <a:pPr lvl="1" algn="just"/>
            <a:endParaRPr lang="cs-CZ" sz="2200" i="1" dirty="0">
              <a:latin typeface="Calibri" pitchFamily="34" charset="0"/>
            </a:endParaRPr>
          </a:p>
          <a:p>
            <a:pPr lvl="1" algn="just"/>
            <a:r>
              <a:rPr lang="cs-CZ" sz="2000">
                <a:hlinkClick r:id="rId2"/>
              </a:rPr>
              <a:t>http://marekhrkal.cz/reklamni-slogany.htm</a:t>
            </a:r>
            <a:endParaRPr lang="cs-CZ" sz="2200" i="1" dirty="0" smtClean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2710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611560" y="764704"/>
            <a:ext cx="7272808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just"/>
            <a:r>
              <a:rPr lang="cs-CZ" sz="2400" u="sng" dirty="0" smtClean="0">
                <a:latin typeface="Calibri" pitchFamily="34" charset="0"/>
              </a:rPr>
              <a:t>Inzerát</a:t>
            </a:r>
          </a:p>
          <a:p>
            <a:pPr lvl="1" algn="just"/>
            <a:endParaRPr lang="cs-CZ" sz="2400" u="sng" dirty="0" smtClean="0">
              <a:latin typeface="Calibri" pitchFamily="34" charset="0"/>
            </a:endParaRPr>
          </a:p>
          <a:p>
            <a:pPr lvl="1" algn="just">
              <a:buFontTx/>
              <a:buChar char="-"/>
            </a:pPr>
            <a:r>
              <a:rPr lang="cs-CZ" sz="2400" dirty="0" smtClean="0">
                <a:latin typeface="Calibri" pitchFamily="34" charset="0"/>
              </a:rPr>
              <a:t> krátký útvar zpravodajského typu, funkce sdělná, ale i získávací a </a:t>
            </a:r>
            <a:r>
              <a:rPr lang="cs-CZ" sz="2400" dirty="0" err="1" smtClean="0">
                <a:latin typeface="Calibri" pitchFamily="34" charset="0"/>
              </a:rPr>
              <a:t>ovlivňovací</a:t>
            </a:r>
            <a:endParaRPr lang="cs-CZ" sz="2400" dirty="0" smtClean="0">
              <a:latin typeface="Calibri" pitchFamily="34" charset="0"/>
            </a:endParaRPr>
          </a:p>
          <a:p>
            <a:pPr lvl="1" algn="just">
              <a:buFontTx/>
              <a:buChar char="-"/>
            </a:pPr>
            <a:r>
              <a:rPr lang="cs-CZ" sz="2400" dirty="0" smtClean="0">
                <a:latin typeface="Calibri" pitchFamily="34" charset="0"/>
              </a:rPr>
              <a:t> jazykově strohý</a:t>
            </a:r>
            <a:r>
              <a:rPr lang="cs-CZ" sz="2400" smtClean="0">
                <a:latin typeface="Calibri" pitchFamily="34" charset="0"/>
              </a:rPr>
              <a:t>, heslovitý; </a:t>
            </a:r>
            <a:r>
              <a:rPr lang="cs-CZ" sz="2400" dirty="0" smtClean="0">
                <a:latin typeface="Calibri" pitchFamily="34" charset="0"/>
              </a:rPr>
              <a:t>zkratky</a:t>
            </a:r>
          </a:p>
          <a:p>
            <a:pPr lvl="1" algn="just"/>
            <a:endParaRPr lang="cs-CZ" sz="2400" dirty="0" smtClean="0">
              <a:latin typeface="Calibri" pitchFamily="34" charset="0"/>
            </a:endParaRPr>
          </a:p>
          <a:p>
            <a:pPr lvl="1" algn="just"/>
            <a:r>
              <a:rPr lang="cs-CZ" sz="2400" i="1" dirty="0" err="1" smtClean="0">
                <a:latin typeface="Calibri" pitchFamily="34" charset="0"/>
              </a:rPr>
              <a:t>Gars</a:t>
            </a:r>
            <a:r>
              <a:rPr lang="cs-CZ" sz="2400" i="1" dirty="0" smtClean="0">
                <a:latin typeface="Calibri" pitchFamily="34" charset="0"/>
              </a:rPr>
              <a:t>. DB Líšeň, Jírová, </a:t>
            </a:r>
            <a:r>
              <a:rPr lang="cs-CZ" sz="2400" i="1" dirty="0" err="1" smtClean="0">
                <a:latin typeface="Calibri" pitchFamily="34" charset="0"/>
              </a:rPr>
              <a:t>příz</a:t>
            </a:r>
            <a:r>
              <a:rPr lang="cs-CZ" sz="2400" i="1" dirty="0" smtClean="0">
                <a:latin typeface="Calibri" pitchFamily="34" charset="0"/>
              </a:rPr>
              <a:t>., bez </a:t>
            </a:r>
            <a:r>
              <a:rPr lang="cs-CZ" sz="2400" i="1" dirty="0" err="1" smtClean="0">
                <a:latin typeface="Calibri" pitchFamily="34" charset="0"/>
              </a:rPr>
              <a:t>balk</a:t>
            </a:r>
            <a:r>
              <a:rPr lang="cs-CZ" sz="2400" i="1" dirty="0" smtClean="0">
                <a:latin typeface="Calibri" pitchFamily="34" charset="0"/>
              </a:rPr>
              <a:t>., </a:t>
            </a:r>
            <a:r>
              <a:rPr lang="cs-CZ" sz="2400" i="1" dirty="0" err="1" smtClean="0">
                <a:latin typeface="Calibri" pitchFamily="34" charset="0"/>
              </a:rPr>
              <a:t>kuch</a:t>
            </a:r>
            <a:r>
              <a:rPr lang="cs-CZ" sz="2400" i="1" dirty="0" smtClean="0">
                <a:latin typeface="Calibri" pitchFamily="34" charset="0"/>
              </a:rPr>
              <a:t>. linka, sed. vana, v </a:t>
            </a:r>
            <a:r>
              <a:rPr lang="cs-CZ" sz="2400" i="1" dirty="0" err="1" smtClean="0">
                <a:latin typeface="Calibri" pitchFamily="34" charset="0"/>
              </a:rPr>
              <a:t>atrak</a:t>
            </a:r>
            <a:r>
              <a:rPr lang="cs-CZ" sz="2400" i="1" dirty="0" smtClean="0">
                <a:latin typeface="Calibri" pitchFamily="34" charset="0"/>
              </a:rPr>
              <a:t>. </a:t>
            </a:r>
            <a:r>
              <a:rPr lang="cs-CZ" sz="2400" i="1" dirty="0" err="1" smtClean="0">
                <a:latin typeface="Calibri" pitchFamily="34" charset="0"/>
              </a:rPr>
              <a:t>prostř</a:t>
            </a:r>
            <a:r>
              <a:rPr lang="cs-CZ" sz="2400" i="1" dirty="0" smtClean="0">
                <a:latin typeface="Calibri" pitchFamily="34" charset="0"/>
              </a:rPr>
              <a:t>., </a:t>
            </a:r>
            <a:r>
              <a:rPr lang="cs-CZ" sz="2400" i="1" dirty="0" err="1" smtClean="0">
                <a:latin typeface="Calibri" pitchFamily="34" charset="0"/>
              </a:rPr>
              <a:t>výhl</a:t>
            </a:r>
            <a:r>
              <a:rPr lang="cs-CZ" sz="2400" i="1" dirty="0" smtClean="0">
                <a:latin typeface="Calibri" pitchFamily="34" charset="0"/>
              </a:rPr>
              <a:t>. na Brno, volný ihned. Cena …</a:t>
            </a:r>
          </a:p>
        </p:txBody>
      </p:sp>
    </p:spTree>
    <p:extLst>
      <p:ext uri="{BB962C8B-B14F-4D97-AF65-F5344CB8AC3E}">
        <p14:creationId xmlns:p14="http://schemas.microsoft.com/office/powerpoint/2010/main" val="432710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539552" y="620688"/>
            <a:ext cx="7704856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b="1" dirty="0" smtClean="0">
                <a:latin typeface="Calibri" panose="020F0502020204030204" pitchFamily="34" charset="0"/>
              </a:rPr>
              <a:t>Stylistická diferenciace (klasifikace) </a:t>
            </a:r>
            <a:r>
              <a:rPr lang="cs-CZ" sz="2400" dirty="0" smtClean="0">
                <a:latin typeface="Calibri" panose="020F0502020204030204" pitchFamily="34" charset="0"/>
              </a:rPr>
              <a:t>slovní zásoby vychází z těchto kritérií: </a:t>
            </a:r>
          </a:p>
          <a:p>
            <a:pPr marL="342900" lvl="0" indent="-342900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příslušnost k funkčním stylovým vrstvám</a:t>
            </a:r>
          </a:p>
          <a:p>
            <a:pPr marL="342900" lvl="0" indent="-342900">
              <a:buFontTx/>
              <a:buChar char="-"/>
            </a:pPr>
            <a:r>
              <a:rPr lang="cs-CZ" sz="2400" dirty="0">
                <a:latin typeface="Calibri" panose="020F0502020204030204" pitchFamily="34" charset="0"/>
              </a:rPr>
              <a:t>p</a:t>
            </a:r>
            <a:r>
              <a:rPr lang="cs-CZ" sz="2400" dirty="0" smtClean="0">
                <a:latin typeface="Calibri" panose="020F0502020204030204" pitchFamily="34" charset="0"/>
              </a:rPr>
              <a:t>říslušnost k útvarům národního jazyka (spisovnost, nespisovnost, prostředky polotvarů) národního jazyka (např. pronikání obecné češtiny do spisovné komunikace)</a:t>
            </a:r>
          </a:p>
          <a:p>
            <a:pPr marL="342900" lvl="0" indent="-342900">
              <a:buFontTx/>
              <a:buChar char="-"/>
            </a:pPr>
            <a:r>
              <a:rPr lang="cs-CZ" sz="2400" dirty="0">
                <a:latin typeface="Calibri" panose="020F0502020204030204" pitchFamily="34" charset="0"/>
              </a:rPr>
              <a:t>e</a:t>
            </a:r>
            <a:r>
              <a:rPr lang="cs-CZ" sz="2400" dirty="0" smtClean="0">
                <a:latin typeface="Calibri" panose="020F0502020204030204" pitchFamily="34" charset="0"/>
              </a:rPr>
              <a:t>xpresivita, popř. míra expresivity (slovo je samo o sobě expresivní; slovo se expresívní stane v přeneseném významu: </a:t>
            </a:r>
            <a:r>
              <a:rPr lang="cs-CZ" sz="2400" i="1" dirty="0" smtClean="0">
                <a:latin typeface="Calibri" panose="020F0502020204030204" pitchFamily="34" charset="0"/>
              </a:rPr>
              <a:t>letět na hodinu</a:t>
            </a:r>
            <a:r>
              <a:rPr lang="cs-CZ" sz="2400" dirty="0" smtClean="0">
                <a:latin typeface="Calibri" panose="020F0502020204030204" pitchFamily="34" charset="0"/>
              </a:rPr>
              <a:t>)</a:t>
            </a:r>
            <a:endParaRPr lang="cs-CZ" sz="2400" i="1" dirty="0" smtClean="0">
              <a:latin typeface="Calibri" panose="020F0502020204030204" pitchFamily="34" charset="0"/>
            </a:endParaRPr>
          </a:p>
          <a:p>
            <a:pPr marL="342900" lvl="0" indent="-342900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sociální omezení při užití slova v komunikaci (slang, profesionalismy, argot)</a:t>
            </a:r>
          </a:p>
          <a:p>
            <a:pPr marL="342900" lvl="0" indent="-342900">
              <a:buFontTx/>
              <a:buChar char="-"/>
            </a:pPr>
            <a:r>
              <a:rPr lang="cs-CZ" sz="2400" dirty="0">
                <a:latin typeface="Calibri" panose="020F0502020204030204" pitchFamily="34" charset="0"/>
              </a:rPr>
              <a:t>v</a:t>
            </a:r>
            <a:r>
              <a:rPr lang="cs-CZ" sz="2400" dirty="0" smtClean="0">
                <a:latin typeface="Calibri" panose="020F0502020204030204" pitchFamily="34" charset="0"/>
              </a:rPr>
              <a:t>ztah k normě současného spisovného jazyka (umístění na jazykové ose)</a:t>
            </a:r>
          </a:p>
          <a:p>
            <a:pPr marL="342900" lvl="0" indent="-342900">
              <a:buFontTx/>
              <a:buChar char="-"/>
            </a:pPr>
            <a:r>
              <a:rPr lang="cs-CZ" sz="2400" dirty="0">
                <a:latin typeface="Calibri" panose="020F0502020204030204" pitchFamily="34" charset="0"/>
              </a:rPr>
              <a:t>j</a:t>
            </a:r>
            <a:r>
              <a:rPr lang="cs-CZ" sz="2400" dirty="0" smtClean="0">
                <a:latin typeface="Calibri" panose="020F0502020204030204" pitchFamily="34" charset="0"/>
              </a:rPr>
              <a:t>iné aspekty: frekvence, slovo domácí či přejaté</a:t>
            </a:r>
          </a:p>
          <a:p>
            <a:pPr marL="914400" lvl="1" indent="-457200" algn="just">
              <a:buFontTx/>
              <a:buChar char="-"/>
            </a:pPr>
            <a:endParaRPr lang="cs-CZ" sz="2400" dirty="0" smtClean="0">
              <a:latin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899592" y="692696"/>
            <a:ext cx="7416824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b="1" dirty="0" smtClean="0">
                <a:latin typeface="Calibri" panose="020F0502020204030204" pitchFamily="34" charset="0"/>
              </a:rPr>
              <a:t>Konkurenty</a:t>
            </a:r>
          </a:p>
          <a:p>
            <a:endParaRPr lang="cs-CZ" sz="2400" b="1" dirty="0">
              <a:latin typeface="Calibri" panose="020F0502020204030204" pitchFamily="34" charset="0"/>
            </a:endParaRPr>
          </a:p>
          <a:p>
            <a:r>
              <a:rPr lang="cs-CZ" sz="2400" dirty="0" smtClean="0">
                <a:latin typeface="Calibri" panose="020F0502020204030204" pitchFamily="34" charset="0"/>
              </a:rPr>
              <a:t>- jazykové prostředky stylisticky rovnocenné x nerovnocenné </a:t>
            </a:r>
            <a:endParaRPr lang="cs-CZ" sz="24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0969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971600" y="692696"/>
            <a:ext cx="7272808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cs-CZ" sz="2800" b="1" dirty="0" smtClean="0">
                <a:latin typeface="Calibri" panose="020F0502020204030204" pitchFamily="34" charset="0"/>
              </a:rPr>
              <a:t>Základní funkční </a:t>
            </a:r>
            <a:r>
              <a:rPr lang="cs-CZ" sz="2800" b="1" dirty="0">
                <a:latin typeface="Calibri" panose="020F0502020204030204" pitchFamily="34" charset="0"/>
              </a:rPr>
              <a:t>styly</a:t>
            </a:r>
          </a:p>
          <a:p>
            <a:pPr lvl="1"/>
            <a:endParaRPr lang="cs-CZ" sz="2800" b="1" dirty="0">
              <a:latin typeface="Calibri" panose="020F0502020204030204" pitchFamily="34" charset="0"/>
            </a:endParaRPr>
          </a:p>
          <a:p>
            <a:pPr marL="914400" lvl="1" indent="-457200">
              <a:buFontTx/>
              <a:buChar char="-"/>
            </a:pPr>
            <a:r>
              <a:rPr lang="cs-CZ" sz="2800" dirty="0" smtClean="0">
                <a:latin typeface="Calibri" panose="020F0502020204030204" pitchFamily="34" charset="0"/>
              </a:rPr>
              <a:t>hovorový (běžně dorozumívací)</a:t>
            </a:r>
            <a:endParaRPr lang="cs-CZ" sz="2800" dirty="0">
              <a:latin typeface="Calibri" panose="020F0502020204030204" pitchFamily="34" charset="0"/>
            </a:endParaRPr>
          </a:p>
          <a:p>
            <a:pPr marL="914400" lvl="1" indent="-457200">
              <a:buFontTx/>
              <a:buChar char="-"/>
            </a:pPr>
            <a:r>
              <a:rPr lang="cs-CZ" sz="2800" dirty="0" smtClean="0">
                <a:latin typeface="Calibri" panose="020F0502020204030204" pitchFamily="34" charset="0"/>
              </a:rPr>
              <a:t>odborný</a:t>
            </a:r>
          </a:p>
          <a:p>
            <a:pPr marL="914400" lvl="1" indent="-457200">
              <a:buFontTx/>
              <a:buChar char="-"/>
            </a:pPr>
            <a:r>
              <a:rPr lang="cs-CZ" sz="2800" dirty="0" smtClean="0">
                <a:latin typeface="Calibri" panose="020F0502020204030204" pitchFamily="34" charset="0"/>
              </a:rPr>
              <a:t>administrativní</a:t>
            </a:r>
          </a:p>
          <a:p>
            <a:pPr marL="914400" lvl="1" indent="-457200">
              <a:buFontTx/>
              <a:buChar char="-"/>
            </a:pPr>
            <a:r>
              <a:rPr lang="cs-CZ" sz="2800" dirty="0" smtClean="0">
                <a:latin typeface="Calibri" panose="020F0502020204030204" pitchFamily="34" charset="0"/>
              </a:rPr>
              <a:t>publicistický</a:t>
            </a:r>
          </a:p>
          <a:p>
            <a:pPr marL="914400" lvl="1" indent="-457200">
              <a:buFontTx/>
              <a:buChar char="-"/>
            </a:pPr>
            <a:r>
              <a:rPr lang="cs-CZ" sz="2800" dirty="0" smtClean="0">
                <a:latin typeface="Calibri" panose="020F0502020204030204" pitchFamily="34" charset="0"/>
              </a:rPr>
              <a:t>umělecký</a:t>
            </a:r>
          </a:p>
          <a:p>
            <a:pPr marL="914400" lvl="1" indent="-457200">
              <a:buFontTx/>
              <a:buChar char="-"/>
            </a:pPr>
            <a:r>
              <a:rPr lang="cs-CZ" sz="2800" dirty="0" smtClean="0">
                <a:latin typeface="Calibri" panose="020F0502020204030204" pitchFamily="34" charset="0"/>
              </a:rPr>
              <a:t>řečnický</a:t>
            </a:r>
            <a:endParaRPr lang="cs-CZ" sz="2800" dirty="0">
              <a:latin typeface="Calibri" panose="020F0502020204030204" pitchFamily="34" charset="0"/>
            </a:endParaRPr>
          </a:p>
          <a:p>
            <a:pPr marL="914400" lvl="1" indent="-457200">
              <a:buFontTx/>
              <a:buChar char="-"/>
            </a:pPr>
            <a:endParaRPr lang="cs-CZ" sz="28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0094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683568" y="889844"/>
            <a:ext cx="7632848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cs-CZ" sz="2800" b="1" dirty="0" smtClean="0">
                <a:latin typeface="Calibri" panose="020F0502020204030204" pitchFamily="34" charset="0"/>
              </a:rPr>
              <a:t>Styl odborný</a:t>
            </a:r>
          </a:p>
          <a:p>
            <a:pPr lvl="1"/>
            <a:endParaRPr lang="cs-CZ" sz="2800" dirty="0">
              <a:latin typeface="Calibri" panose="020F0502020204030204" pitchFamily="34" charset="0"/>
            </a:endParaRPr>
          </a:p>
          <a:p>
            <a:pPr lvl="1">
              <a:buFontTx/>
              <a:buChar char="-"/>
            </a:pPr>
            <a:r>
              <a:rPr lang="cs-CZ" sz="2800" dirty="0" smtClean="0">
                <a:latin typeface="Calibri" panose="020F0502020204030204" pitchFamily="34" charset="0"/>
              </a:rPr>
              <a:t> základní funkce odborně sdělná a vzdělávací</a:t>
            </a:r>
          </a:p>
          <a:p>
            <a:pPr lvl="1">
              <a:buFontTx/>
              <a:buChar char="-"/>
            </a:pPr>
            <a:r>
              <a:rPr lang="cs-CZ" sz="2800" dirty="0" smtClean="0">
                <a:latin typeface="Calibri" panose="020F0502020204030204" pitchFamily="34" charset="0"/>
              </a:rPr>
              <a:t> pojmovost</a:t>
            </a:r>
          </a:p>
          <a:p>
            <a:pPr lvl="1">
              <a:buFontTx/>
              <a:buChar char="-"/>
            </a:pPr>
            <a:r>
              <a:rPr lang="cs-CZ" sz="2800" dirty="0" smtClean="0">
                <a:latin typeface="Calibri" panose="020F0502020204030204" pitchFamily="34" charset="0"/>
              </a:rPr>
              <a:t> převažuje oficiální ráz, knižnost, výhradně spisovný jazyk</a:t>
            </a:r>
          </a:p>
          <a:p>
            <a:pPr lvl="1">
              <a:buFontTx/>
              <a:buChar char="-"/>
            </a:pPr>
            <a:r>
              <a:rPr lang="cs-CZ" sz="2800" dirty="0">
                <a:latin typeface="Calibri" panose="020F0502020204030204" pitchFamily="34" charset="0"/>
              </a:rPr>
              <a:t> </a:t>
            </a:r>
            <a:r>
              <a:rPr lang="cs-CZ" sz="2800" u="sng" dirty="0" smtClean="0">
                <a:latin typeface="Calibri" panose="020F0502020204030204" pitchFamily="34" charset="0"/>
              </a:rPr>
              <a:t>slohové </a:t>
            </a:r>
            <a:r>
              <a:rPr lang="cs-CZ" sz="2800" u="sng" dirty="0">
                <a:latin typeface="Calibri" panose="020F0502020204030204" pitchFamily="34" charset="0"/>
              </a:rPr>
              <a:t>útvary:</a:t>
            </a:r>
            <a:r>
              <a:rPr lang="cs-CZ" sz="2800" dirty="0">
                <a:latin typeface="Calibri" panose="020F0502020204030204" pitchFamily="34" charset="0"/>
              </a:rPr>
              <a:t> </a:t>
            </a:r>
            <a:r>
              <a:rPr lang="cs-CZ" sz="2800" dirty="0" smtClean="0">
                <a:latin typeface="Calibri" panose="020F0502020204030204" pitchFamily="34" charset="0"/>
              </a:rPr>
              <a:t>výklad</a:t>
            </a:r>
            <a:r>
              <a:rPr lang="cs-CZ" sz="2800" dirty="0">
                <a:latin typeface="Calibri" panose="020F0502020204030204" pitchFamily="34" charset="0"/>
              </a:rPr>
              <a:t>, pojednání, odborná úvaha, odborný popis, odborný referát, kritika, recenze, resumé, anotace</a:t>
            </a:r>
          </a:p>
          <a:p>
            <a:pPr lvl="1">
              <a:buFontTx/>
              <a:buChar char="-"/>
            </a:pPr>
            <a:endParaRPr lang="cs-CZ" sz="2800" dirty="0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1252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899592" y="692696"/>
            <a:ext cx="727280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14400" lvl="1" indent="-457200"/>
            <a:r>
              <a:rPr lang="cs-CZ" sz="2400" u="sng" dirty="0" smtClean="0">
                <a:latin typeface="Calibri" panose="020F0502020204030204" pitchFamily="34" charset="0"/>
              </a:rPr>
              <a:t>Stylová vrstva odborná</a:t>
            </a:r>
          </a:p>
          <a:p>
            <a:pPr marL="914400" lvl="1" indent="-457200"/>
            <a:endParaRPr lang="cs-CZ" sz="2400" dirty="0" smtClean="0">
              <a:latin typeface="Calibri" panose="020F0502020204030204" pitchFamily="34" charset="0"/>
            </a:endParaRPr>
          </a:p>
          <a:p>
            <a:pPr marL="914400" lvl="1" indent="-457200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intelektualizace, upřednostňování neutrálnosti, objektivity</a:t>
            </a:r>
          </a:p>
          <a:p>
            <a:pPr marL="914400" lvl="1" indent="-457200">
              <a:buFontTx/>
              <a:buChar char="-"/>
            </a:pPr>
            <a:endParaRPr lang="cs-CZ" sz="2400" dirty="0" smtClean="0">
              <a:latin typeface="Calibri" panose="020F0502020204030204" pitchFamily="34" charset="0"/>
            </a:endParaRPr>
          </a:p>
          <a:p>
            <a:pPr marL="342900" lvl="0" indent="-342900">
              <a:buAutoNum type="alphaLcParenR"/>
            </a:pPr>
            <a:r>
              <a:rPr lang="cs-CZ" sz="2400" dirty="0" smtClean="0">
                <a:latin typeface="Calibri" panose="020F0502020204030204" pitchFamily="34" charset="0"/>
              </a:rPr>
              <a:t>termíny, pojmy, profesionalismy</a:t>
            </a:r>
          </a:p>
          <a:p>
            <a:pPr marL="342900" lvl="0" indent="-342900">
              <a:buAutoNum type="alphaLcParenR"/>
            </a:pPr>
            <a:r>
              <a:rPr lang="cs-CZ" sz="2400" dirty="0" smtClean="0">
                <a:latin typeface="Calibri" panose="020F0502020204030204" pitchFamily="34" charset="0"/>
              </a:rPr>
              <a:t>jazyková vyjádření multiverbizovaná</a:t>
            </a:r>
          </a:p>
          <a:p>
            <a:pPr marL="342900" lvl="0" indent="-342900">
              <a:buAutoNum type="alphaLcParenR"/>
            </a:pPr>
            <a:r>
              <a:rPr lang="cs-CZ" sz="2400" dirty="0" smtClean="0">
                <a:latin typeface="Calibri" panose="020F0502020204030204" pitchFamily="34" charset="0"/>
              </a:rPr>
              <a:t>nevlastní, nepůvodní předložky</a:t>
            </a:r>
          </a:p>
          <a:p>
            <a:pPr marL="342900" lvl="0" indent="-342900">
              <a:buAutoNum type="alphaLcParenR"/>
            </a:pPr>
            <a:r>
              <a:rPr lang="cs-CZ" sz="2400" dirty="0" smtClean="0">
                <a:latin typeface="Calibri" panose="020F0502020204030204" pitchFamily="34" charset="0"/>
              </a:rPr>
              <a:t>trpný rod</a:t>
            </a:r>
          </a:p>
          <a:p>
            <a:pPr marL="342900" lvl="0" indent="-342900">
              <a:buAutoNum type="alphaLcParenR"/>
            </a:pPr>
            <a:r>
              <a:rPr lang="cs-CZ" sz="2400" dirty="0" smtClean="0">
                <a:latin typeface="Calibri" panose="020F0502020204030204" pitchFamily="34" charset="0"/>
              </a:rPr>
              <a:t>sevřenost a těsnost syntaktické vazby – kondenzovanost</a:t>
            </a:r>
          </a:p>
          <a:p>
            <a:pPr marL="914400" lvl="1" indent="-457200">
              <a:buFontTx/>
              <a:buChar char="-"/>
            </a:pPr>
            <a:endParaRPr lang="cs-CZ" sz="24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411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539552" y="692696"/>
            <a:ext cx="7632848" cy="66787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cs-CZ" sz="2800" b="1" dirty="0" smtClean="0">
                <a:latin typeface="Calibri" panose="020F0502020204030204" pitchFamily="34" charset="0"/>
              </a:rPr>
              <a:t>Styl administrativní</a:t>
            </a:r>
            <a:endParaRPr lang="cs-CZ" sz="2800" b="1" dirty="0">
              <a:latin typeface="Calibri" panose="020F0502020204030204" pitchFamily="34" charset="0"/>
            </a:endParaRPr>
          </a:p>
          <a:p>
            <a:pPr lvl="1"/>
            <a:endParaRPr lang="cs-CZ" sz="2400" dirty="0">
              <a:latin typeface="Calibri" panose="020F0502020204030204" pitchFamily="34" charset="0"/>
            </a:endParaRPr>
          </a:p>
          <a:p>
            <a:pPr marL="914400" lvl="1" indent="-457200">
              <a:buFontTx/>
              <a:buChar char="-"/>
            </a:pPr>
            <a:r>
              <a:rPr lang="cs-CZ" sz="2800" dirty="0" smtClean="0">
                <a:latin typeface="Calibri" panose="020F0502020204030204" pitchFamily="34" charset="0"/>
              </a:rPr>
              <a:t>základní funkce direktivní (regulativní, operativní), </a:t>
            </a:r>
            <a:r>
              <a:rPr lang="cs-CZ" sz="2800" dirty="0" err="1" smtClean="0">
                <a:latin typeface="Calibri" panose="020F0502020204030204" pitchFamily="34" charset="0"/>
              </a:rPr>
              <a:t>zpravovací</a:t>
            </a:r>
            <a:endParaRPr lang="cs-CZ" sz="2800" dirty="0" smtClean="0">
              <a:latin typeface="Calibri" panose="020F0502020204030204" pitchFamily="34" charset="0"/>
            </a:endParaRPr>
          </a:p>
          <a:p>
            <a:pPr marL="914400" lvl="1" indent="-457200">
              <a:buFontTx/>
              <a:buChar char="-"/>
            </a:pPr>
            <a:r>
              <a:rPr lang="cs-CZ" sz="2800" dirty="0" smtClean="0">
                <a:latin typeface="Calibri" panose="020F0502020204030204" pitchFamily="34" charset="0"/>
              </a:rPr>
              <a:t>maximální přesnost; malá variabilita prostředků; menší možnost využití synonymie</a:t>
            </a:r>
          </a:p>
          <a:p>
            <a:pPr marL="914400" lvl="1" indent="-457200">
              <a:buFontTx/>
              <a:buChar char="-"/>
            </a:pPr>
            <a:r>
              <a:rPr lang="cs-CZ" sz="2800" u="sng" dirty="0" smtClean="0">
                <a:latin typeface="Calibri" panose="020F0502020204030204" pitchFamily="34" charset="0"/>
              </a:rPr>
              <a:t>slohové útvary:</a:t>
            </a:r>
            <a:r>
              <a:rPr lang="cs-CZ" sz="2800" dirty="0" smtClean="0">
                <a:latin typeface="Calibri" panose="020F0502020204030204" pitchFamily="34" charset="0"/>
              </a:rPr>
              <a:t> zpráva, oznámení, výzva, hlášení, žádost, úřední dopis, životopis, protokol, zápis jednání, zápis schůze; písemnosti formulářového typu, písemnosti se souvislým textem</a:t>
            </a:r>
          </a:p>
          <a:p>
            <a:pPr marL="914400" lvl="1" indent="-457200"/>
            <a:endParaRPr lang="cs-CZ" sz="2400" b="1" dirty="0" smtClean="0">
              <a:latin typeface="Calibri" panose="020F0502020204030204" pitchFamily="34" charset="0"/>
            </a:endParaRPr>
          </a:p>
          <a:p>
            <a:pPr marL="914400" lvl="1" indent="-457200"/>
            <a:endParaRPr lang="cs-CZ" sz="2400" dirty="0" smtClean="0">
              <a:latin typeface="Calibri" panose="020F0502020204030204" pitchFamily="34" charset="0"/>
            </a:endParaRPr>
          </a:p>
          <a:p>
            <a:pPr marL="914400" lvl="1" indent="-457200"/>
            <a:endParaRPr lang="cs-CZ" sz="2400" dirty="0" smtClean="0">
              <a:latin typeface="Calibri" panose="020F0502020204030204" pitchFamily="34" charset="0"/>
            </a:endParaRPr>
          </a:p>
          <a:p>
            <a:pPr marL="914400" lvl="1" indent="-457200">
              <a:buFontTx/>
              <a:buChar char="-"/>
            </a:pPr>
            <a:endParaRPr lang="cs-CZ" sz="24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9968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3373</TotalTime>
  <Words>1202</Words>
  <Application>Microsoft Office PowerPoint</Application>
  <PresentationFormat>Předvádění na obrazovce (4:3)</PresentationFormat>
  <Paragraphs>219</Paragraphs>
  <Slides>31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31</vt:i4>
      </vt:variant>
    </vt:vector>
  </HeadingPairs>
  <TitlesOfParts>
    <vt:vector size="35" baseType="lpstr">
      <vt:lpstr>Calibri</vt:lpstr>
      <vt:lpstr>Century Gothic</vt:lpstr>
      <vt:lpstr>Wingdings 2</vt:lpstr>
      <vt:lpstr>Austin</vt:lpstr>
      <vt:lpstr>Současný český jazyk 5 Stylistika 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Veřejné zakázky na MENDELU</dc:title>
  <dc:creator>lollok</dc:creator>
  <cp:lastModifiedBy>Lollok</cp:lastModifiedBy>
  <cp:revision>566</cp:revision>
  <cp:lastPrinted>2016-11-10T07:34:00Z</cp:lastPrinted>
  <dcterms:created xsi:type="dcterms:W3CDTF">2013-04-13T14:50:58Z</dcterms:created>
  <dcterms:modified xsi:type="dcterms:W3CDTF">2017-11-27T05:22:15Z</dcterms:modified>
</cp:coreProperties>
</file>