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3"/>
  </p:notesMasterIdLst>
  <p:sldIdLst>
    <p:sldId id="256" r:id="rId2"/>
    <p:sldId id="341" r:id="rId3"/>
    <p:sldId id="327" r:id="rId4"/>
    <p:sldId id="287" r:id="rId5"/>
    <p:sldId id="322" r:id="rId6"/>
    <p:sldId id="306" r:id="rId7"/>
    <p:sldId id="309" r:id="rId8"/>
    <p:sldId id="323" r:id="rId9"/>
    <p:sldId id="310" r:id="rId10"/>
    <p:sldId id="317" r:id="rId11"/>
    <p:sldId id="311" r:id="rId12"/>
    <p:sldId id="315" r:id="rId13"/>
    <p:sldId id="312" r:id="rId14"/>
    <p:sldId id="324" r:id="rId15"/>
    <p:sldId id="314" r:id="rId16"/>
    <p:sldId id="325" r:id="rId17"/>
    <p:sldId id="326" r:id="rId18"/>
    <p:sldId id="328" r:id="rId19"/>
    <p:sldId id="329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267" r:id="rId28"/>
    <p:sldId id="330" r:id="rId29"/>
    <p:sldId id="338" r:id="rId30"/>
    <p:sldId id="339" r:id="rId31"/>
    <p:sldId id="340" r:id="rId3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27. 11. 2017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80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27. 11. 2017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96002521-krasny-ztraty/208562250500033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arekhrkal.cz/reklamni-slogany.htm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Současný český jazyk 5 Stylistika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r>
              <a:rPr lang="cs-CZ" sz="2400" u="sng" dirty="0" smtClean="0">
                <a:latin typeface="Calibri" panose="020F0502020204030204" pitchFamily="34" charset="0"/>
              </a:rPr>
              <a:t>Stylová vrstva administrativní</a:t>
            </a:r>
            <a:endParaRPr lang="cs-CZ" sz="2400" u="sng" dirty="0">
              <a:latin typeface="Calibri" panose="020F0502020204030204" pitchFamily="34" charset="0"/>
            </a:endParaRPr>
          </a:p>
          <a:p>
            <a:pPr marL="914400" lvl="1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terminologie jako odraz profesionálního zaměření adresátů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uplatnění multiverbizovaného vyjádření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rostředky k vyjadřování vztahů a souvislostí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specifické užití instrumentálu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ustálení vazby nebo stereotypně se opakující fráze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ustálenost a specifičnost v užití zájmen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08720"/>
            <a:ext cx="74888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Styl hovorový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základní funkce prostě sdělná neboli komunikativní</a:t>
            </a: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mluvenost; bezprostřednost; spontánnost; volnost</a:t>
            </a: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neveřejný ráz</a:t>
            </a: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specifika konverzačního stylu</a:t>
            </a:r>
          </a:p>
          <a:p>
            <a:pPr marL="914400" lvl="1" indent="-45720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základní slohové útvary: </a:t>
            </a:r>
            <a:r>
              <a:rPr lang="cs-CZ" sz="2400" dirty="0" smtClean="0">
                <a:latin typeface="Calibri" panose="020F0502020204030204" pitchFamily="34" charset="0"/>
              </a:rPr>
              <a:t>vypravování, zpráva…</a:t>
            </a: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styl hovorový x hovorový projev</a:t>
            </a:r>
          </a:p>
          <a:p>
            <a:pPr lvl="1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>
              <a:buFontTx/>
              <a:buAutoNum type="alphaLcParenR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>
              <a:buAutoNum type="alphaLcParenR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r>
              <a:rPr lang="cs-CZ" sz="2400" u="sng" dirty="0" smtClean="0">
                <a:latin typeface="Calibri" panose="020F0502020204030204" pitchFamily="34" charset="0"/>
              </a:rPr>
              <a:t>Stylová vrstva hovorová</a:t>
            </a:r>
          </a:p>
          <a:p>
            <a:pPr marL="914400" lvl="1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typické lexikální prostředky hovorové</a:t>
            </a:r>
          </a:p>
          <a:p>
            <a:pPr marL="971550" lvl="1" indent="-514350">
              <a:buAutoNum type="alphaLcParenR"/>
            </a:pPr>
            <a:r>
              <a:rPr lang="cs-CZ" sz="2400" smtClean="0">
                <a:latin typeface="Calibri" panose="020F0502020204030204" pitchFamily="34" charset="0"/>
              </a:rPr>
              <a:t>hovorové varianty </a:t>
            </a:r>
            <a:r>
              <a:rPr lang="cs-CZ" sz="2400" dirty="0" smtClean="0">
                <a:latin typeface="Calibri" panose="020F0502020204030204" pitchFamily="34" charset="0"/>
              </a:rPr>
              <a:t>hláskové, tvarové</a:t>
            </a:r>
            <a:r>
              <a:rPr lang="cs-CZ" sz="2400" smtClean="0">
                <a:latin typeface="Calibri" panose="020F0502020204030204" pitchFamily="34" charset="0"/>
              </a:rPr>
              <a:t>, slovotvorné</a:t>
            </a:r>
            <a:r>
              <a:rPr lang="cs-CZ" sz="2400" dirty="0" smtClean="0">
                <a:latin typeface="Calibri" panose="020F0502020204030204" pitchFamily="34" charset="0"/>
              </a:rPr>
              <a:t>, popř. skladební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výrazy vzniklé univerbizací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slovesná denominativa hovorová – na -</a:t>
            </a:r>
            <a:r>
              <a:rPr lang="cs-CZ" sz="2400" dirty="0" err="1" smtClean="0">
                <a:latin typeface="Calibri" panose="020F0502020204030204" pitchFamily="34" charset="0"/>
              </a:rPr>
              <a:t>ovat</a:t>
            </a:r>
            <a:r>
              <a:rPr lang="cs-CZ" sz="2400" dirty="0" smtClean="0">
                <a:latin typeface="Calibri" panose="020F0502020204030204" pitchFamily="34" charset="0"/>
              </a:rPr>
              <a:t>, -</a:t>
            </a:r>
            <a:r>
              <a:rPr lang="cs-CZ" sz="2400" dirty="0" err="1" smtClean="0">
                <a:latin typeface="Calibri" panose="020F0502020204030204" pitchFamily="34" charset="0"/>
              </a:rPr>
              <a:t>it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intenzifikující přídavné jména a příslovce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kontaktové jazykové prostředky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Styl řečnický</a:t>
            </a:r>
          </a:p>
          <a:p>
            <a:pPr lvl="1"/>
            <a:endParaRPr lang="cs-CZ" sz="2400" b="1" dirty="0">
              <a:latin typeface="Calibri" panose="020F0502020204030204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zákl. funkce </a:t>
            </a:r>
            <a:r>
              <a:rPr lang="cs-CZ" sz="2400" dirty="0" err="1" smtClean="0">
                <a:latin typeface="Calibri" pitchFamily="34" charset="0"/>
              </a:rPr>
              <a:t>persvazivní</a:t>
            </a:r>
            <a:endParaRPr lang="cs-CZ" sz="2400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u="sng" dirty="0" smtClean="0">
                <a:latin typeface="Calibri" pitchFamily="34" charset="0"/>
              </a:rPr>
              <a:t>základní slohové útvary: </a:t>
            </a:r>
            <a:r>
              <a:rPr lang="cs-CZ" sz="2400" dirty="0" smtClean="0">
                <a:latin typeface="Calibri" pitchFamily="34" charset="0"/>
              </a:rPr>
              <a:t>proslov, projev, řeč</a:t>
            </a:r>
          </a:p>
          <a:p>
            <a:pPr lvl="1" algn="just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rétorika (jako 1. řečnické umění; 2. nauka </a:t>
            </a:r>
            <a:r>
              <a:rPr lang="cs-CZ" sz="2400" smtClean="0">
                <a:latin typeface="Calibri" pitchFamily="34" charset="0"/>
              </a:rPr>
              <a:t>o řečnictví)</a:t>
            </a:r>
            <a:endParaRPr lang="cs-CZ" sz="2400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stylové normy řečnických projevů: do značné míry jsou normy volné a odpovídají specifické funkci a cíli každého konkrétního projevu</a:t>
            </a:r>
          </a:p>
          <a:p>
            <a:pPr lvl="1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kompozice a členění řečnického projevu: rámcové složky projevu: oslovení, přivítání, představení, stať, obsah, zakončení, poděkování za pozornost, rozloučení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b="1" u="sng" dirty="0" smtClean="0">
                <a:latin typeface="Calibri" panose="020F0502020204030204" pitchFamily="34" charset="0"/>
              </a:rPr>
              <a:t> </a:t>
            </a:r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908720"/>
            <a:ext cx="66247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u="sng" dirty="0" smtClean="0">
                <a:latin typeface="Calibri" panose="020F0502020204030204" pitchFamily="34" charset="0"/>
              </a:rPr>
              <a:t>Různé možnosti realizace řečnického stylu:</a:t>
            </a:r>
          </a:p>
          <a:p>
            <a:pPr lvl="0"/>
            <a:endParaRPr lang="cs-CZ" sz="2400" dirty="0" smtClean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politické</a:t>
            </a:r>
            <a:r>
              <a:rPr lang="cs-CZ" sz="2400" dirty="0">
                <a:latin typeface="Calibri" panose="020F0502020204030204" pitchFamily="34" charset="0"/>
              </a:rPr>
              <a:t>, publicistické, event. </a:t>
            </a:r>
            <a:r>
              <a:rPr lang="cs-CZ" sz="2400" dirty="0" smtClean="0">
                <a:latin typeface="Calibri" panose="020F0502020204030204" pitchFamily="34" charset="0"/>
              </a:rPr>
              <a:t>propagandistické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</a:rPr>
              <a:t>dborné </a:t>
            </a:r>
            <a:r>
              <a:rPr lang="cs-CZ" sz="2400" dirty="0">
                <a:latin typeface="Calibri" panose="020F0502020204030204" pitchFamily="34" charset="0"/>
              </a:rPr>
              <a:t>(</a:t>
            </a:r>
            <a:r>
              <a:rPr lang="cs-CZ" sz="2400" dirty="0" smtClean="0">
                <a:latin typeface="Calibri" panose="020F0502020204030204" pitchFamily="34" charset="0"/>
              </a:rPr>
              <a:t>naučné)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říležitostné </a:t>
            </a:r>
            <a:r>
              <a:rPr lang="cs-CZ" sz="2400" dirty="0">
                <a:latin typeface="Calibri" panose="020F0502020204030204" pitchFamily="34" charset="0"/>
              </a:rPr>
              <a:t>(</a:t>
            </a:r>
            <a:r>
              <a:rPr lang="cs-CZ" sz="2400" dirty="0" smtClean="0">
                <a:latin typeface="Calibri" panose="020F0502020204030204" pitchFamily="34" charset="0"/>
              </a:rPr>
              <a:t>ceremoniální)</a:t>
            </a:r>
          </a:p>
          <a:p>
            <a:pPr marL="342900" lvl="0" indent="-342900">
              <a:buFontTx/>
              <a:buChar char="-"/>
            </a:pPr>
            <a:r>
              <a:rPr lang="cs-CZ" sz="2400" smtClean="0">
                <a:latin typeface="Calibri" panose="020F0502020204030204" pitchFamily="34" charset="0"/>
              </a:rPr>
              <a:t>styl </a:t>
            </a:r>
            <a:r>
              <a:rPr lang="cs-CZ" sz="2400" dirty="0">
                <a:latin typeface="Calibri" panose="020F0502020204030204" pitchFamily="34" charset="0"/>
              </a:rPr>
              <a:t>řeči </a:t>
            </a:r>
            <a:r>
              <a:rPr lang="cs-CZ" sz="2400" dirty="0" smtClean="0">
                <a:latin typeface="Calibri" panose="020F0502020204030204" pitchFamily="34" charset="0"/>
              </a:rPr>
              <a:t>soudní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tyl </a:t>
            </a:r>
            <a:r>
              <a:rPr lang="cs-CZ" sz="2400" dirty="0">
                <a:latin typeface="Calibri" panose="020F0502020204030204" pitchFamily="34" charset="0"/>
              </a:rPr>
              <a:t>řeči církevní (</a:t>
            </a:r>
            <a:r>
              <a:rPr lang="cs-CZ" sz="2400" dirty="0" smtClean="0">
                <a:latin typeface="Calibri" panose="020F0502020204030204" pitchFamily="34" charset="0"/>
              </a:rPr>
              <a:t>kázání)</a:t>
            </a:r>
          </a:p>
        </p:txBody>
      </p:sp>
    </p:spTree>
    <p:extLst>
      <p:ext uri="{BB962C8B-B14F-4D97-AF65-F5344CB8AC3E}">
        <p14:creationId xmlns:p14="http://schemas.microsoft.com/office/powerpoint/2010/main" val="142095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anose="020F0502020204030204" pitchFamily="34" charset="0"/>
              </a:rPr>
              <a:t>Stylová vrstva řečnických prostředků</a:t>
            </a:r>
          </a:p>
          <a:p>
            <a:pPr lvl="1" algn="just"/>
            <a:endParaRPr lang="cs-CZ" sz="2400" u="sng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vyjádření obrazné – tropy </a:t>
            </a:r>
          </a:p>
          <a:p>
            <a:pPr marL="914400" lvl="1" indent="-457200" algn="just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stylistické figury</a:t>
            </a:r>
          </a:p>
          <a:p>
            <a:pPr marL="914400" lvl="1" indent="-457200" algn="just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figury typicky řečnické</a:t>
            </a:r>
          </a:p>
          <a:p>
            <a:pPr marL="914400" lvl="1" indent="-457200" algn="just">
              <a:buAutoNum type="alphaLcParenR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rostředky mluvenosti a ostatní řečnické prostředky</a:t>
            </a:r>
          </a:p>
          <a:p>
            <a:pPr marL="914400" lvl="1" indent="-457200" algn="just">
              <a:buAutoNum type="alphaLcParenR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/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 publicistický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výrazně dynamický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základní </a:t>
            </a:r>
            <a:r>
              <a:rPr lang="cs-CZ" sz="2600" dirty="0">
                <a:latin typeface="Calibri" pitchFamily="34" charset="0"/>
              </a:rPr>
              <a:t>funkce </a:t>
            </a:r>
            <a:r>
              <a:rPr lang="cs-CZ" sz="2600" dirty="0" smtClean="0">
                <a:latin typeface="Calibri" pitchFamily="34" charset="0"/>
              </a:rPr>
              <a:t>sdělná </a:t>
            </a:r>
            <a:r>
              <a:rPr lang="cs-CZ" sz="2600" dirty="0" err="1" smtClean="0">
                <a:latin typeface="Calibri" pitchFamily="34" charset="0"/>
              </a:rPr>
              <a:t>ovlivňovací</a:t>
            </a:r>
            <a:r>
              <a:rPr lang="cs-CZ" sz="2600" dirty="0" smtClean="0">
                <a:latin typeface="Calibri" pitchFamily="34" charset="0"/>
              </a:rPr>
              <a:t>, získávací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publicistika mluvená; publicistika psaná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styl novinářský, styl žurnalistický, styl denního a periodického tisku (specifické podmínky na přípravu textů)</a:t>
            </a:r>
          </a:p>
          <a:p>
            <a:pPr marL="800100" lvl="1" indent="-342900" algn="just">
              <a:buFontTx/>
              <a:buChar char="-"/>
            </a:pPr>
            <a:r>
              <a:rPr lang="cs-CZ" sz="2600" u="sng" dirty="0" smtClean="0">
                <a:latin typeface="Calibri" pitchFamily="34" charset="0"/>
              </a:rPr>
              <a:t>základní slohové útvary (žánry):</a:t>
            </a:r>
            <a:r>
              <a:rPr lang="cs-CZ" sz="2600" dirty="0" smtClean="0">
                <a:latin typeface="Calibri" pitchFamily="34" charset="0"/>
              </a:rPr>
              <a:t> zpráva, interview, glosa, komuniké, komentář, fejeton, sloupek, reportáž, úvodník…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134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anose="020F0502020204030204" pitchFamily="34" charset="0"/>
              </a:rPr>
              <a:t>Stylová vrstva publicistická</a:t>
            </a: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daleko více než u jiných stylů dochází u</a:t>
            </a:r>
            <a:r>
              <a:rPr lang="cs-CZ" sz="2800" dirty="0" smtClean="0"/>
              <a:t> </a:t>
            </a:r>
            <a:r>
              <a:rPr lang="cs-CZ" sz="2600" dirty="0" smtClean="0">
                <a:latin typeface="Calibri" pitchFamily="34" charset="0"/>
              </a:rPr>
              <a:t>publicistického k těsnému sepětí s dobou, se společenským děním, s politikou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vrstva spíše nehomogenní; mísení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1. zpravodajský styl; 2. analytický styl; 3. publicistický styl beletristický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používání prostředků automatizovaných (ustálené vazby, obraty, lexikální prostředky) i aktualizovaných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4454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anose="020F0502020204030204" pitchFamily="34" charset="0"/>
              </a:rPr>
              <a:t>Jazykové prostředky automatizované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slovní zásoba – </a:t>
            </a:r>
            <a:r>
              <a:rPr lang="cs-CZ" sz="2800" dirty="0" err="1" smtClean="0">
                <a:latin typeface="Calibri" panose="020F0502020204030204" pitchFamily="34" charset="0"/>
              </a:rPr>
              <a:t>publicismy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frazémy – lidová frazeologie, literární frazémy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opakující se obrazná vyjádření (lexikalizují se, mohou se stávat klišé)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zobecnění sdělení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prostředky syntaktické kondenzace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některé typy nepravých vedlejších vět</a:t>
            </a:r>
          </a:p>
        </p:txBody>
      </p:sp>
    </p:spTree>
    <p:extLst>
      <p:ext uri="{BB962C8B-B14F-4D97-AF65-F5344CB8AC3E}">
        <p14:creationId xmlns:p14="http://schemas.microsoft.com/office/powerpoint/2010/main" val="12715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Jazykové prostředky aktualizované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frazémy, přísloví, rčení modifikovaná dle kontextu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nově utvořená obrazná pojmenování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pronikání výrazů typických pro jinou stylovou oblast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vyjádření emocionální, expresivní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vsuvky (parenteze)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nepravé věty vedlejší 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pronikání jazykových prostředků z jiných útvarů a </a:t>
            </a:r>
            <a:r>
              <a:rPr lang="cs-CZ" sz="2400" dirty="0" err="1" smtClean="0">
                <a:latin typeface="Calibri" pitchFamily="34" charset="0"/>
              </a:rPr>
              <a:t>poloútvarů</a:t>
            </a:r>
            <a:r>
              <a:rPr lang="cs-CZ" sz="2400" dirty="0" smtClean="0">
                <a:latin typeface="Calibri" pitchFamily="34" charset="0"/>
              </a:rPr>
              <a:t> národního jazyka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metajazykový charakter vyjadřování</a:t>
            </a: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2"/>
              </a:rPr>
              <a:t>www.ceskatelevize.cz/ivysilani/1096002521-krasny-ztraty/208562250500033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6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Titulky, podtitulky, mezititulky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osobité, tvůrčí</a:t>
            </a:r>
          </a:p>
          <a:p>
            <a:pPr marL="914400" lvl="1" indent="-457200" algn="just">
              <a:buFontTx/>
              <a:buChar char="-"/>
            </a:pPr>
            <a:r>
              <a:rPr lang="cs-CZ" sz="2400" smtClean="0">
                <a:latin typeface="Calibri" pitchFamily="34" charset="0"/>
              </a:rPr>
              <a:t>slouží </a:t>
            </a:r>
            <a:r>
              <a:rPr lang="cs-CZ" sz="2400" dirty="0" smtClean="0">
                <a:latin typeface="Calibri" pitchFamily="34" charset="0"/>
              </a:rPr>
              <a:t>k orientaci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titulky statické x dynamické; konkrétní x neurčité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64704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Tx/>
              <a:buChar char="-"/>
            </a:pPr>
            <a:r>
              <a:rPr lang="cs-CZ" sz="2400" b="1" dirty="0">
                <a:latin typeface="Calibri" pitchFamily="34" charset="0"/>
              </a:rPr>
              <a:t>Titulky obsahující resumé </a:t>
            </a:r>
            <a:r>
              <a:rPr lang="cs-CZ" sz="2400" dirty="0">
                <a:latin typeface="Calibri" pitchFamily="34" charset="0"/>
              </a:rPr>
              <a:t>následujícího textu (</a:t>
            </a:r>
            <a:r>
              <a:rPr lang="cs-CZ" sz="2400" i="1" dirty="0">
                <a:latin typeface="Calibri" pitchFamily="34" charset="0"/>
              </a:rPr>
              <a:t>Letošní obilí vykazuje špatné parametry</a:t>
            </a:r>
            <a:r>
              <a:rPr lang="cs-CZ" sz="2400" dirty="0">
                <a:latin typeface="Calibri" pitchFamily="34" charset="0"/>
              </a:rPr>
              <a:t>.; </a:t>
            </a:r>
            <a:r>
              <a:rPr lang="cs-CZ" sz="2400" i="1" dirty="0">
                <a:latin typeface="Calibri" pitchFamily="34" charset="0"/>
              </a:rPr>
              <a:t>Krajem se hnalo tornádo </a:t>
            </a:r>
            <a:r>
              <a:rPr lang="cs-CZ" sz="2400" dirty="0">
                <a:latin typeface="Calibri" pitchFamily="34" charset="0"/>
              </a:rPr>
              <a:t>s podtitulkem </a:t>
            </a:r>
            <a:r>
              <a:rPr lang="cs-CZ" sz="2400" i="1" dirty="0">
                <a:latin typeface="Calibri" pitchFamily="34" charset="0"/>
              </a:rPr>
              <a:t>V Opatovicích odnášel vzdušný vír střechy a vzduchem létalo bláto, v Brně byly zatopené sklepy.</a:t>
            </a:r>
            <a:r>
              <a:rPr lang="cs-CZ" sz="2400" dirty="0">
                <a:latin typeface="Calibri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tzv</a:t>
            </a:r>
            <a:r>
              <a:rPr lang="cs-CZ" sz="2400" dirty="0">
                <a:latin typeface="Calibri" pitchFamily="34" charset="0"/>
              </a:rPr>
              <a:t>. teorie rozšířené pyramidy – v úvodu nejdůležitější informace, které se potom rozšiřují a </a:t>
            </a:r>
            <a:r>
              <a:rPr lang="cs-CZ" sz="2400" dirty="0" smtClean="0">
                <a:latin typeface="Calibri" pitchFamily="34" charset="0"/>
              </a:rPr>
              <a:t>doplňují</a:t>
            </a: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	X</a:t>
            </a:r>
            <a:endParaRPr lang="cs-CZ" sz="2400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titulky, které chtějí podat </a:t>
            </a:r>
            <a:r>
              <a:rPr lang="cs-CZ" sz="2400" b="1" dirty="0" smtClean="0">
                <a:latin typeface="Calibri" pitchFamily="34" charset="0"/>
              </a:rPr>
              <a:t>informace jen částečné</a:t>
            </a:r>
            <a:r>
              <a:rPr lang="cs-CZ" sz="2400" dirty="0" smtClean="0">
                <a:latin typeface="Calibri" pitchFamily="34" charset="0"/>
              </a:rPr>
              <a:t>, které by měly svou </a:t>
            </a:r>
            <a:r>
              <a:rPr lang="cs-CZ" sz="2400" dirty="0" err="1" smtClean="0">
                <a:latin typeface="Calibri" pitchFamily="34" charset="0"/>
              </a:rPr>
              <a:t>nedopovězeností</a:t>
            </a:r>
            <a:r>
              <a:rPr lang="cs-CZ" sz="2400" dirty="0" smtClean="0">
                <a:latin typeface="Calibri" pitchFamily="34" charset="0"/>
              </a:rPr>
              <a:t> přimět čtenáře k přečtení celého příspěvku (</a:t>
            </a:r>
            <a:r>
              <a:rPr lang="cs-CZ" sz="2400" i="1" dirty="0" smtClean="0">
                <a:latin typeface="Calibri" pitchFamily="34" charset="0"/>
              </a:rPr>
              <a:t>Pomocník na cesty.</a:t>
            </a:r>
            <a:r>
              <a:rPr lang="cs-CZ" sz="2400" dirty="0" smtClean="0">
                <a:latin typeface="Calibri" pitchFamily="34" charset="0"/>
              </a:rPr>
              <a:t>; </a:t>
            </a:r>
            <a:r>
              <a:rPr lang="cs-CZ" sz="2400" i="1" dirty="0" smtClean="0">
                <a:latin typeface="Calibri" pitchFamily="34" charset="0"/>
              </a:rPr>
              <a:t>Odpověď  na kritiku.</a:t>
            </a:r>
            <a:r>
              <a:rPr lang="cs-CZ" sz="2400" dirty="0" smtClean="0">
                <a:latin typeface="Calibri" pitchFamily="34" charset="0"/>
              </a:rPr>
              <a:t>) 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itchFamily="34" charset="0"/>
              </a:rPr>
              <a:t>Titulky</a:t>
            </a:r>
          </a:p>
          <a:p>
            <a:pPr lvl="1" algn="just"/>
            <a:endParaRPr lang="cs-CZ" sz="2400" u="sng" dirty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Dynamit balkánské oblasti</a:t>
            </a:r>
            <a:r>
              <a:rPr lang="cs-CZ" sz="2400" dirty="0" smtClean="0">
                <a:latin typeface="Calibri" pitchFamily="34" charset="0"/>
              </a:rPr>
              <a:t> (titulek). </a:t>
            </a:r>
            <a:r>
              <a:rPr lang="cs-CZ" sz="2400" i="1" dirty="0" smtClean="0">
                <a:latin typeface="Calibri" pitchFamily="34" charset="0"/>
              </a:rPr>
              <a:t>Balkán je podoben sudu s výbušninou. Ten ale nemá jen jednu roznětku </a:t>
            </a:r>
            <a:r>
              <a:rPr lang="cs-CZ" sz="2400" dirty="0" smtClean="0">
                <a:latin typeface="Calibri" pitchFamily="34" charset="0"/>
              </a:rPr>
              <a:t>(podtitulek)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Ligová ruleta se začíná znovu roztáčet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Britský tisk spekuluje: </a:t>
            </a:r>
            <a:r>
              <a:rPr lang="cs-CZ" sz="2400" i="1" dirty="0" err="1" smtClean="0">
                <a:latin typeface="Calibri" pitchFamily="34" charset="0"/>
              </a:rPr>
              <a:t>Rowlingová</a:t>
            </a:r>
            <a:r>
              <a:rPr lang="cs-CZ" sz="2400" i="1" dirty="0" smtClean="0">
                <a:latin typeface="Calibri" pitchFamily="34" charset="0"/>
              </a:rPr>
              <a:t> píše detektivku</a:t>
            </a:r>
          </a:p>
          <a:p>
            <a:pPr lvl="1" algn="just"/>
            <a:endParaRPr lang="cs-CZ" sz="2400" i="1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Vláda: kontroly jsou legální</a:t>
            </a:r>
          </a:p>
          <a:p>
            <a:pPr lvl="1" algn="just"/>
            <a:endParaRPr lang="cs-CZ" sz="2400" i="1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Kapři: dobře placená brigáda</a:t>
            </a:r>
          </a:p>
          <a:p>
            <a:pPr lvl="1" algn="just"/>
            <a:endParaRPr lang="cs-CZ" sz="24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Lékaři se zpovídají z obchodu s lidskou kůží x Lékaři kšeftovali s lidskými tkáněmi</a:t>
            </a:r>
          </a:p>
          <a:p>
            <a:pPr lvl="1" algn="just"/>
            <a:endParaRPr lang="cs-CZ" sz="2400" i="1" dirty="0" smtClean="0">
              <a:latin typeface="Calibri" pitchFamily="34" charset="0"/>
            </a:endParaRPr>
          </a:p>
          <a:p>
            <a:pPr lvl="1" algn="just"/>
            <a:r>
              <a:rPr lang="cs-CZ" sz="2400" i="1" dirty="0" smtClean="0">
                <a:latin typeface="Calibri" pitchFamily="34" charset="0"/>
              </a:rPr>
              <a:t>Postižený chlapec dostal část odškodného x Filip má pět miliónů!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764704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itchFamily="34" charset="0"/>
              </a:rPr>
              <a:t>Zvýraznění prvního odstavce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u některých zpravodajských či publicistických textů je charakteristické zvýraznění  prvního odstavce (zvýraznění zamýšlené už při koncipování textu, ať už autorské, nebo redakční)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může se jednat o úvod či stručné shrnutí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Mluvená publicistika</a:t>
            </a:r>
          </a:p>
          <a:p>
            <a:pPr lvl="1" algn="just"/>
            <a:endParaRPr lang="cs-CZ" sz="2400" u="sng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jak vysoce oficiální, tak bezprostřední a méně, „vázané“</a:t>
            </a:r>
          </a:p>
          <a:p>
            <a:pPr marL="800100" lvl="1" indent="-3429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rozhlasová, televizní zpravodajství, komentáře, diskuze, besedy</a:t>
            </a:r>
          </a:p>
          <a:p>
            <a:pPr marL="914400" lvl="1" indent="-4572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přesahy do stylu řečnického i </a:t>
            </a:r>
            <a:r>
              <a:rPr lang="cs-CZ" sz="2200" dirty="0" err="1" smtClean="0">
                <a:latin typeface="Calibri" pitchFamily="34" charset="0"/>
              </a:rPr>
              <a:t>prostěsdělovacího</a:t>
            </a:r>
            <a:endParaRPr lang="cs-CZ" sz="2200" dirty="0" smtClean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častá aktualizace prostředky nespisovnými (</a:t>
            </a:r>
            <a:r>
              <a:rPr lang="cs-CZ" sz="2200" i="1" dirty="0" smtClean="0">
                <a:latin typeface="Calibri" pitchFamily="34" charset="0"/>
              </a:rPr>
              <a:t>cédéčko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err="1" smtClean="0">
                <a:latin typeface="Calibri" pitchFamily="34" charset="0"/>
              </a:rPr>
              <a:t>poslechovka</a:t>
            </a:r>
            <a:r>
              <a:rPr lang="cs-CZ" sz="2200" dirty="0" smtClean="0">
                <a:latin typeface="Calibri" pitchFamily="34" charset="0"/>
              </a:rPr>
              <a:t>), prostředky slangovými a profesními (</a:t>
            </a:r>
            <a:r>
              <a:rPr lang="cs-CZ" sz="2200" i="1" dirty="0" err="1" smtClean="0">
                <a:latin typeface="Calibri" pitchFamily="34" charset="0"/>
              </a:rPr>
              <a:t>eseróčko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rozhlasák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mančaft</a:t>
            </a:r>
            <a:r>
              <a:rPr lang="cs-CZ" sz="2200" dirty="0" smtClean="0">
                <a:latin typeface="Calibri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automatizace mluveného jazyka, např. užívání frazémů (</a:t>
            </a:r>
            <a:r>
              <a:rPr lang="cs-CZ" sz="2200" i="1" dirty="0" smtClean="0">
                <a:latin typeface="Calibri" pitchFamily="34" charset="0"/>
              </a:rPr>
              <a:t>A to byla hezká tečka za naším tématem</a:t>
            </a:r>
            <a:r>
              <a:rPr lang="cs-CZ" sz="2200" dirty="0" smtClean="0">
                <a:latin typeface="Calibri" pitchFamily="34" charset="0"/>
              </a:rPr>
              <a:t>.) a klišé (</a:t>
            </a:r>
            <a:r>
              <a:rPr lang="cs-CZ" sz="2200" i="1" dirty="0" smtClean="0">
                <a:latin typeface="Calibri" pitchFamily="34" charset="0"/>
              </a:rPr>
              <a:t>školství je školství</a:t>
            </a:r>
            <a:r>
              <a:rPr lang="cs-CZ" sz="2200" dirty="0" smtClean="0">
                <a:latin typeface="Calibri" pitchFamily="34" charset="0"/>
              </a:rPr>
              <a:t>; </a:t>
            </a:r>
            <a:r>
              <a:rPr lang="cs-CZ" sz="2200" i="1" dirty="0" smtClean="0">
                <a:latin typeface="Calibri" pitchFamily="34" charset="0"/>
              </a:rPr>
              <a:t>Poslanci hlasovali tak, jak hlasovali</a:t>
            </a:r>
            <a:r>
              <a:rPr lang="cs-CZ" sz="2200" dirty="0" smtClean="0">
                <a:latin typeface="Calibri" pitchFamily="34" charset="0"/>
              </a:rPr>
              <a:t>.; fráze „je to o tom“: </a:t>
            </a:r>
            <a:r>
              <a:rPr lang="cs-CZ" sz="2200" i="1" dirty="0" smtClean="0">
                <a:latin typeface="Calibri" pitchFamily="34" charset="0"/>
              </a:rPr>
              <a:t>Dnešní hokej byl o</a:t>
            </a:r>
            <a:r>
              <a:rPr lang="cs-CZ" sz="2400" dirty="0" smtClean="0"/>
              <a:t> </a:t>
            </a:r>
            <a:r>
              <a:rPr lang="cs-CZ" sz="2200" i="1" dirty="0" smtClean="0">
                <a:latin typeface="Calibri" pitchFamily="34" charset="0"/>
              </a:rPr>
              <a:t>hokeji.</a:t>
            </a:r>
            <a:r>
              <a:rPr lang="cs-CZ" sz="2200" dirty="0" smtClean="0">
                <a:latin typeface="Calibri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200" dirty="0" smtClean="0">
                <a:latin typeface="Calibri" pitchFamily="34" charset="0"/>
              </a:rPr>
              <a:t>parazitní slova, parazitní částice (</a:t>
            </a:r>
            <a:r>
              <a:rPr lang="cs-CZ" sz="2200" i="1" dirty="0" smtClean="0">
                <a:latin typeface="Calibri" pitchFamily="34" charset="0"/>
              </a:rPr>
              <a:t>no tak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takže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nicméně</a:t>
            </a:r>
            <a:r>
              <a:rPr lang="cs-CZ" sz="2200" dirty="0" smtClean="0">
                <a:latin typeface="Calibri" pitchFamily="34" charset="0"/>
              </a:rPr>
              <a:t>, </a:t>
            </a:r>
            <a:r>
              <a:rPr lang="cs-CZ" sz="2200" i="1" dirty="0" smtClean="0">
                <a:latin typeface="Calibri" pitchFamily="34" charset="0"/>
              </a:rPr>
              <a:t>prostě</a:t>
            </a:r>
            <a:r>
              <a:rPr lang="cs-CZ" sz="2200" dirty="0" smtClean="0">
                <a:latin typeface="Calibri" pitchFamily="34" charset="0"/>
              </a:rPr>
              <a:t>)</a:t>
            </a:r>
            <a:endParaRPr lang="cs-CZ" sz="2200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Pronikání hovorových, neformálních jazykových prostředků</a:t>
            </a:r>
          </a:p>
          <a:p>
            <a:pPr lvl="1" algn="just"/>
            <a:endParaRPr lang="cs-CZ" sz="2400" u="sng" dirty="0" smtClean="0">
              <a:latin typeface="Calibri" pitchFamily="34" charset="0"/>
            </a:endParaRP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Majitelé </a:t>
            </a:r>
            <a:r>
              <a:rPr lang="cs-CZ" sz="2400" b="1" dirty="0" smtClean="0">
                <a:latin typeface="Calibri" pitchFamily="34" charset="0"/>
              </a:rPr>
              <a:t>lámou rukama </a:t>
            </a:r>
            <a:r>
              <a:rPr lang="cs-CZ" sz="2400" dirty="0" smtClean="0">
                <a:latin typeface="Calibri" pitchFamily="34" charset="0"/>
              </a:rPr>
              <a:t>nad ušlým ziskem.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Úřady si chtějí </a:t>
            </a:r>
            <a:r>
              <a:rPr lang="cs-CZ" sz="2400" b="1" dirty="0" smtClean="0">
                <a:latin typeface="Calibri" pitchFamily="34" charset="0"/>
              </a:rPr>
              <a:t>posvítit </a:t>
            </a:r>
            <a:r>
              <a:rPr lang="cs-CZ" sz="2400" dirty="0" smtClean="0">
                <a:latin typeface="Calibri" pitchFamily="34" charset="0"/>
              </a:rPr>
              <a:t>na tzv. domácí hospody.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Vrchní soud dnes v odvolacím řízení </a:t>
            </a:r>
            <a:r>
              <a:rPr lang="cs-CZ" sz="2400" b="1" dirty="0" smtClean="0">
                <a:latin typeface="Calibri" pitchFamily="34" charset="0"/>
              </a:rPr>
              <a:t>pořádně přitvrdil.</a:t>
            </a:r>
          </a:p>
          <a:p>
            <a:pPr lvl="1" algn="just"/>
            <a:endParaRPr lang="cs-CZ" sz="2400" b="1" dirty="0" smtClean="0">
              <a:latin typeface="Calibri" pitchFamily="34" charset="0"/>
            </a:endParaRPr>
          </a:p>
          <a:p>
            <a:pPr lvl="1" algn="just"/>
            <a:r>
              <a:rPr lang="cs-CZ" sz="2400" dirty="0" smtClean="0">
                <a:latin typeface="Calibri" pitchFamily="34" charset="0"/>
              </a:rPr>
              <a:t>Polské politiky </a:t>
            </a:r>
            <a:r>
              <a:rPr lang="cs-CZ" sz="2400" b="1" dirty="0" smtClean="0">
                <a:latin typeface="Calibri" pitchFamily="34" charset="0"/>
              </a:rPr>
              <a:t>nadzvedl ze židle</a:t>
            </a:r>
            <a:r>
              <a:rPr lang="cs-CZ" sz="2400" dirty="0" smtClean="0">
                <a:latin typeface="Calibri" pitchFamily="34" charset="0"/>
              </a:rPr>
              <a:t> návrh zákona…</a:t>
            </a:r>
          </a:p>
          <a:p>
            <a:pPr lvl="1" algn="just"/>
            <a:endParaRPr lang="cs-CZ" sz="2400" u="sng" dirty="0">
              <a:latin typeface="Calibri" pitchFamily="34" charset="0"/>
            </a:endParaRPr>
          </a:p>
          <a:p>
            <a:pPr marL="914400" lvl="1" indent="-457200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 umělecký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zákl. funkce esteticky sdělná + funkce sdělná (komunikativní)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umělecký jazyk</a:t>
            </a:r>
            <a:endParaRPr lang="cs-CZ" sz="2600" dirty="0"/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vnitřní diferenciace stylové sféry umělecké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subjektivita a emocionalita</a:t>
            </a:r>
          </a:p>
        </p:txBody>
      </p:sp>
    </p:spTree>
    <p:extLst>
      <p:ext uri="{BB962C8B-B14F-4D97-AF65-F5344CB8AC3E}">
        <p14:creationId xmlns:p14="http://schemas.microsoft.com/office/powerpoint/2010/main" val="9691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anose="020F0502020204030204" pitchFamily="34" charset="0"/>
              </a:rPr>
              <a:t>Stylová vrstva prostředků uměleckých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metaforika, tropy, figury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lexikální poetismy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aktualizace vyjádření, intenzifikace výrazů, bohatá výrazová synonymie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specifika stylu lyriky, epiky, dramatu</a:t>
            </a:r>
          </a:p>
        </p:txBody>
      </p:sp>
    </p:spTree>
    <p:extLst>
      <p:ext uri="{BB962C8B-B14F-4D97-AF65-F5344CB8AC3E}">
        <p14:creationId xmlns:p14="http://schemas.microsoft.com/office/powerpoint/2010/main" val="21689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itchFamily="34" charset="0"/>
              </a:rPr>
              <a:t>Styl reklamy a inzerce</a:t>
            </a:r>
          </a:p>
          <a:p>
            <a:pPr lvl="1" algn="just"/>
            <a:endParaRPr lang="cs-CZ" sz="2400" u="sng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často podpořeno grafickou a neverbální složkou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základní funkce: přesvědčit adresáty, ovlivnit jejich rozhodování, případně manipulovat adresátem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snaha oslovit široký okruh adresátů, snaha o</a:t>
            </a:r>
            <a:r>
              <a:rPr lang="cs-CZ" sz="2400" b="1" dirty="0" smtClean="0"/>
              <a:t> </a:t>
            </a:r>
            <a:r>
              <a:rPr lang="cs-CZ" sz="2400" dirty="0" smtClean="0">
                <a:latin typeface="Calibri" pitchFamily="34" charset="0"/>
              </a:rPr>
              <a:t>zapamatovatelnost, výstižnost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cílům reklamy je podřízen styl </a:t>
            </a:r>
          </a:p>
          <a:p>
            <a:pPr marL="914400" lvl="1" indent="-457200" algn="just"/>
            <a:endParaRPr lang="cs-CZ" sz="2400" dirty="0" smtClean="0">
              <a:latin typeface="Calibri" pitchFamily="34" charset="0"/>
            </a:endParaRPr>
          </a:p>
          <a:p>
            <a:pPr marL="914400" lvl="1" indent="-457200" algn="just"/>
            <a:r>
              <a:rPr lang="cs-CZ" sz="2400" i="1" dirty="0" smtClean="0">
                <a:latin typeface="Calibri" pitchFamily="34" charset="0"/>
              </a:rPr>
              <a:t>Do neznáma cesta je jako bez mámy dětství.</a:t>
            </a:r>
          </a:p>
          <a:p>
            <a:pPr marL="914400" lvl="1" indent="-457200" algn="just"/>
            <a:endParaRPr lang="cs-CZ" sz="2400" i="1" dirty="0" smtClean="0">
              <a:latin typeface="Calibri" pitchFamily="34" charset="0"/>
            </a:endParaRPr>
          </a:p>
          <a:p>
            <a:pPr marL="914400" lvl="1" indent="-457200" algn="just"/>
            <a:r>
              <a:rPr lang="cs-CZ" sz="2400" i="1" dirty="0" smtClean="0">
                <a:latin typeface="Calibri" pitchFamily="34" charset="0"/>
              </a:rPr>
              <a:t>Bílý </a:t>
            </a:r>
            <a:r>
              <a:rPr lang="cs-CZ" sz="2400" i="1" dirty="0" err="1" smtClean="0">
                <a:latin typeface="Calibri" pitchFamily="34" charset="0"/>
              </a:rPr>
              <a:t>Gamrinus</a:t>
            </a:r>
            <a:r>
              <a:rPr lang="cs-CZ" sz="2400" i="1" dirty="0" smtClean="0">
                <a:latin typeface="Calibri" pitchFamily="34" charset="0"/>
              </a:rPr>
              <a:t> – vitalita z Plzně.</a:t>
            </a:r>
          </a:p>
        </p:txBody>
      </p:sp>
    </p:spTree>
    <p:extLst>
      <p:ext uri="{BB962C8B-B14F-4D97-AF65-F5344CB8AC3E}">
        <p14:creationId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Automatizace a aktualizace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Automatisací tedy rozumíme takové užívání jazykových prostředků, a to buď isolovaných nebo vzájemně  spojovaných, jaké je obvyklé pro určitý úkol vyjádření, totiž takové, že výraz sám nebudí pozornost, vyjádření po stránce formy jazykové se děje a je přijímán jako konvenční. … </a:t>
            </a:r>
            <a:r>
              <a:rPr lang="cs-CZ" sz="2400" dirty="0" err="1" smtClean="0">
                <a:latin typeface="Calibri" panose="020F0502020204030204" pitchFamily="34" charset="0"/>
              </a:rPr>
              <a:t>Aktualisací</a:t>
            </a:r>
            <a:r>
              <a:rPr lang="cs-CZ" sz="2400" dirty="0" smtClean="0">
                <a:latin typeface="Calibri" panose="020F0502020204030204" pitchFamily="34" charset="0"/>
              </a:rPr>
              <a:t> naopak rozumíme užití jazykových prostředků takovým způsobem, že samo budí pozornost a je přijímáno jako neobvyklé, jako zbavené automatisace, </a:t>
            </a:r>
            <a:r>
              <a:rPr lang="cs-CZ" sz="2400" dirty="0" err="1" smtClean="0">
                <a:latin typeface="Calibri" panose="020F0502020204030204" pitchFamily="34" charset="0"/>
              </a:rPr>
              <a:t>disautomatizované</a:t>
            </a:r>
            <a:r>
              <a:rPr lang="cs-CZ" sz="2400" dirty="0" smtClean="0">
                <a:latin typeface="Calibri" panose="020F0502020204030204" pitchFamily="34" charset="0"/>
              </a:rPr>
              <a:t>, např. živá básnická metafora, na rozdíl od lexikalizované, která je automatisována. (Havránek, B. 1932)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Obrazná pojmenování, stylistické figury.</a:t>
            </a:r>
          </a:p>
          <a:p>
            <a:pPr lvl="1" algn="just"/>
            <a:endParaRPr lang="cs-CZ" sz="2400" u="sng" dirty="0" smtClean="0">
              <a:latin typeface="Calibri" pitchFamily="34" charset="0"/>
            </a:endParaRP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V únoru vyšší výplata a moře výhod. Nenechte si opět uplavat … vyšší výplatu. Ponořte se do toho a úlovek je váš. 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Nevíte si rady s vánočním dárkem? Věnujte předplatné deníku.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Vyhrajte Vánoce s čokoládovou hvězdou.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Nečekejte, až se Vás jaro zeptá!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Kdo šetří, má … vše na co si vzpomene. Reklama spořitelny.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Nejen čistota, ale lépe vypadající čistota!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S Teslou mě baví svět.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Nevaž se, odvaž se!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Přijďte sami nebo s paní, vyberte si zdravé spaní!</a:t>
            </a:r>
          </a:p>
          <a:p>
            <a:pPr lvl="1" algn="just"/>
            <a:r>
              <a:rPr lang="cs-CZ" sz="2200" i="1" dirty="0" smtClean="0">
                <a:latin typeface="Calibri" pitchFamily="34" charset="0"/>
              </a:rPr>
              <a:t>Nejnižší ceny, největší výběr, nejlepší servis.</a:t>
            </a:r>
          </a:p>
          <a:p>
            <a:pPr lvl="1" algn="just"/>
            <a:endParaRPr lang="cs-CZ" sz="2200" i="1" dirty="0">
              <a:latin typeface="Calibri" pitchFamily="34" charset="0"/>
            </a:endParaRPr>
          </a:p>
          <a:p>
            <a:pPr lvl="1" algn="just"/>
            <a:r>
              <a:rPr lang="cs-CZ" sz="2000">
                <a:hlinkClick r:id="rId2"/>
              </a:rPr>
              <a:t>http://marekhrkal.cz/reklamni-slogany.htm</a:t>
            </a:r>
            <a:endParaRPr lang="cs-CZ" sz="2200" i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Inzerát</a:t>
            </a:r>
          </a:p>
          <a:p>
            <a:pPr lvl="1" algn="just"/>
            <a:endParaRPr lang="cs-CZ" sz="2400" u="sng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krátký útvar zpravodajského typu, funkce sdělná, ale i získávací a </a:t>
            </a:r>
            <a:r>
              <a:rPr lang="cs-CZ" sz="2400" dirty="0" err="1" smtClean="0">
                <a:latin typeface="Calibri" pitchFamily="34" charset="0"/>
              </a:rPr>
              <a:t>ovlivňovací</a:t>
            </a:r>
            <a:endParaRPr lang="cs-CZ" sz="2400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jazykově strohý</a:t>
            </a:r>
            <a:r>
              <a:rPr lang="cs-CZ" sz="2400" smtClean="0">
                <a:latin typeface="Calibri" pitchFamily="34" charset="0"/>
              </a:rPr>
              <a:t>, heslovitý; </a:t>
            </a:r>
            <a:r>
              <a:rPr lang="cs-CZ" sz="2400" dirty="0" smtClean="0">
                <a:latin typeface="Calibri" pitchFamily="34" charset="0"/>
              </a:rPr>
              <a:t>zkratky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i="1" dirty="0" err="1" smtClean="0">
                <a:latin typeface="Calibri" pitchFamily="34" charset="0"/>
              </a:rPr>
              <a:t>Gars</a:t>
            </a:r>
            <a:r>
              <a:rPr lang="cs-CZ" sz="2400" i="1" dirty="0" smtClean="0">
                <a:latin typeface="Calibri" pitchFamily="34" charset="0"/>
              </a:rPr>
              <a:t>. DB Líšeň, Jírová, </a:t>
            </a:r>
            <a:r>
              <a:rPr lang="cs-CZ" sz="2400" i="1" dirty="0" err="1" smtClean="0">
                <a:latin typeface="Calibri" pitchFamily="34" charset="0"/>
              </a:rPr>
              <a:t>příz</a:t>
            </a:r>
            <a:r>
              <a:rPr lang="cs-CZ" sz="2400" i="1" dirty="0" smtClean="0">
                <a:latin typeface="Calibri" pitchFamily="34" charset="0"/>
              </a:rPr>
              <a:t>., bez </a:t>
            </a:r>
            <a:r>
              <a:rPr lang="cs-CZ" sz="2400" i="1" dirty="0" err="1" smtClean="0">
                <a:latin typeface="Calibri" pitchFamily="34" charset="0"/>
              </a:rPr>
              <a:t>balk</a:t>
            </a:r>
            <a:r>
              <a:rPr lang="cs-CZ" sz="2400" i="1" dirty="0" smtClean="0">
                <a:latin typeface="Calibri" pitchFamily="34" charset="0"/>
              </a:rPr>
              <a:t>., </a:t>
            </a:r>
            <a:r>
              <a:rPr lang="cs-CZ" sz="2400" i="1" dirty="0" err="1" smtClean="0">
                <a:latin typeface="Calibri" pitchFamily="34" charset="0"/>
              </a:rPr>
              <a:t>kuch</a:t>
            </a:r>
            <a:r>
              <a:rPr lang="cs-CZ" sz="2400" i="1" dirty="0" smtClean="0">
                <a:latin typeface="Calibri" pitchFamily="34" charset="0"/>
              </a:rPr>
              <a:t>. linka, sed. vana, v </a:t>
            </a:r>
            <a:r>
              <a:rPr lang="cs-CZ" sz="2400" i="1" dirty="0" err="1" smtClean="0">
                <a:latin typeface="Calibri" pitchFamily="34" charset="0"/>
              </a:rPr>
              <a:t>atrak</a:t>
            </a:r>
            <a:r>
              <a:rPr lang="cs-CZ" sz="2400" i="1" dirty="0" smtClean="0">
                <a:latin typeface="Calibri" pitchFamily="34" charset="0"/>
              </a:rPr>
              <a:t>. </a:t>
            </a:r>
            <a:r>
              <a:rPr lang="cs-CZ" sz="2400" i="1" dirty="0" err="1" smtClean="0">
                <a:latin typeface="Calibri" pitchFamily="34" charset="0"/>
              </a:rPr>
              <a:t>prostř</a:t>
            </a:r>
            <a:r>
              <a:rPr lang="cs-CZ" sz="2400" i="1" dirty="0" smtClean="0">
                <a:latin typeface="Calibri" pitchFamily="34" charset="0"/>
              </a:rPr>
              <a:t>., </a:t>
            </a:r>
            <a:r>
              <a:rPr lang="cs-CZ" sz="2400" i="1" dirty="0" err="1" smtClean="0">
                <a:latin typeface="Calibri" pitchFamily="34" charset="0"/>
              </a:rPr>
              <a:t>výhl</a:t>
            </a:r>
            <a:r>
              <a:rPr lang="cs-CZ" sz="2400" i="1" dirty="0" smtClean="0">
                <a:latin typeface="Calibri" pitchFamily="34" charset="0"/>
              </a:rPr>
              <a:t>. na Brno, volný ihned. Cena …</a:t>
            </a:r>
          </a:p>
        </p:txBody>
      </p:sp>
    </p:spTree>
    <p:extLst>
      <p:ext uri="{BB962C8B-B14F-4D97-AF65-F5344CB8AC3E}">
        <p14:creationId xmlns:p14="http://schemas.microsoft.com/office/powerpoint/2010/main" val="4327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Stylistická diferenciace (klasifikace) </a:t>
            </a:r>
            <a:r>
              <a:rPr lang="cs-CZ" sz="2400" dirty="0" smtClean="0">
                <a:latin typeface="Calibri" panose="020F0502020204030204" pitchFamily="34" charset="0"/>
              </a:rPr>
              <a:t>slovní zásoby vychází z těchto kritérií: 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příslušnost k funkčním stylovým vrstvám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říslušnost k útvarům národního jazyka (spisovnost, nespisovnost, prostředky polotvarů) národního jazyka (např. pronikání obecné češtiny do spisovné komunikace)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e</a:t>
            </a:r>
            <a:r>
              <a:rPr lang="cs-CZ" sz="2400" dirty="0" smtClean="0">
                <a:latin typeface="Calibri" panose="020F0502020204030204" pitchFamily="34" charset="0"/>
              </a:rPr>
              <a:t>xpresivita, popř. míra expresivity (slovo je samo o sobě expresivní; slovo se expresívní stane v přeneseném významu: </a:t>
            </a:r>
            <a:r>
              <a:rPr lang="cs-CZ" sz="2400" i="1" dirty="0" smtClean="0">
                <a:latin typeface="Calibri" panose="020F0502020204030204" pitchFamily="34" charset="0"/>
              </a:rPr>
              <a:t>letět na hodinu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sociální omezení při užití slova v komunikaci (slang, profesionalismy, argot)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</a:rPr>
              <a:t>ztah k normě současného spisovného jazyka (umístění na jazykové ose)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</a:rPr>
              <a:t>iné aspekty: frekvence, slovo domácí či přejaté</a:t>
            </a: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692696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Konkurenty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- jazykové prostředky stylisticky rovnocenné x nerovnocenné 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9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9269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Základní funkční </a:t>
            </a:r>
            <a:r>
              <a:rPr lang="cs-CZ" sz="2800" b="1" dirty="0">
                <a:latin typeface="Calibri" panose="020F0502020204030204" pitchFamily="34" charset="0"/>
              </a:rPr>
              <a:t>styly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(běžně dorozumívací)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89844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Styl odborný</a:t>
            </a: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základní funkce odborně sdělná a vzdělávací</a:t>
            </a:r>
          </a:p>
          <a:p>
            <a:pPr lvl="1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pojmovost</a:t>
            </a:r>
          </a:p>
          <a:p>
            <a:pPr lvl="1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převažuje oficiální ráz, knižnost, výhradně spisovný jazyk</a:t>
            </a:r>
          </a:p>
          <a:p>
            <a:pPr lvl="1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 </a:t>
            </a:r>
            <a:r>
              <a:rPr lang="cs-CZ" sz="2800" u="sng" dirty="0" smtClean="0">
                <a:latin typeface="Calibri" panose="020F0502020204030204" pitchFamily="34" charset="0"/>
              </a:rPr>
              <a:t>slohové </a:t>
            </a:r>
            <a:r>
              <a:rPr lang="cs-CZ" sz="2800" u="sng" dirty="0">
                <a:latin typeface="Calibri" panose="020F0502020204030204" pitchFamily="34" charset="0"/>
              </a:rPr>
              <a:t>útvary: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r>
              <a:rPr lang="cs-CZ" sz="2800" dirty="0" smtClean="0">
                <a:latin typeface="Calibri" panose="020F0502020204030204" pitchFamily="34" charset="0"/>
              </a:rPr>
              <a:t>výklad</a:t>
            </a:r>
            <a:r>
              <a:rPr lang="cs-CZ" sz="2800" dirty="0">
                <a:latin typeface="Calibri" panose="020F0502020204030204" pitchFamily="34" charset="0"/>
              </a:rPr>
              <a:t>, pojednání, odborná úvaha, odborný popis, odborný referát, kritika, recenze, resumé, anotace</a:t>
            </a:r>
          </a:p>
          <a:p>
            <a:pPr lvl="1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69269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r>
              <a:rPr lang="cs-CZ" sz="2400" u="sng" dirty="0" smtClean="0">
                <a:latin typeface="Calibri" panose="020F0502020204030204" pitchFamily="34" charset="0"/>
              </a:rPr>
              <a:t>Stylová vrstva odborná</a:t>
            </a: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intelektualizace, upřednostňování neutrálnosti, objektivity</a:t>
            </a:r>
          </a:p>
          <a:p>
            <a:pPr marL="914400" lvl="1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termíny, pojmy, profesionalismy</a:t>
            </a: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jazyková vyjádření multiverbizovaná</a:t>
            </a: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nevlastní, nepůvodní předložky</a:t>
            </a: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trpný rod</a:t>
            </a: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sevřenost a těsnost syntaktické vazby – kondenzovanost</a:t>
            </a:r>
          </a:p>
          <a:p>
            <a:pPr marL="914400" lvl="1" indent="-4572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63284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Styl administrativní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základní funkce direktivní (regulativní, operativní), </a:t>
            </a:r>
            <a:r>
              <a:rPr lang="cs-CZ" sz="2800" dirty="0" err="1" smtClean="0">
                <a:latin typeface="Calibri" panose="020F0502020204030204" pitchFamily="34" charset="0"/>
              </a:rPr>
              <a:t>zpravovací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maximální přesnost; malá variabilita prostředků; menší možnost využití synonymie</a:t>
            </a:r>
          </a:p>
          <a:p>
            <a:pPr marL="914400" lvl="1" indent="-457200">
              <a:buFontTx/>
              <a:buChar char="-"/>
            </a:pPr>
            <a:r>
              <a:rPr lang="cs-CZ" sz="2800" u="sng" dirty="0" smtClean="0">
                <a:latin typeface="Calibri" panose="020F0502020204030204" pitchFamily="34" charset="0"/>
              </a:rPr>
              <a:t>slohové útvary:</a:t>
            </a:r>
            <a:r>
              <a:rPr lang="cs-CZ" sz="2800" dirty="0" smtClean="0">
                <a:latin typeface="Calibri" panose="020F0502020204030204" pitchFamily="34" charset="0"/>
              </a:rPr>
              <a:t> zpráva, oznámení, výzva, hlášení, žádost, úřední dopis, životopis, protokol, zápis jednání, zápis schůze; písemnosti formulářového typu, písemnosti se souvislým textem</a:t>
            </a:r>
          </a:p>
          <a:p>
            <a:pPr marL="914400" lvl="1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3373</TotalTime>
  <Words>1202</Words>
  <Application>Microsoft Office PowerPoint</Application>
  <PresentationFormat>Předvádění na obrazovce (4:3)</PresentationFormat>
  <Paragraphs>219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Calibri</vt:lpstr>
      <vt:lpstr>Century Gothic</vt:lpstr>
      <vt:lpstr>Wingdings 2</vt:lpstr>
      <vt:lpstr>Austin</vt:lpstr>
      <vt:lpstr>Současný český jazyk 5 Stylistika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566</cp:revision>
  <cp:lastPrinted>2016-11-10T07:34:00Z</cp:lastPrinted>
  <dcterms:created xsi:type="dcterms:W3CDTF">2013-04-13T14:50:58Z</dcterms:created>
  <dcterms:modified xsi:type="dcterms:W3CDTF">2017-11-27T05:22:15Z</dcterms:modified>
</cp:coreProperties>
</file>