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0" r:id="rId4"/>
    <p:sldId id="268" r:id="rId5"/>
    <p:sldId id="339" r:id="rId6"/>
    <p:sldId id="358" r:id="rId7"/>
    <p:sldId id="359" r:id="rId8"/>
    <p:sldId id="360" r:id="rId9"/>
    <p:sldId id="357" r:id="rId10"/>
    <p:sldId id="280" r:id="rId11"/>
    <p:sldId id="272" r:id="rId12"/>
    <p:sldId id="350" r:id="rId13"/>
    <p:sldId id="304" r:id="rId14"/>
    <p:sldId id="348" r:id="rId15"/>
    <p:sldId id="349" r:id="rId16"/>
    <p:sldId id="353" r:id="rId17"/>
    <p:sldId id="354" r:id="rId18"/>
    <p:sldId id="361" r:id="rId19"/>
    <p:sldId id="362" r:id="rId20"/>
    <p:sldId id="355" r:id="rId21"/>
    <p:sldId id="363" r:id="rId22"/>
    <p:sldId id="356" r:id="rId23"/>
    <p:sldId id="343" r:id="rId24"/>
    <p:sldId id="346" r:id="rId25"/>
    <p:sldId id="288" r:id="rId26"/>
    <p:sldId id="347" r:id="rId27"/>
    <p:sldId id="275" r:id="rId28"/>
    <p:sldId id="306" r:id="rId29"/>
    <p:sldId id="351" r:id="rId30"/>
    <p:sldId id="352" r:id="rId31"/>
    <p:sldId id="281" r:id="rId32"/>
    <p:sldId id="276" r:id="rId33"/>
    <p:sldId id="282" r:id="rId34"/>
    <p:sldId id="277" r:id="rId35"/>
    <p:sldId id="340" r:id="rId36"/>
    <p:sldId id="283" r:id="rId37"/>
    <p:sldId id="278" r:id="rId38"/>
    <p:sldId id="279" r:id="rId39"/>
    <p:sldId id="300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LXI7-vmFA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zerCK0lRjp8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301208"/>
            <a:ext cx="8077200" cy="1024048"/>
          </a:xfrm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cs-CZ">
                <a:solidFill>
                  <a:schemeClr val="tx1"/>
                </a:solidFill>
              </a:rPr>
              <a:t>Mgr. Jan Krása, Ph.D.</a:t>
            </a:r>
          </a:p>
          <a:p>
            <a:pPr lvl="0" algn="ctr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cs-CZ">
                <a:solidFill>
                  <a:schemeClr val="tx1"/>
                </a:solidFill>
              </a:rPr>
              <a:t>Katedra psychologie, Pedagogická fakulta, MU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Def2: </a:t>
            </a:r>
            <a:r>
              <a:rPr lang="cs-CZ" dirty="0"/>
              <a:t>Sociální psychologie studuje, jak jsou chování, prožívání, myšlení, pocity a tělesné procesy ovlivňovány </a:t>
            </a:r>
            <a:r>
              <a:rPr lang="cs-CZ" b="1" dirty="0"/>
              <a:t>reálnou</a:t>
            </a:r>
            <a:r>
              <a:rPr lang="cs-CZ" dirty="0"/>
              <a:t>, </a:t>
            </a:r>
            <a:r>
              <a:rPr lang="cs-CZ" b="1" dirty="0"/>
              <a:t>zprostředkovanou</a:t>
            </a:r>
            <a:r>
              <a:rPr lang="cs-CZ" dirty="0"/>
              <a:t> nebo jen </a:t>
            </a:r>
            <a:r>
              <a:rPr lang="cs-CZ" b="1" dirty="0"/>
              <a:t>představovanou</a:t>
            </a:r>
            <a:r>
              <a:rPr lang="cs-CZ" dirty="0"/>
              <a:t> přítomností druhých.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/>
              <a:t>SocPs</a:t>
            </a:r>
            <a:r>
              <a:rPr lang="cs-CZ" dirty="0"/>
              <a:t> jakožto empirická věda ovlivňuje </a:t>
            </a:r>
            <a:r>
              <a:rPr lang="cs-CZ" dirty="0" smtClean="0"/>
              <a:t>mnoho </a:t>
            </a:r>
            <a:r>
              <a:rPr lang="cs-CZ" dirty="0"/>
              <a:t>dalších </a:t>
            </a:r>
            <a:r>
              <a:rPr lang="cs-CZ" b="1" dirty="0"/>
              <a:t>společenských</a:t>
            </a:r>
            <a:r>
              <a:rPr lang="cs-CZ" dirty="0"/>
              <a:t> věd (filosofii, sociologii, historii, </a:t>
            </a:r>
            <a:r>
              <a:rPr lang="cs-CZ" dirty="0" smtClean="0"/>
              <a:t>politologii…), i mnoho </a:t>
            </a:r>
            <a:r>
              <a:rPr lang="cs-CZ" b="1" dirty="0"/>
              <a:t>přírodních</a:t>
            </a:r>
            <a:r>
              <a:rPr lang="cs-CZ" dirty="0"/>
              <a:t> věd (etologii, biologii, genetiku), ale i </a:t>
            </a:r>
            <a:r>
              <a:rPr lang="cs-CZ" b="1" dirty="0"/>
              <a:t>techniku</a:t>
            </a:r>
            <a:r>
              <a:rPr lang="cs-CZ" dirty="0"/>
              <a:t> (ve smyslu ergonomie a sociálního rozměru techniky a práce).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cs-CZ" b="1" dirty="0" smtClean="0"/>
              <a:t>Socializace</a:t>
            </a:r>
            <a:endParaRPr lang="cs-CZ" b="1" dirty="0"/>
          </a:p>
          <a:p>
            <a:pPr marL="651510" indent="-514350">
              <a:buFont typeface="+mj-lt"/>
              <a:buAutoNum type="arabicPeriod"/>
            </a:pPr>
            <a:r>
              <a:rPr lang="cs-CZ" b="1" dirty="0"/>
              <a:t>Kognitivní moduly </a:t>
            </a:r>
            <a:r>
              <a:rPr lang="cs-CZ" dirty="0"/>
              <a:t>a jejich evoluce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vnímání druhých lidí (</a:t>
            </a:r>
            <a:r>
              <a:rPr lang="cs-CZ" b="1" dirty="0"/>
              <a:t>sociální percepce</a:t>
            </a:r>
            <a:r>
              <a:rPr lang="cs-CZ" dirty="0"/>
              <a:t>), kategorizace v sociální oblasti, sociální stereotypy a různá zkreslení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Druhy</a:t>
            </a:r>
            <a:r>
              <a:rPr lang="cs-CZ" b="1" dirty="0"/>
              <a:t> sociální komunikace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Role </a:t>
            </a:r>
            <a:r>
              <a:rPr lang="cs-CZ" b="1" dirty="0"/>
              <a:t>emocí</a:t>
            </a:r>
            <a:r>
              <a:rPr lang="cs-CZ" dirty="0"/>
              <a:t> v komunikaci</a:t>
            </a:r>
            <a:endParaRPr lang="cs-CZ" b="1" dirty="0"/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Vznik a </a:t>
            </a:r>
            <a:r>
              <a:rPr lang="cs-CZ" b="1" dirty="0"/>
              <a:t>dynamika</a:t>
            </a:r>
            <a:r>
              <a:rPr lang="cs-CZ" dirty="0"/>
              <a:t> </a:t>
            </a:r>
            <a:r>
              <a:rPr lang="cs-CZ" b="1" dirty="0"/>
              <a:t>sociálních skupin </a:t>
            </a:r>
            <a:r>
              <a:rPr lang="cs-CZ" dirty="0"/>
              <a:t>(skupinová dynamika a rolové chování), sociální </a:t>
            </a:r>
            <a:r>
              <a:rPr lang="cs-CZ" b="1" dirty="0"/>
              <a:t>ovlivňování</a:t>
            </a:r>
            <a:r>
              <a:rPr lang="cs-CZ" dirty="0"/>
              <a:t> </a:t>
            </a:r>
          </a:p>
          <a:p>
            <a:pPr marL="651510" indent="-514350">
              <a:buFont typeface="+mj-lt"/>
              <a:buAutoNum type="arabicPeriod"/>
            </a:pPr>
            <a:r>
              <a:rPr lang="cs-CZ" b="1" dirty="0" err="1"/>
              <a:t>Meziskupinové</a:t>
            </a:r>
            <a:r>
              <a:rPr lang="cs-CZ" b="1" dirty="0"/>
              <a:t> chování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38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dirty="0" smtClean="0"/>
              <a:t>SOCIALIZACE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8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Vývojové vlivy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/>
              <a:t>Scarr</a:t>
            </a:r>
            <a:r>
              <a:rPr lang="en-US" dirty="0"/>
              <a:t> (1992) </a:t>
            </a:r>
            <a:r>
              <a:rPr lang="en-US" dirty="0" err="1"/>
              <a:t>identifi</a:t>
            </a:r>
            <a:r>
              <a:rPr lang="cs-CZ" dirty="0"/>
              <a:t>koval 4 faktory, které vedou k tomu, že jsou děti z jedné rodiny nebo z různých rodin odlišné: </a:t>
            </a:r>
          </a:p>
          <a:p>
            <a:pPr marL="447675" indent="-311150">
              <a:buNone/>
            </a:pPr>
            <a:r>
              <a:rPr lang="cs-CZ" dirty="0"/>
              <a:t>1. Genetické  odlišnosti</a:t>
            </a:r>
          </a:p>
          <a:p>
            <a:pPr marL="651510" indent="-514350">
              <a:buAutoNum type="arabicPeriod"/>
            </a:pPr>
            <a:endParaRPr lang="cs-CZ" b="1" dirty="0"/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a další lidé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dirty="0"/>
              <a:t>Odlišnosti v reagování na tytéž zkušenosti</a:t>
            </a:r>
            <a:endParaRPr lang="en-US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dirty="0"/>
              <a:t>Odlišné volby v </a:t>
            </a:r>
            <a:r>
              <a:rPr lang="cs-CZ" dirty="0" smtClean="0"/>
              <a:t>prostředí</a:t>
            </a:r>
            <a:endParaRPr lang="cs-CZ" dirty="0"/>
          </a:p>
        </p:txBody>
      </p:sp>
      <p:sp useBgFill="1">
        <p:nvSpPr>
          <p:cNvPr id="4" name="Obdélník 3"/>
          <p:cNvSpPr/>
          <p:nvPr/>
        </p:nvSpPr>
        <p:spPr>
          <a:xfrm>
            <a:off x="7164288" y="2852936"/>
            <a:ext cx="1080120" cy="95206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55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mozek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2304255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dirty="0"/>
              <a:t>Sociální psychologie je založena na sociálnosti člověka. Sociálnost je v přírodě celkem rozšířená vlastnost (nejen lidé jsou sociální).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R. </a:t>
            </a:r>
            <a:r>
              <a:rPr lang="cs-CZ" dirty="0" err="1"/>
              <a:t>Dunbar</a:t>
            </a:r>
            <a:r>
              <a:rPr lang="cs-CZ" dirty="0"/>
              <a:t> a jeho </a:t>
            </a:r>
            <a:r>
              <a:rPr lang="cs-CZ" b="1" i="1" dirty="0" err="1"/>
              <a:t>social</a:t>
            </a:r>
            <a:r>
              <a:rPr lang="cs-CZ" b="1" i="1" dirty="0"/>
              <a:t> brain </a:t>
            </a:r>
            <a:r>
              <a:rPr lang="cs-CZ" b="1" i="1" dirty="0" err="1"/>
              <a:t>hypothesis</a:t>
            </a:r>
            <a:r>
              <a:rPr lang="cs-CZ" dirty="0"/>
              <a:t>: primáti si vyvinuli neobyčejně velký mozek (v poměru k tělu), aby řídil neobyčejně komplexní sociální systémy. Počet sociálních vazeb (resp. velikost skupin) je u primátů úměrný velikosti mozku. </a:t>
            </a:r>
          </a:p>
          <a:p>
            <a:pPr marL="118872" indent="0">
              <a:buNone/>
            </a:pPr>
            <a:endParaRPr lang="cs-CZ" dirty="0"/>
          </a:p>
        </p:txBody>
      </p:sp>
      <p:pic>
        <p:nvPicPr>
          <p:cNvPr id="1026" name="Picture 2" descr="Výsledek obrázku pro social brain hypothes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25289"/>
            <a:ext cx="5184576" cy="313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192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mozek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err="1"/>
              <a:t>Dunbar</a:t>
            </a:r>
            <a:r>
              <a:rPr lang="cs-CZ" dirty="0"/>
              <a:t> (2009): u ostatních savců (než primátů) a u ptáků neplatí zmíněná závislost velikosti </a:t>
            </a:r>
            <a:r>
              <a:rPr lang="cs-CZ" dirty="0" err="1"/>
              <a:t>neokortexu</a:t>
            </a:r>
            <a:r>
              <a:rPr lang="cs-CZ" dirty="0"/>
              <a:t> a velikosti skupiny. ALE: Větší mozek mají druhy, které žijí a rozmnožují se párově!</a:t>
            </a:r>
          </a:p>
          <a:p>
            <a:pPr marL="118872" indent="0">
              <a:buNone/>
            </a:pPr>
            <a:r>
              <a:rPr lang="cs-CZ" dirty="0" err="1"/>
              <a:t>Dunbar</a:t>
            </a:r>
            <a:r>
              <a:rPr lang="cs-CZ" dirty="0"/>
              <a:t> (2009) vyslovuje hypotézu, zda sociální systémy, které vytvořili primáti, nejsou odvozeny zobecněním párové vazby na další jedince ve skupině?</a:t>
            </a:r>
          </a:p>
          <a:p>
            <a:pPr marL="118872" indent="0">
              <a:buNone/>
            </a:pPr>
            <a:r>
              <a:rPr lang="cs-CZ" dirty="0"/>
              <a:t>Odevzdanost skupině </a:t>
            </a:r>
            <a:r>
              <a:rPr lang="cs-CZ" dirty="0" smtClean="0"/>
              <a:t>(skutečně trochu podobnou </a:t>
            </a:r>
            <a:r>
              <a:rPr lang="cs-CZ" dirty="0"/>
              <a:t>odevzdanosti v lásce) lze spatřovat v jevech jako je: </a:t>
            </a:r>
            <a:r>
              <a:rPr lang="cs-CZ" b="1" dirty="0"/>
              <a:t>soc. konformita </a:t>
            </a:r>
            <a:r>
              <a:rPr lang="cs-CZ" dirty="0"/>
              <a:t>(motorická i postojová), </a:t>
            </a:r>
            <a:r>
              <a:rPr lang="cs-CZ" b="1" dirty="0"/>
              <a:t>soc. koheze</a:t>
            </a:r>
            <a:r>
              <a:rPr lang="cs-CZ" dirty="0"/>
              <a:t>, </a:t>
            </a:r>
            <a:r>
              <a:rPr lang="cs-CZ" b="1" dirty="0"/>
              <a:t>polarizace myšlení</a:t>
            </a:r>
            <a:r>
              <a:rPr lang="cs-CZ" dirty="0"/>
              <a:t> ad.</a:t>
            </a:r>
          </a:p>
        </p:txBody>
      </p:sp>
    </p:spTree>
    <p:extLst>
      <p:ext uri="{BB962C8B-B14F-4D97-AF65-F5344CB8AC3E}">
        <p14:creationId xmlns:p14="http://schemas.microsoft.com/office/powerpoint/2010/main" val="2643877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96855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Sociálnost není lidským výtvorem - je to v přírodě celkem rozšířená vlastnost (nejen lidé jsou </a:t>
            </a:r>
            <a:r>
              <a:rPr lang="cs-CZ" dirty="0" smtClean="0"/>
              <a:t>sociální!).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Sociálnost včel či mravenců je však </a:t>
            </a:r>
            <a:r>
              <a:rPr lang="cs-CZ" dirty="0" smtClean="0"/>
              <a:t>jiná (zdá se nám neměnná a rigidní), </a:t>
            </a:r>
            <a:r>
              <a:rPr lang="cs-CZ" dirty="0"/>
              <a:t>než sociálnost lidská.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339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sociálnosti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Základy </a:t>
            </a:r>
            <a:r>
              <a:rPr lang="cs-CZ" dirty="0" smtClean="0"/>
              <a:t>sociálnosti jsou </a:t>
            </a:r>
            <a:r>
              <a:rPr lang="cs-CZ" b="1" dirty="0"/>
              <a:t>pudové</a:t>
            </a:r>
            <a:r>
              <a:rPr lang="cs-CZ" dirty="0"/>
              <a:t> (tj. mj. </a:t>
            </a:r>
            <a:r>
              <a:rPr lang="cs-CZ" dirty="0" smtClean="0"/>
              <a:t>jsou společné </a:t>
            </a:r>
            <a:r>
              <a:rPr lang="cs-CZ" dirty="0"/>
              <a:t>všem zástupcům daného druhu!).</a:t>
            </a:r>
          </a:p>
          <a:p>
            <a:r>
              <a:rPr lang="cs-CZ" dirty="0"/>
              <a:t>Sociálnost blanokřídlých je určená </a:t>
            </a:r>
            <a:r>
              <a:rPr lang="cs-CZ" b="1" dirty="0"/>
              <a:t>hormonálně</a:t>
            </a:r>
            <a:r>
              <a:rPr lang="cs-CZ" dirty="0"/>
              <a:t> (a je proto víceméně </a:t>
            </a:r>
            <a:r>
              <a:rPr lang="cs-CZ" b="1" dirty="0"/>
              <a:t>uniformní</a:t>
            </a:r>
            <a:r>
              <a:rPr lang="cs-CZ" dirty="0"/>
              <a:t>), zatímco lidská sociálnost je spoluurčována také odlišností individuí (a u moderního člověka nabývá nepřeberného množství konkrétních a specifických podob).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09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08176"/>
            <a:ext cx="8784976" cy="5449824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Vývoj člověka je:</a:t>
            </a:r>
          </a:p>
          <a:p>
            <a:pPr marL="118872" indent="0">
              <a:buNone/>
            </a:pPr>
            <a:r>
              <a:rPr lang="cs-CZ" b="1" dirty="0"/>
              <a:t>1. Biologický </a:t>
            </a:r>
            <a:r>
              <a:rPr lang="cs-CZ" dirty="0"/>
              <a:t>– hnaný biologickými procesy:</a:t>
            </a:r>
            <a:endParaRPr lang="cs-CZ" b="1" dirty="0"/>
          </a:p>
          <a:p>
            <a:pPr marL="118872" indent="0">
              <a:buNone/>
            </a:pPr>
            <a:r>
              <a:rPr lang="cs-CZ" dirty="0"/>
              <a:t>1.1. </a:t>
            </a:r>
            <a:r>
              <a:rPr lang="cs-CZ" b="1" dirty="0"/>
              <a:t>Paměť genetická</a:t>
            </a:r>
            <a:r>
              <a:rPr lang="cs-CZ" dirty="0"/>
              <a:t>: našich 25 tis genů na 23 párech 	chromozomů a nitrobuněčný proteinový aparát</a:t>
            </a:r>
          </a:p>
          <a:p>
            <a:pPr marL="118872" indent="0">
              <a:buNone/>
            </a:pPr>
            <a:r>
              <a:rPr lang="cs-CZ" dirty="0"/>
              <a:t>1.2. </a:t>
            </a:r>
            <a:r>
              <a:rPr lang="cs-CZ" b="1" dirty="0"/>
              <a:t>Paměť epigenetická</a:t>
            </a:r>
            <a:r>
              <a:rPr lang="cs-CZ" dirty="0"/>
              <a:t>, tj. řízená exprese genů (metylace 	počátku </a:t>
            </a:r>
            <a:r>
              <a:rPr lang="cs-CZ" dirty="0" err="1"/>
              <a:t>urč</a:t>
            </a:r>
            <a:r>
              <a:rPr lang="cs-CZ" dirty="0"/>
              <a:t>. genů) a epigeneze organizmů (fenotyp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r>
              <a:rPr lang="cs-CZ" dirty="0" smtClean="0"/>
              <a:t>1.4. </a:t>
            </a:r>
            <a:r>
              <a:rPr lang="cs-CZ" b="1" dirty="0" smtClean="0"/>
              <a:t>Paměť imunitní</a:t>
            </a:r>
            <a:r>
              <a:rPr lang="cs-CZ" dirty="0"/>
              <a:t>	</a:t>
            </a:r>
          </a:p>
          <a:p>
            <a:pPr marL="118872" indent="0">
              <a:buNone/>
            </a:pPr>
            <a:r>
              <a:rPr lang="cs-CZ" dirty="0"/>
              <a:t>1.3. vliv prostředí na utváření fenotypu = „</a:t>
            </a:r>
            <a:r>
              <a:rPr lang="cs-CZ" b="1" dirty="0"/>
              <a:t>paměť prostředí</a:t>
            </a:r>
            <a:r>
              <a:rPr lang="cs-CZ" dirty="0"/>
              <a:t>“</a:t>
            </a:r>
            <a:r>
              <a:rPr lang="cs-CZ" b="1" dirty="0"/>
              <a:t> 	</a:t>
            </a:r>
            <a:r>
              <a:rPr lang="cs-CZ" dirty="0"/>
              <a:t>(=geologicko-fyzikální „historie“ Země a jejích míst)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Kulturní </a:t>
            </a:r>
            <a:r>
              <a:rPr lang="cs-CZ" dirty="0"/>
              <a:t>– zhruba 2,5 mil let lidské rody (několik druhů 	rodu Homo) nepřestajně inovují svoje kultury (hmotné i 	nehmotné části kultury). Schopností rozvoje </a:t>
            </a:r>
            <a:r>
              <a:rPr lang="cs-CZ" dirty="0" smtClean="0"/>
              <a:t>záměrné</a:t>
            </a:r>
            <a:r>
              <a:rPr lang="cs-CZ" dirty="0"/>
              <a:t>	</a:t>
            </a:r>
            <a:r>
              <a:rPr lang="cs-CZ" dirty="0" err="1"/>
              <a:t>mimogenetické</a:t>
            </a:r>
            <a:r>
              <a:rPr lang="cs-CZ" dirty="0"/>
              <a:t> paměti se </a:t>
            </a:r>
            <a:r>
              <a:rPr lang="cs-CZ" dirty="0" smtClean="0"/>
              <a:t>mj. </a:t>
            </a:r>
            <a:r>
              <a:rPr lang="cs-CZ" dirty="0"/>
              <a:t>lidé odlišují od </a:t>
            </a:r>
            <a:r>
              <a:rPr lang="cs-CZ" dirty="0" smtClean="0"/>
              <a:t>ostatních </a:t>
            </a:r>
            <a:r>
              <a:rPr lang="cs-CZ" dirty="0"/>
              <a:t>	živočichů. </a:t>
            </a:r>
            <a:endParaRPr lang="cs-CZ" dirty="0" smtClean="0"/>
          </a:p>
          <a:p>
            <a:pPr marL="118872" indent="0">
              <a:buNone/>
            </a:pPr>
            <a:r>
              <a:rPr lang="cs-CZ" dirty="0"/>
              <a:t>	= </a:t>
            </a:r>
            <a:r>
              <a:rPr lang="cs-CZ" b="1" dirty="0"/>
              <a:t>lidská </a:t>
            </a:r>
            <a:r>
              <a:rPr lang="cs-CZ" b="1" dirty="0" smtClean="0"/>
              <a:t>paměť: </a:t>
            </a:r>
            <a:r>
              <a:rPr lang="cs-CZ" dirty="0"/>
              <a:t>(2.1 </a:t>
            </a:r>
            <a:r>
              <a:rPr lang="cs-CZ" b="1" dirty="0"/>
              <a:t>behaviorální</a:t>
            </a:r>
            <a:r>
              <a:rPr lang="cs-CZ" dirty="0"/>
              <a:t> a 2.2 </a:t>
            </a:r>
            <a:r>
              <a:rPr lang="cs-CZ" b="1" dirty="0" smtClean="0"/>
              <a:t>orální</a:t>
            </a:r>
            <a:r>
              <a:rPr lang="cs-CZ" dirty="0"/>
              <a:t>, od nedávna 	i 2.3 </a:t>
            </a:r>
            <a:r>
              <a:rPr lang="cs-CZ" b="1" dirty="0" err="1"/>
              <a:t>skripturální</a:t>
            </a:r>
            <a:r>
              <a:rPr lang="cs-CZ" dirty="0"/>
              <a:t> </a:t>
            </a:r>
            <a:r>
              <a:rPr lang="cs-CZ" b="1" dirty="0"/>
              <a:t>paměť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4610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b="1" dirty="0"/>
              <a:t>Socializace</a:t>
            </a:r>
            <a:r>
              <a:rPr lang="cs-CZ" dirty="0"/>
              <a:t> člověka je </a:t>
            </a:r>
            <a:r>
              <a:rPr lang="cs-CZ" dirty="0" smtClean="0"/>
              <a:t>spojena </a:t>
            </a:r>
            <a:r>
              <a:rPr lang="cs-CZ" dirty="0"/>
              <a:t>s vývojem a předáváním </a:t>
            </a:r>
            <a:r>
              <a:rPr lang="cs-CZ" b="1" dirty="0"/>
              <a:t>kultury</a:t>
            </a:r>
            <a:r>
              <a:rPr lang="cs-CZ" dirty="0"/>
              <a:t>.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Této </a:t>
            </a:r>
            <a:r>
              <a:rPr lang="cs-CZ" dirty="0"/>
              <a:t>kulturní paměti se říká </a:t>
            </a:r>
            <a:r>
              <a:rPr lang="cs-CZ" b="1" dirty="0"/>
              <a:t>socializace</a:t>
            </a:r>
            <a:r>
              <a:rPr lang="cs-CZ" dirty="0"/>
              <a:t>. </a:t>
            </a:r>
            <a:r>
              <a:rPr lang="cs-CZ" dirty="0" smtClean="0"/>
              <a:t>Socializace </a:t>
            </a:r>
            <a:r>
              <a:rPr lang="cs-CZ" dirty="0"/>
              <a:t>není ničím jiným než </a:t>
            </a:r>
            <a:r>
              <a:rPr lang="cs-CZ" i="1" dirty="0" smtClean="0"/>
              <a:t>předáváním</a:t>
            </a:r>
            <a:r>
              <a:rPr lang="cs-CZ" dirty="0" smtClean="0"/>
              <a:t> a </a:t>
            </a:r>
            <a:r>
              <a:rPr lang="cs-CZ" i="1" dirty="0"/>
              <a:t>učením se </a:t>
            </a:r>
            <a:r>
              <a:rPr lang="cs-CZ" dirty="0"/>
              <a:t>kultuře.</a:t>
            </a:r>
          </a:p>
          <a:p>
            <a:pPr marL="118872" indent="0">
              <a:buNone/>
            </a:pPr>
            <a:r>
              <a:rPr lang="cs-CZ" dirty="0"/>
              <a:t>Člověk se učí: </a:t>
            </a:r>
          </a:p>
          <a:p>
            <a:pPr marL="633222" indent="-514350">
              <a:buAutoNum type="arabicPeriod"/>
            </a:pPr>
            <a:r>
              <a:rPr lang="cs-CZ" b="1" dirty="0"/>
              <a:t>nápodobou</a:t>
            </a:r>
            <a:r>
              <a:rPr lang="cs-CZ" dirty="0"/>
              <a:t> (behaviorální složka kultury)</a:t>
            </a:r>
          </a:p>
          <a:p>
            <a:pPr marL="633222" indent="-514350">
              <a:buAutoNum type="arabicPeriod"/>
            </a:pPr>
            <a:r>
              <a:rPr lang="cs-CZ" dirty="0"/>
              <a:t>orální instrukcí, tj. </a:t>
            </a:r>
            <a:r>
              <a:rPr lang="cs-CZ" b="1" dirty="0"/>
              <a:t>posloucháním</a:t>
            </a:r>
            <a:r>
              <a:rPr lang="cs-CZ" dirty="0"/>
              <a:t> návodů (verbální, konceptuální a narativní složka kultury)</a:t>
            </a:r>
          </a:p>
          <a:p>
            <a:pPr marL="633222" indent="-514350">
              <a:buAutoNum type="arabicPeriod"/>
            </a:pPr>
            <a:r>
              <a:rPr lang="cs-CZ" b="1" dirty="0"/>
              <a:t>čtením</a:t>
            </a:r>
            <a:r>
              <a:rPr lang="cs-CZ" dirty="0"/>
              <a:t> </a:t>
            </a:r>
            <a:r>
              <a:rPr lang="cs-CZ" dirty="0" smtClean="0"/>
              <a:t>médií</a:t>
            </a:r>
            <a:r>
              <a:rPr lang="cs-CZ" dirty="0"/>
              <a:t>, </a:t>
            </a:r>
            <a:r>
              <a:rPr lang="cs-CZ" dirty="0" smtClean="0"/>
              <a:t>hlavně knih </a:t>
            </a:r>
            <a:r>
              <a:rPr lang="cs-CZ" dirty="0"/>
              <a:t>(tj. </a:t>
            </a:r>
            <a:r>
              <a:rPr lang="cs-CZ" dirty="0" err="1" smtClean="0"/>
              <a:t>externalizované</a:t>
            </a:r>
            <a:r>
              <a:rPr lang="cs-CZ" dirty="0" smtClean="0"/>
              <a:t> lidské paměti), dnes také čtením: hypertextů </a:t>
            </a:r>
            <a:r>
              <a:rPr lang="cs-CZ" dirty="0"/>
              <a:t>a </a:t>
            </a:r>
            <a:r>
              <a:rPr lang="cs-CZ" dirty="0" smtClean="0"/>
              <a:t>internetu. </a:t>
            </a:r>
            <a:r>
              <a:rPr lang="cs-CZ" dirty="0"/>
              <a:t>Jiná média: výtvarné umění, divadlo, hudba, tanec aj.</a:t>
            </a:r>
          </a:p>
          <a:p>
            <a:pPr marL="633222" indent="-514350">
              <a:buAutoNum type="arabicPeriod"/>
            </a:pPr>
            <a:r>
              <a:rPr lang="cs-CZ" dirty="0"/>
              <a:t>vlastním </a:t>
            </a:r>
            <a:r>
              <a:rPr lang="cs-CZ" b="1" dirty="0"/>
              <a:t>uvažováním</a:t>
            </a:r>
            <a:r>
              <a:rPr lang="cs-CZ" dirty="0"/>
              <a:t>: čl. se naučí dělat myšlenkové experimenty</a:t>
            </a:r>
          </a:p>
          <a:p>
            <a:pPr marL="633222" indent="-514350">
              <a:buAutoNum type="arabicPeriod"/>
            </a:pPr>
            <a:r>
              <a:rPr lang="cs-CZ" dirty="0"/>
              <a:t>Jinak?</a:t>
            </a:r>
          </a:p>
        </p:txBody>
      </p:sp>
    </p:spTree>
    <p:extLst>
      <p:ext uri="{BB962C8B-B14F-4D97-AF65-F5344CB8AC3E}">
        <p14:creationId xmlns:p14="http://schemas.microsoft.com/office/powerpoint/2010/main" val="164157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ukončení: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Písemný test na 60% </a:t>
            </a:r>
            <a:r>
              <a:rPr lang="cs-CZ" dirty="0" smtClean="0"/>
              <a:t>(termíny</a:t>
            </a:r>
            <a:r>
              <a:rPr lang="cs-CZ" dirty="0"/>
              <a:t>, výzkumy a teorie sociální </a:t>
            </a:r>
            <a:r>
              <a:rPr lang="cs-CZ" dirty="0" smtClean="0"/>
              <a:t>psychologie z </a:t>
            </a:r>
            <a:r>
              <a:rPr lang="cs-CZ" i="1" dirty="0" err="1" smtClean="0"/>
              <a:t>Hewstone</a:t>
            </a:r>
            <a:r>
              <a:rPr lang="cs-CZ" i="1" dirty="0" smtClean="0"/>
              <a:t> &amp; </a:t>
            </a:r>
            <a:r>
              <a:rPr lang="cs-CZ" i="1" dirty="0" err="1" smtClean="0"/>
              <a:t>Stroebe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Slova napsaná v prezentacích tučným písmem jsou slova klíčová, jejichž význam bude test také prověřovat.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Student by si měl </a:t>
            </a:r>
            <a:r>
              <a:rPr lang="cs-CZ" dirty="0" smtClean="0"/>
              <a:t>přečíst </a:t>
            </a:r>
            <a:r>
              <a:rPr lang="cs-CZ" dirty="0"/>
              <a:t>nějakou odbornou knihu zabývající se sociální psychologií </a:t>
            </a:r>
            <a:r>
              <a:rPr lang="cs-CZ" dirty="0" smtClean="0"/>
              <a:t>(viz povinnou </a:t>
            </a:r>
            <a:r>
              <a:rPr lang="cs-CZ" dirty="0"/>
              <a:t>a </a:t>
            </a:r>
            <a:r>
              <a:rPr lang="cs-CZ" dirty="0" smtClean="0"/>
              <a:t>doporučenou </a:t>
            </a:r>
            <a:r>
              <a:rPr lang="cs-CZ" dirty="0"/>
              <a:t>literatura</a:t>
            </a:r>
            <a:r>
              <a:rPr lang="cs-CZ" dirty="0" smtClean="0"/>
              <a:t>). </a:t>
            </a:r>
            <a:r>
              <a:rPr lang="cs-CZ" i="1" dirty="0" err="1" smtClean="0"/>
              <a:t>Low-level</a:t>
            </a:r>
            <a:r>
              <a:rPr lang="cs-CZ" dirty="0"/>
              <a:t> </a:t>
            </a:r>
            <a:r>
              <a:rPr lang="cs-CZ" dirty="0" smtClean="0"/>
              <a:t>je: 1 </a:t>
            </a:r>
            <a:r>
              <a:rPr lang="cs-CZ" dirty="0"/>
              <a:t>kniha na 1 </a:t>
            </a:r>
            <a:r>
              <a:rPr lang="cs-CZ" dirty="0" smtClean="0"/>
              <a:t>kurz.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SZZ – mnoho otázek se týká soc. psychologie !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Socializace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300" b="1" dirty="0"/>
              <a:t>Socializace</a:t>
            </a:r>
            <a:r>
              <a:rPr lang="cs-CZ" sz="2300" dirty="0"/>
              <a:t> = proces osvojování si kulturně sdílených poznatků, postojů (ideálů), jednání, vzorců chování, norem a zákazů. </a:t>
            </a:r>
          </a:p>
          <a:p>
            <a:pPr marL="137160" indent="0">
              <a:buNone/>
            </a:pPr>
            <a:r>
              <a:rPr lang="cs-CZ" sz="2300" b="1" dirty="0"/>
              <a:t>Kultura</a:t>
            </a:r>
            <a:r>
              <a:rPr lang="cs-CZ" sz="2300" dirty="0"/>
              <a:t> představuje od dědičnosti odlišný způsob kumulace a přenosu informace. Kulturu se učíme (geny dědíme).</a:t>
            </a:r>
          </a:p>
          <a:p>
            <a:pPr marL="137160" indent="0">
              <a:buNone/>
            </a:pPr>
            <a:r>
              <a:rPr lang="cs-CZ" sz="2300" dirty="0"/>
              <a:t>Téma </a:t>
            </a:r>
            <a:r>
              <a:rPr lang="cs-CZ" sz="2300" i="1" dirty="0"/>
              <a:t>příroda</a:t>
            </a:r>
            <a:r>
              <a:rPr lang="cs-CZ" sz="2300" dirty="0"/>
              <a:t> proti </a:t>
            </a:r>
            <a:r>
              <a:rPr lang="cs-CZ" sz="2300" i="1" dirty="0"/>
              <a:t>kultuře</a:t>
            </a:r>
            <a:r>
              <a:rPr lang="cs-CZ" sz="2300" dirty="0"/>
              <a:t> (</a:t>
            </a:r>
            <a:r>
              <a:rPr lang="cs-CZ" sz="2300" i="1" dirty="0"/>
              <a:t>natura</a:t>
            </a:r>
            <a:r>
              <a:rPr lang="cs-CZ" sz="2300" dirty="0"/>
              <a:t> vs. </a:t>
            </a:r>
            <a:r>
              <a:rPr lang="cs-CZ" sz="2300" i="1" dirty="0" err="1"/>
              <a:t>cultura</a:t>
            </a:r>
            <a:r>
              <a:rPr lang="cs-CZ" sz="2300" dirty="0"/>
              <a:t>) je filosoficky velmi plodné (srov. </a:t>
            </a:r>
            <a:r>
              <a:rPr lang="cs-CZ" sz="2300" i="1" dirty="0" err="1"/>
              <a:t>fýzis</a:t>
            </a:r>
            <a:r>
              <a:rPr lang="cs-CZ" sz="2300" dirty="0"/>
              <a:t> x </a:t>
            </a:r>
            <a:r>
              <a:rPr lang="cs-CZ" sz="2300" i="1" dirty="0" err="1"/>
              <a:t>nómos</a:t>
            </a:r>
            <a:r>
              <a:rPr lang="cs-CZ" sz="2300" dirty="0"/>
              <a:t> antické filosofie; </a:t>
            </a:r>
            <a:r>
              <a:rPr lang="cs-CZ" sz="2300" dirty="0" err="1"/>
              <a:t>Šmajs</a:t>
            </a:r>
            <a:r>
              <a:rPr lang="cs-CZ" sz="2300" dirty="0"/>
              <a:t>, 2003 aj.)</a:t>
            </a:r>
          </a:p>
          <a:p>
            <a:pPr marL="137160" indent="0">
              <a:buNone/>
            </a:pPr>
            <a:endParaRPr lang="cs-CZ" sz="2300" dirty="0"/>
          </a:p>
          <a:p>
            <a:pPr marL="137160" indent="0">
              <a:buNone/>
            </a:pPr>
            <a:r>
              <a:rPr lang="cs-CZ" sz="2300" dirty="0"/>
              <a:t>Srov. </a:t>
            </a:r>
            <a:r>
              <a:rPr lang="cs-CZ" sz="2300" b="1" i="1" dirty="0"/>
              <a:t>vlčí děti </a:t>
            </a:r>
            <a:r>
              <a:rPr lang="cs-CZ" sz="2300" dirty="0"/>
              <a:t>- kam by to dotáhl člověk bez péče druhých</a:t>
            </a:r>
          </a:p>
          <a:p>
            <a:pPr marL="137160" indent="0">
              <a:buNone/>
            </a:pPr>
            <a:r>
              <a:rPr lang="cs-CZ" sz="2300" dirty="0">
                <a:hlinkClick r:id="rId2"/>
              </a:rPr>
              <a:t>https://www.youtube.com/watch?v=VLXI7-vmFAY</a:t>
            </a:r>
            <a:endParaRPr lang="cs-CZ" sz="2300" dirty="0"/>
          </a:p>
          <a:p>
            <a:pPr marL="137160" indent="0">
              <a:buNone/>
            </a:pPr>
            <a:endParaRPr lang="cs-CZ" sz="2300" dirty="0"/>
          </a:p>
          <a:p>
            <a:pPr marL="137160" indent="0">
              <a:buNone/>
            </a:pPr>
            <a:r>
              <a:rPr lang="cs-CZ" sz="2300" dirty="0"/>
              <a:t>Pudy (společné všem) vedou jedince k určitým typickým událostem, které v jedinci vylaďují příští vývoj dané schopnosti (modulu). Proto mohou opakované špatné/dobré zkušenosti především v raném věku významně změnit chování </a:t>
            </a:r>
            <a:r>
              <a:rPr lang="cs-CZ" sz="2300" dirty="0" smtClean="0"/>
              <a:t>jedince!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064428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Člověk je zcela úžasný tvor, protože prodlužuje tzv. období učení se jednak co do délky (ve 14-15 letech končí povinná školní docházka, což je nejdelší absolutní délka času), a za druhé přesahuje i z období dětství a adolescence do dospělosti a stáří.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V moderní společnosti neučí </a:t>
            </a:r>
            <a:r>
              <a:rPr lang="cs-CZ" dirty="0" smtClean="0"/>
              <a:t>děti </a:t>
            </a:r>
            <a:r>
              <a:rPr lang="cs-CZ" dirty="0"/>
              <a:t>většině rozvinutých poznatků rodiče (neumí ani</a:t>
            </a:r>
            <a:r>
              <a:rPr lang="cs-CZ" dirty="0" smtClean="0"/>
              <a:t>?), </a:t>
            </a:r>
            <a:r>
              <a:rPr lang="cs-CZ" dirty="0"/>
              <a:t>ale učitelé!</a:t>
            </a:r>
          </a:p>
          <a:p>
            <a:pPr marL="137160" indent="0">
              <a:buNone/>
            </a:pPr>
            <a:r>
              <a:rPr lang="cs-CZ" dirty="0"/>
              <a:t>Ergo: </a:t>
            </a:r>
            <a:r>
              <a:rPr lang="cs-CZ" b="1" dirty="0"/>
              <a:t>role učitele v kultuře je zcela klíčová!</a:t>
            </a:r>
          </a:p>
          <a:p>
            <a:pPr marL="137160" indent="0">
              <a:buNone/>
            </a:pPr>
            <a:r>
              <a:rPr lang="cs-CZ" dirty="0"/>
              <a:t>Srov. rozdílnost různých kultur a roli a formu vzdělávání v nich!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64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pt-BR" dirty="0"/>
              <a:t>Socializace </a:t>
            </a:r>
            <a:r>
              <a:rPr lang="pt-BR" b="1" i="1" dirty="0"/>
              <a:t>primární</a:t>
            </a:r>
            <a:r>
              <a:rPr lang="pt-BR" dirty="0"/>
              <a:t> (raná</a:t>
            </a:r>
            <a:r>
              <a:rPr lang="cs-CZ" dirty="0"/>
              <a:t>, v rodině, cca do 3. roku</a:t>
            </a:r>
            <a:r>
              <a:rPr lang="pt-BR" dirty="0"/>
              <a:t>) a </a:t>
            </a:r>
            <a:r>
              <a:rPr lang="pt-BR" b="1" i="1" dirty="0"/>
              <a:t>sekundární</a:t>
            </a:r>
            <a:r>
              <a:rPr lang="pt-BR" dirty="0"/>
              <a:t> (</a:t>
            </a:r>
            <a:r>
              <a:rPr lang="cs-CZ" dirty="0"/>
              <a:t>mezi vrstevníky, ve škole, v zaměstnání, od 3 let dále</a:t>
            </a:r>
            <a:r>
              <a:rPr lang="pt-BR" dirty="0"/>
              <a:t>)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Ke zdárné socializaci může dojít v případě, že dítě během 1. roku získá ke svému okolí důvěru (srov. </a:t>
            </a:r>
            <a:r>
              <a:rPr lang="cs-CZ" b="1" i="1" dirty="0" err="1"/>
              <a:t>attachment</a:t>
            </a:r>
            <a:r>
              <a:rPr lang="cs-CZ" b="1" dirty="0"/>
              <a:t> </a:t>
            </a:r>
            <a:r>
              <a:rPr lang="cs-CZ" b="1" i="1" dirty="0" err="1"/>
              <a:t>theory</a:t>
            </a:r>
            <a:r>
              <a:rPr lang="cs-CZ" b="1" dirty="0"/>
              <a:t> </a:t>
            </a:r>
            <a:r>
              <a:rPr lang="cs-CZ" dirty="0"/>
              <a:t>(=</a:t>
            </a:r>
            <a:r>
              <a:rPr lang="cs-CZ" b="1" dirty="0"/>
              <a:t>citová vazba </a:t>
            </a:r>
            <a:r>
              <a:rPr lang="cs-CZ" dirty="0"/>
              <a:t>je pud) – J. </a:t>
            </a:r>
            <a:r>
              <a:rPr lang="cs-CZ" dirty="0" err="1"/>
              <a:t>Bowlby</a:t>
            </a:r>
            <a:r>
              <a:rPr lang="cs-CZ" dirty="0"/>
              <a:t>).</a:t>
            </a:r>
          </a:p>
          <a:p>
            <a:pPr marL="137160" indent="0">
              <a:buNone/>
            </a:pPr>
            <a:r>
              <a:rPr lang="cs-CZ" dirty="0"/>
              <a:t>Dítě si pak osvojuje způsoby chování (návyky), mateřský jazyk, hodnoty, různé modely a obrazy světa a věcí v něm.</a:t>
            </a:r>
          </a:p>
          <a:p>
            <a:pPr marL="137160" indent="0">
              <a:buNone/>
            </a:pPr>
            <a:r>
              <a:rPr lang="cs-CZ" dirty="0"/>
              <a:t>Důvěru získává především skrze mateřský objekt. Již přístup ke kojenci (kojení, první hry a hračky, oblékání) má proto zásadní sociální rozměr!</a:t>
            </a:r>
          </a:p>
          <a:p>
            <a:pPr marL="137160" indent="0">
              <a:buNone/>
            </a:pPr>
            <a:r>
              <a:rPr lang="cs-CZ" dirty="0"/>
              <a:t>Srov. rozvinutí důvěry (a další fáze vývoje) u E. </a:t>
            </a:r>
            <a:r>
              <a:rPr lang="cs-CZ" dirty="0" err="1"/>
              <a:t>Eriksona</a:t>
            </a:r>
            <a:r>
              <a:rPr lang="cs-CZ" dirty="0"/>
              <a:t>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pt-BR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001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Sociálnost lidského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229600" cy="5333193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000" dirty="0"/>
              <a:t>Všechny mezníky ontogeneze mají svůj sociální rozměr:</a:t>
            </a:r>
          </a:p>
          <a:p>
            <a:r>
              <a:rPr lang="cs-CZ" sz="2000" b="1" dirty="0"/>
              <a:t>početí</a:t>
            </a:r>
          </a:p>
          <a:p>
            <a:r>
              <a:rPr lang="cs-CZ" sz="2000" b="1" dirty="0"/>
              <a:t>narození</a:t>
            </a:r>
          </a:p>
          <a:p>
            <a:r>
              <a:rPr lang="cs-CZ" sz="2000" dirty="0"/>
              <a:t>umí chodit, … tisíc věcí </a:t>
            </a:r>
          </a:p>
          <a:p>
            <a:r>
              <a:rPr lang="cs-CZ" sz="2000" b="1" dirty="0"/>
              <a:t>umí mluvit</a:t>
            </a:r>
          </a:p>
          <a:p>
            <a:r>
              <a:rPr lang="cs-CZ" sz="2000" dirty="0"/>
              <a:t>jde do </a:t>
            </a:r>
            <a:r>
              <a:rPr lang="cs-CZ" sz="2000" b="1" dirty="0"/>
              <a:t>školky</a:t>
            </a:r>
            <a:r>
              <a:rPr lang="cs-CZ" sz="2000" dirty="0"/>
              <a:t> (nároky instituce – různé nároky v různých zemích)</a:t>
            </a:r>
          </a:p>
          <a:p>
            <a:r>
              <a:rPr lang="cs-CZ" sz="2000" dirty="0"/>
              <a:t>jde do </a:t>
            </a:r>
            <a:r>
              <a:rPr lang="cs-CZ" sz="2000" b="1" dirty="0"/>
              <a:t>školy</a:t>
            </a:r>
            <a:r>
              <a:rPr lang="cs-CZ" sz="2000" dirty="0"/>
              <a:t> (nároky instituce)</a:t>
            </a:r>
          </a:p>
          <a:p>
            <a:r>
              <a:rPr lang="cs-CZ" sz="2000" b="1" dirty="0"/>
              <a:t>puberta</a:t>
            </a:r>
            <a:r>
              <a:rPr lang="cs-CZ" sz="2000" dirty="0"/>
              <a:t> – nově působí pohlavní pud; první veřejný partnerský svazek a první pohlavní styk</a:t>
            </a:r>
          </a:p>
          <a:p>
            <a:r>
              <a:rPr lang="cs-CZ" sz="2000" b="1" dirty="0"/>
              <a:t>adolescence</a:t>
            </a:r>
            <a:r>
              <a:rPr lang="cs-CZ" sz="2000" dirty="0"/>
              <a:t> – resp. právní dospělost, tj. zodpovědnost; ekonomická dospělost, tj. ekonomická nezávislost; aj.</a:t>
            </a:r>
          </a:p>
          <a:p>
            <a:r>
              <a:rPr lang="cs-CZ" sz="2000" b="1" dirty="0"/>
              <a:t>dospělost</a:t>
            </a:r>
            <a:r>
              <a:rPr lang="cs-CZ" sz="2000" dirty="0"/>
              <a:t> (od založení vlastní rodiny) - asi nejdelší období, tudíž potenciálně obsahuje  obrovské změny, které se uvnitř jednoho období odehrávají.</a:t>
            </a:r>
          </a:p>
          <a:p>
            <a:r>
              <a:rPr lang="cs-CZ" sz="2000" b="1" dirty="0"/>
              <a:t>stáří</a:t>
            </a:r>
            <a:r>
              <a:rPr lang="cs-CZ" sz="2000" dirty="0"/>
              <a:t> (od desintegrace těla?) </a:t>
            </a:r>
          </a:p>
          <a:p>
            <a:r>
              <a:rPr lang="cs-CZ" sz="2000" dirty="0"/>
              <a:t>I </a:t>
            </a:r>
            <a:r>
              <a:rPr lang="cs-CZ" sz="2000" b="1" dirty="0"/>
              <a:t>smrt</a:t>
            </a:r>
            <a:r>
              <a:rPr lang="cs-CZ" sz="2000" dirty="0"/>
              <a:t> je slavena velkolepou oslavou! A hrob je označen viditelně, často i s obrazem zemřelého.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7442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300" dirty="0"/>
              <a:t>Socializaci však nelze chápat jen jako  jednosměrný </a:t>
            </a:r>
            <a:r>
              <a:rPr lang="cs-CZ" sz="2300" b="1" dirty="0"/>
              <a:t>receptivní</a:t>
            </a:r>
            <a:r>
              <a:rPr lang="cs-CZ" sz="2300" dirty="0"/>
              <a:t> proces, kdy se do dítěte nalévá kultura. Socializace má </a:t>
            </a:r>
            <a:r>
              <a:rPr lang="cs-CZ" sz="2300" b="1" dirty="0"/>
              <a:t>dva póly </a:t>
            </a:r>
            <a:r>
              <a:rPr lang="cs-CZ" sz="2300" dirty="0"/>
              <a:t>(receptivní a distribuční) a mezi nimi celé </a:t>
            </a:r>
            <a:r>
              <a:rPr lang="cs-CZ" sz="2300" b="1" dirty="0"/>
              <a:t>kontinuum</a:t>
            </a:r>
            <a:r>
              <a:rPr lang="cs-CZ" sz="2300" dirty="0"/>
              <a:t> přechodů. (Zatímco do dospělosti patrně převažuje receptivní pól v poměru ke kultuře, od dospělosti pomalu převažuje distribuční pól. To je od počátku také pozice</a:t>
            </a:r>
            <a:r>
              <a:rPr lang="cs-CZ" sz="2300" b="1" dirty="0"/>
              <a:t> učitele</a:t>
            </a:r>
            <a:r>
              <a:rPr lang="cs-CZ" sz="2300" dirty="0"/>
              <a:t>!)</a:t>
            </a:r>
          </a:p>
          <a:p>
            <a:pPr marL="633222" indent="-514350">
              <a:buAutoNum type="arabicPeriod"/>
            </a:pPr>
            <a:r>
              <a:rPr lang="cs-CZ" sz="2300" dirty="0"/>
              <a:t>Dítě je od prvního dne narození samo velmi významným sociálním činitelem – srov. narození dítěte a změna celého partnerského (nyní již rodinného) života! </a:t>
            </a:r>
          </a:p>
          <a:p>
            <a:pPr marL="633222" indent="-514350">
              <a:buAutoNum type="arabicPeriod"/>
            </a:pPr>
            <a:r>
              <a:rPr lang="cs-CZ" sz="2300" dirty="0"/>
              <a:t>+ Dítě se často velmi silně bouří proti socializačním postupům (chtějí víc/méně mléka, strava jim ne/chutná, za někým nepůjdou, něco je nudí,  chtějí být občas neposlušné atd. Srov. Freudovu teorii dynamiky osobnosti založenou na konfliktu id x superego!</a:t>
            </a:r>
          </a:p>
        </p:txBody>
      </p:sp>
    </p:spTree>
    <p:extLst>
      <p:ext uri="{BB962C8B-B14F-4D97-AF65-F5344CB8AC3E}">
        <p14:creationId xmlns:p14="http://schemas.microsoft.com/office/powerpoint/2010/main" val="3775975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/>
          <a:lstStyle/>
          <a:p>
            <a:r>
              <a:rPr lang="cs-CZ" dirty="0"/>
              <a:t>Aktéři </a:t>
            </a:r>
            <a:r>
              <a:rPr lang="cs-CZ" b="0" dirty="0"/>
              <a:t>socializace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r>
              <a:rPr lang="cs-CZ" b="1" dirty="0"/>
              <a:t>Rodina</a:t>
            </a:r>
            <a:r>
              <a:rPr lang="cs-CZ" dirty="0"/>
              <a:t> – dává základy sociálního života</a:t>
            </a:r>
            <a:endParaRPr lang="cs-CZ" b="1" dirty="0"/>
          </a:p>
          <a:p>
            <a:r>
              <a:rPr lang="cs-CZ" b="1" dirty="0"/>
              <a:t>Škola</a:t>
            </a:r>
            <a:r>
              <a:rPr lang="cs-CZ" dirty="0"/>
              <a:t> – předává další, většinou vědecké a nesamozřejmé znalosti a dovednosti</a:t>
            </a:r>
          </a:p>
          <a:p>
            <a:endParaRPr lang="cs-CZ" b="1" dirty="0"/>
          </a:p>
          <a:p>
            <a:r>
              <a:rPr lang="cs-CZ" b="1" dirty="0"/>
              <a:t>Vrstevníci</a:t>
            </a:r>
            <a:r>
              <a:rPr lang="cs-CZ" dirty="0"/>
              <a:t> (resp. přátelé) – tvoří </a:t>
            </a:r>
            <a:r>
              <a:rPr lang="cs-CZ" i="1" dirty="0"/>
              <a:t>centrum</a:t>
            </a:r>
            <a:r>
              <a:rPr lang="cs-CZ" dirty="0"/>
              <a:t> sociálního světa jedince</a:t>
            </a:r>
          </a:p>
          <a:p>
            <a:r>
              <a:rPr lang="cs-CZ" b="1" dirty="0"/>
              <a:t>Tvůrci v masových médiích </a:t>
            </a:r>
            <a:r>
              <a:rPr lang="cs-CZ" dirty="0"/>
              <a:t>– vytváří </a:t>
            </a:r>
            <a:r>
              <a:rPr lang="cs-CZ" i="1" dirty="0"/>
              <a:t>kontext</a:t>
            </a:r>
            <a:r>
              <a:rPr lang="cs-CZ" dirty="0"/>
              <a:t> sociálního světa jedince (písaři, spisovatelé, umělci, hvězdy, vládci, státy atd.)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1040" y="3933056"/>
            <a:ext cx="8229600" cy="27363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73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C1F331F-E2ED-4F60-A5A6-3FC6108A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Kanály </a:t>
            </a:r>
            <a:r>
              <a:rPr lang="cs-CZ" b="0" dirty="0"/>
              <a:t>socializace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59ED300-EE1D-4094-ADD6-6D47D9D68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Neverbální komunikace </a:t>
            </a:r>
            <a:r>
              <a:rPr lang="cs-CZ" dirty="0"/>
              <a:t>(chování, jednání, projev) – první druh komunikace!</a:t>
            </a:r>
          </a:p>
          <a:p>
            <a:r>
              <a:rPr lang="cs-CZ" dirty="0"/>
              <a:t>Verbální komunikace</a:t>
            </a:r>
          </a:p>
          <a:p>
            <a:r>
              <a:rPr lang="cs-CZ" dirty="0"/>
              <a:t>Komunikace činem, resp. chováním</a:t>
            </a:r>
          </a:p>
          <a:p>
            <a:r>
              <a:rPr lang="cs-CZ" dirty="0"/>
              <a:t>Komunikace artefakty (prestižní předměty, uniforma, snubní prsten, šperky…)</a:t>
            </a:r>
          </a:p>
          <a:p>
            <a:r>
              <a:rPr lang="cs-CZ" dirty="0"/>
              <a:t>Masová média (knihy, učebnice, televize, internetové stránky, oděv aj.)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575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44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Podstatou socializace je </a:t>
            </a:r>
            <a:r>
              <a:rPr lang="cs-CZ" b="1" dirty="0"/>
              <a:t>učení</a:t>
            </a:r>
            <a:r>
              <a:rPr lang="cs-CZ" dirty="0"/>
              <a:t>. Produktem (sociálního) učení jsou </a:t>
            </a:r>
            <a:r>
              <a:rPr lang="cs-CZ" b="1" dirty="0"/>
              <a:t>sociální  kategorie a reprezentace</a:t>
            </a:r>
            <a:r>
              <a:rPr lang="cs-CZ" dirty="0"/>
              <a:t>, s. </a:t>
            </a:r>
            <a:r>
              <a:rPr lang="cs-CZ" b="1" dirty="0"/>
              <a:t>vztahy</a:t>
            </a:r>
            <a:r>
              <a:rPr lang="cs-CZ" dirty="0"/>
              <a:t>, z nich plynoucí s. </a:t>
            </a:r>
            <a:r>
              <a:rPr lang="cs-CZ" b="1" dirty="0"/>
              <a:t>role</a:t>
            </a:r>
            <a:r>
              <a:rPr lang="cs-CZ" dirty="0"/>
              <a:t> (rolové chování), </a:t>
            </a:r>
            <a:r>
              <a:rPr lang="cs-CZ" b="1" dirty="0"/>
              <a:t>postoje</a:t>
            </a:r>
            <a:r>
              <a:rPr lang="cs-CZ" dirty="0"/>
              <a:t>, </a:t>
            </a:r>
            <a:r>
              <a:rPr lang="cs-CZ" b="1" dirty="0"/>
              <a:t>hodnoty</a:t>
            </a:r>
            <a:r>
              <a:rPr lang="cs-CZ" dirty="0"/>
              <a:t>, ideály, rutiny, vzorce chování ad.</a:t>
            </a:r>
          </a:p>
          <a:p>
            <a:pPr marL="137160" indent="0">
              <a:buNone/>
            </a:pPr>
            <a:r>
              <a:rPr lang="cs-CZ" dirty="0"/>
              <a:t>Významné jsou v tomto ohledu tyto 4 základní typy učení:</a:t>
            </a:r>
          </a:p>
          <a:p>
            <a:pPr marL="651510" indent="-514350">
              <a:buAutoNum type="arabicPeriod"/>
            </a:pPr>
            <a:r>
              <a:rPr lang="cs-CZ" b="1" dirty="0"/>
              <a:t>Klasické asociativní učení</a:t>
            </a:r>
          </a:p>
          <a:p>
            <a:pPr marL="651510" indent="-514350">
              <a:buAutoNum type="arabicPeriod"/>
            </a:pPr>
            <a:r>
              <a:rPr lang="cs-CZ" b="1" dirty="0"/>
              <a:t>Operantní učení (sociálním posílením)</a:t>
            </a:r>
          </a:p>
          <a:p>
            <a:pPr marL="651510" indent="-514350">
              <a:buAutoNum type="arabicPeriod"/>
            </a:pPr>
            <a:r>
              <a:rPr lang="cs-CZ" b="1" dirty="0"/>
              <a:t>Nápodoba (imitace chování)</a:t>
            </a:r>
          </a:p>
          <a:p>
            <a:pPr marL="651510" indent="-514350">
              <a:buAutoNum type="arabicPeriod"/>
            </a:pPr>
            <a:r>
              <a:rPr lang="cs-CZ" b="1" dirty="0"/>
              <a:t>Identifikace (imitace sociální role)</a:t>
            </a:r>
          </a:p>
          <a:p>
            <a:pPr marL="651510" indent="-51435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C9B5445F-D799-4F59-B77B-06447436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Druhy sociálního učení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30278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Klasické asociativní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300" b="1" dirty="0"/>
              <a:t>Asociace</a:t>
            </a:r>
            <a:r>
              <a:rPr lang="cs-CZ" sz="2300" dirty="0"/>
              <a:t> je </a:t>
            </a:r>
            <a:r>
              <a:rPr lang="cs-CZ" sz="2300" dirty="0" smtClean="0"/>
              <a:t>(mentální) </a:t>
            </a:r>
            <a:r>
              <a:rPr lang="cs-CZ" sz="2300" b="1" dirty="0"/>
              <a:t>propojení</a:t>
            </a:r>
            <a:r>
              <a:rPr lang="cs-CZ" sz="2300" dirty="0"/>
              <a:t> konceptů</a:t>
            </a:r>
            <a:r>
              <a:rPr lang="cs-CZ" sz="2300" dirty="0" smtClean="0"/>
              <a:t>, procesů, </a:t>
            </a:r>
            <a:r>
              <a:rPr lang="cs-CZ" sz="2300" dirty="0"/>
              <a:t>prožitků a mentálních stavů. Většinou pramení </a:t>
            </a:r>
            <a:r>
              <a:rPr lang="cs-CZ" sz="2300" dirty="0" smtClean="0"/>
              <a:t>ze zkušenosti</a:t>
            </a:r>
            <a:r>
              <a:rPr lang="cs-CZ" sz="2300" dirty="0"/>
              <a:t>.</a:t>
            </a:r>
          </a:p>
          <a:p>
            <a:pPr>
              <a:buNone/>
            </a:pPr>
            <a:r>
              <a:rPr lang="cs-CZ" sz="2300" dirty="0" smtClean="0"/>
              <a:t>Schopnost asociace </a:t>
            </a:r>
            <a:r>
              <a:rPr lang="cs-CZ" sz="2300" dirty="0"/>
              <a:t>je společná člověku a většině mnohobuněčných tvorů (Obratlovců i Bezobratlých)</a:t>
            </a:r>
          </a:p>
          <a:p>
            <a:pPr>
              <a:buNone/>
            </a:pPr>
            <a:endParaRPr lang="cs-CZ" sz="2300" b="1" dirty="0"/>
          </a:p>
          <a:p>
            <a:pPr>
              <a:buNone/>
            </a:pPr>
            <a:r>
              <a:rPr lang="cs-CZ" sz="2300" b="1" dirty="0"/>
              <a:t>Paměť</a:t>
            </a:r>
            <a:r>
              <a:rPr lang="cs-CZ" sz="2300" dirty="0"/>
              <a:t> sama se projevuje jako systém </a:t>
            </a:r>
            <a:r>
              <a:rPr lang="cs-CZ" sz="2300" b="1" dirty="0"/>
              <a:t>asociací </a:t>
            </a:r>
            <a:r>
              <a:rPr lang="cs-CZ" sz="2300" dirty="0"/>
              <a:t>(!): lidská tvář v nás asociuje i jméno nositele atd. Pojmy, slova, vjemy a procedury jsou v lidské mysli spolu asociovány do obrovité sítě </a:t>
            </a:r>
            <a:r>
              <a:rPr lang="cs-CZ" sz="2300" dirty="0" smtClean="0"/>
              <a:t>(srov. mentální lexikon). </a:t>
            </a:r>
            <a:r>
              <a:rPr lang="cs-CZ" sz="2300" dirty="0"/>
              <a:t>Vybavení jednoho pojmu či slova vede k nezáměrnému, resp. implicitnímu, vybavení i celých dalších sérií pojmů, slov atd. (Myšlení je řízením </a:t>
            </a:r>
            <a:r>
              <a:rPr lang="cs-CZ" sz="2300" dirty="0" smtClean="0"/>
              <a:t>asociací?)</a:t>
            </a:r>
            <a:endParaRPr lang="cs-CZ" sz="2300" dirty="0"/>
          </a:p>
          <a:p>
            <a:pPr>
              <a:buNone/>
            </a:pPr>
            <a:r>
              <a:rPr lang="cs-CZ" sz="2300" dirty="0"/>
              <a:t>Pojmové asociace lze zkoumat empiricky: tzv. </a:t>
            </a:r>
            <a:r>
              <a:rPr lang="cs-CZ" sz="2300" b="1" dirty="0"/>
              <a:t>asociačním testem</a:t>
            </a:r>
            <a:r>
              <a:rPr lang="cs-CZ" sz="2300" dirty="0"/>
              <a:t>: říkáte různá slova jako podněty a měříte dobu tzv. latence.</a:t>
            </a:r>
          </a:p>
        </p:txBody>
      </p:sp>
    </p:spTree>
    <p:extLst>
      <p:ext uri="{BB962C8B-B14F-4D97-AF65-F5344CB8AC3E}">
        <p14:creationId xmlns:p14="http://schemas.microsoft.com/office/powerpoint/2010/main" val="2457025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Asociativní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Asociativní učení</a:t>
            </a:r>
            <a:r>
              <a:rPr lang="cs-CZ" dirty="0"/>
              <a:t> (behaviorismus) je vytvoření spojení mezi dvěma stimuly nebo mezi vlastním chováním a stimulem. </a:t>
            </a:r>
          </a:p>
          <a:p>
            <a:pPr>
              <a:buNone/>
            </a:pPr>
            <a:r>
              <a:rPr lang="cs-CZ" b="1" dirty="0"/>
              <a:t>Behavioristé</a:t>
            </a:r>
            <a:r>
              <a:rPr lang="cs-CZ" dirty="0"/>
              <a:t> popisují dva druhy tohoto učení:</a:t>
            </a:r>
          </a:p>
          <a:p>
            <a:pPr>
              <a:buNone/>
            </a:pPr>
            <a:r>
              <a:rPr lang="cs-CZ" b="1" dirty="0"/>
              <a:t>klasické</a:t>
            </a:r>
            <a:r>
              <a:rPr lang="cs-CZ" dirty="0"/>
              <a:t> a </a:t>
            </a:r>
            <a:r>
              <a:rPr lang="cs-CZ" b="1" dirty="0"/>
              <a:t>operantní podmiňování</a:t>
            </a:r>
            <a:r>
              <a:rPr lang="cs-CZ" dirty="0"/>
              <a:t>. </a:t>
            </a:r>
          </a:p>
          <a:p>
            <a:pPr>
              <a:buNone/>
            </a:pPr>
            <a:r>
              <a:rPr lang="cs-CZ" b="1" dirty="0"/>
              <a:t>1. Klasické podmiňování</a:t>
            </a:r>
            <a:r>
              <a:rPr lang="cs-CZ" dirty="0"/>
              <a:t>: když pes vidí potravu (NS=Nepodmíněný Stimulus), tak slintá (NR). Když nějaký NS (třeba žrádlo) spojíme s PS (=Podmíněný stimulus), třeba se zvukem zvonku či modrým světlem, tak po dostatečně dlouhém opakování dojde k nové (=</a:t>
            </a:r>
            <a:r>
              <a:rPr lang="cs-CZ" dirty="0" smtClean="0"/>
              <a:t>Podmíněné) </a:t>
            </a:r>
            <a:r>
              <a:rPr lang="cs-CZ" dirty="0"/>
              <a:t>asociaci mezi PS a NR a vznikne PR = </a:t>
            </a:r>
            <a:r>
              <a:rPr lang="cs-CZ" b="1" dirty="0"/>
              <a:t>podmíněný reflex </a:t>
            </a:r>
            <a:r>
              <a:rPr lang="cs-CZ" dirty="0"/>
              <a:t>(srov. </a:t>
            </a:r>
            <a:r>
              <a:rPr lang="cs-CZ" dirty="0" err="1"/>
              <a:t>Thorndike</a:t>
            </a:r>
            <a:r>
              <a:rPr lang="cs-CZ" dirty="0"/>
              <a:t>, Pavlov).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36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/>
              <a:t>Doporučená studijní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lnSpcReduction="10000"/>
          </a:bodyPr>
          <a:lstStyle/>
          <a:p>
            <a:pPr marL="1170432" lvl="3" indent="0">
              <a:buNone/>
            </a:pPr>
            <a:r>
              <a:rPr lang="cs-CZ" dirty="0"/>
              <a:t>	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sz="2400" dirty="0"/>
              <a:t>	Řezáč, J. (1998). </a:t>
            </a:r>
            <a:r>
              <a:rPr lang="cs-CZ" sz="2400" i="1" dirty="0"/>
              <a:t>Sociální psychologie</a:t>
            </a:r>
            <a:r>
              <a:rPr lang="cs-CZ" sz="2400" dirty="0"/>
              <a:t>. </a:t>
            </a:r>
          </a:p>
          <a:p>
            <a:pPr marL="1170432" lvl="3" indent="0">
              <a:buNone/>
            </a:pPr>
            <a:r>
              <a:rPr lang="cs-CZ" sz="2400" dirty="0"/>
              <a:t>	Brno: </a:t>
            </a:r>
            <a:r>
              <a:rPr lang="cs-CZ" sz="2400" dirty="0" err="1"/>
              <a:t>Paido</a:t>
            </a:r>
            <a:r>
              <a:rPr lang="cs-CZ" sz="2400" dirty="0"/>
              <a:t>. – dostupná na Uložto.cz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dirty="0"/>
              <a:t>	</a:t>
            </a:r>
          </a:p>
          <a:p>
            <a:pPr marL="1170432" lvl="3" indent="0">
              <a:buNone/>
            </a:pPr>
            <a:endParaRPr lang="cs-CZ" dirty="0"/>
          </a:p>
          <a:p>
            <a:pPr marL="1170432" lvl="3" indent="0">
              <a:buNone/>
            </a:pPr>
            <a:r>
              <a:rPr lang="cs-CZ" dirty="0"/>
              <a:t>	</a:t>
            </a:r>
            <a:r>
              <a:rPr lang="cs-CZ" sz="2400" dirty="0" err="1"/>
              <a:t>Hewstone</a:t>
            </a:r>
            <a:r>
              <a:rPr lang="cs-CZ" sz="2400" dirty="0"/>
              <a:t>, M., </a:t>
            </a:r>
            <a:r>
              <a:rPr lang="cs-CZ" sz="2400" dirty="0" err="1"/>
              <a:t>Stroebe</a:t>
            </a:r>
            <a:r>
              <a:rPr lang="cs-CZ" sz="2400" dirty="0"/>
              <a:t>, W. (2006). S</a:t>
            </a:r>
            <a:r>
              <a:rPr lang="cs-CZ" sz="2400" i="1" dirty="0"/>
              <a:t>ociální 	psychologie</a:t>
            </a:r>
            <a:r>
              <a:rPr lang="cs-CZ" sz="2400" dirty="0"/>
              <a:t>. Praha: Portál.</a:t>
            </a:r>
          </a:p>
          <a:p>
            <a:pPr marL="1170432" lvl="3" indent="0">
              <a:buNone/>
            </a:pPr>
            <a:r>
              <a:rPr lang="cs-CZ" sz="2400" dirty="0"/>
              <a:t>	</a:t>
            </a:r>
          </a:p>
          <a:p>
            <a:pPr marL="1170432" lvl="3" indent="0">
              <a:buNone/>
            </a:pPr>
            <a:r>
              <a:rPr lang="cs-CZ" sz="2400" dirty="0"/>
              <a:t>	vybrané kapitoly ve Studijních materiálech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278" y="1700808"/>
            <a:ext cx="1512167" cy="221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knihy.abz.cz/imgs/products/img_206144_or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9" y="4293096"/>
            <a:ext cx="1512167" cy="215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43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Operantní podmiňování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2. Operantní podmiňování: </a:t>
            </a:r>
            <a:r>
              <a:rPr lang="cs-CZ" dirty="0"/>
              <a:t>S nezpůsobuje R tak jako u klas. podmiňování, ale tvoří asociaci mezi chováním a jeho následkem. </a:t>
            </a:r>
            <a:r>
              <a:rPr lang="cs-CZ" dirty="0" err="1"/>
              <a:t>Skinner</a:t>
            </a:r>
            <a:r>
              <a:rPr lang="cs-CZ" dirty="0"/>
              <a:t>  mezi chováním a následkem rozlišoval: 1. </a:t>
            </a:r>
            <a:r>
              <a:rPr lang="cs-CZ" b="1" dirty="0" err="1"/>
              <a:t>pozit</a:t>
            </a:r>
            <a:r>
              <a:rPr lang="cs-CZ" b="1" dirty="0"/>
              <a:t>. zpevnění </a:t>
            </a:r>
            <a:r>
              <a:rPr lang="cs-CZ" dirty="0"/>
              <a:t>(např. pamlsek), 2. </a:t>
            </a:r>
            <a:r>
              <a:rPr lang="cs-CZ" b="1" dirty="0" err="1"/>
              <a:t>negat</a:t>
            </a:r>
            <a:r>
              <a:rPr lang="cs-CZ" b="1" dirty="0"/>
              <a:t>. zpevnění </a:t>
            </a:r>
            <a:r>
              <a:rPr lang="cs-CZ" dirty="0"/>
              <a:t>(vyhnutí se ostrému světlu či el. šoku) a 3. </a:t>
            </a:r>
            <a:r>
              <a:rPr lang="cs-CZ" b="1" dirty="0"/>
              <a:t>trest</a:t>
            </a:r>
            <a:r>
              <a:rPr lang="cs-CZ" dirty="0"/>
              <a:t> (dojde k útlumu trestaného chování).</a:t>
            </a:r>
          </a:p>
          <a:p>
            <a:pPr marL="118872" indent="0">
              <a:buNone/>
            </a:pPr>
            <a:r>
              <a:rPr lang="cs-CZ" dirty="0"/>
              <a:t>Srov. roli odměn (sociální povahy) a trestů v socializaci a </a:t>
            </a:r>
            <a:r>
              <a:rPr lang="cs-CZ" dirty="0" smtClean="0"/>
              <a:t>při učení</a:t>
            </a:r>
            <a:r>
              <a:rPr lang="cs-CZ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113643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2. Operantní podmiňování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/>
              <a:t>Čili: určité chování (spontánní i iniciované zvenku) se opakuje, pokud je sociálně oceněno</a:t>
            </a:r>
            <a:r>
              <a:rPr lang="cs-CZ" dirty="0" smtClean="0"/>
              <a:t>. </a:t>
            </a:r>
          </a:p>
          <a:p>
            <a:pPr marL="137160" indent="0">
              <a:buNone/>
            </a:pPr>
            <a:r>
              <a:rPr lang="cs-CZ" dirty="0" smtClean="0"/>
              <a:t>(a naopak)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Různé formy sociální akceptace (úsměv, pohlazení, vlídné či vstřícné slovo) mají na chování většiny dětí posilující účinek, neboť uspokojují sociální potřebu člověka být přijímán a akceptován. </a:t>
            </a:r>
          </a:p>
          <a:p>
            <a:pPr marL="137160" indent="0">
              <a:buNone/>
            </a:pPr>
            <a:r>
              <a:rPr lang="cs-CZ" dirty="0"/>
              <a:t>(viz např. </a:t>
            </a:r>
            <a:r>
              <a:rPr lang="cs-CZ" b="1" dirty="0" err="1"/>
              <a:t>Maslowovu</a:t>
            </a:r>
            <a:r>
              <a:rPr lang="cs-CZ" b="1" dirty="0"/>
              <a:t> teorii potřeb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Lidské potřeby a jejich sociální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Abraham </a:t>
            </a:r>
            <a:r>
              <a:rPr lang="cs-CZ" b="1" dirty="0" err="1"/>
              <a:t>Maslow</a:t>
            </a:r>
            <a:r>
              <a:rPr lang="cs-CZ" b="1" dirty="0"/>
              <a:t> (1908-1970) </a:t>
            </a:r>
            <a:r>
              <a:rPr lang="cs-CZ" dirty="0"/>
              <a:t>– </a:t>
            </a:r>
            <a:r>
              <a:rPr lang="cs-CZ" b="1" dirty="0"/>
              <a:t>teorie hierarchie potřeb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2.-4. úroveň lze nazvat sociálními potřebami. </a:t>
            </a:r>
            <a:r>
              <a:rPr lang="cs-CZ" b="1" dirty="0"/>
              <a:t>Jakékoli uspokojení těchto potřeb může sloužit jako forma sociální akceptace.</a:t>
            </a:r>
            <a:r>
              <a:rPr lang="cs-CZ" dirty="0"/>
              <a:t> Dítě se v naplňování základních potřeb neobejde bez pomoci sociálního okolí. </a:t>
            </a:r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4390" y="2204864"/>
            <a:ext cx="507522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1946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Behaviorismus</a:t>
            </a:r>
            <a:br>
              <a:rPr lang="cs-CZ" dirty="0"/>
            </a:br>
            <a:r>
              <a:rPr lang="cs-CZ" sz="2000" dirty="0"/>
              <a:t>(americký přístup v psychologii)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/>
              <a:t>Edward </a:t>
            </a:r>
            <a:r>
              <a:rPr lang="cs-CZ" dirty="0" err="1"/>
              <a:t>Thorndike</a:t>
            </a:r>
            <a:r>
              <a:rPr lang="cs-CZ" dirty="0"/>
              <a:t> (1874-1949) </a:t>
            </a:r>
          </a:p>
          <a:p>
            <a:pPr marL="137160" indent="0">
              <a:buNone/>
            </a:pPr>
            <a:r>
              <a:rPr lang="cs-CZ" dirty="0"/>
              <a:t>první behaviorista. Pracoval se zvířaty, </a:t>
            </a:r>
          </a:p>
          <a:p>
            <a:pPr marL="137160" indent="0">
              <a:buNone/>
            </a:pPr>
            <a:r>
              <a:rPr lang="cs-CZ" dirty="0"/>
              <a:t>hlavně s kočkami: kočky zavíral do „pro-</a:t>
            </a:r>
          </a:p>
          <a:p>
            <a:pPr marL="137160" indent="0">
              <a:buNone/>
            </a:pPr>
            <a:r>
              <a:rPr lang="cs-CZ" dirty="0" err="1"/>
              <a:t>blémových</a:t>
            </a:r>
            <a:r>
              <a:rPr lang="cs-CZ" dirty="0"/>
              <a:t> boxů“, kde musela kočka vět-</a:t>
            </a:r>
          </a:p>
          <a:p>
            <a:pPr marL="137160" indent="0">
              <a:buNone/>
            </a:pPr>
            <a:r>
              <a:rPr lang="cs-CZ" dirty="0"/>
              <a:t>šinou zatáhnout za páčku, aby dostala jídlo.</a:t>
            </a:r>
          </a:p>
          <a:p>
            <a:pPr marL="137160" indent="0">
              <a:buNone/>
            </a:pPr>
            <a:r>
              <a:rPr lang="cs-CZ" dirty="0"/>
              <a:t>Z jeho výzkumů i výzkumů jeho následovníků pro učitele vyplývá (</a:t>
            </a:r>
            <a:r>
              <a:rPr lang="cs-CZ" dirty="0" err="1"/>
              <a:t>Petty</a:t>
            </a:r>
            <a:r>
              <a:rPr lang="cs-CZ" dirty="0"/>
              <a:t>, 1996,s. 15):</a:t>
            </a:r>
          </a:p>
          <a:p>
            <a:r>
              <a:rPr lang="cs-CZ" dirty="0"/>
              <a:t>Že žáci potřebují za to, že se něčemu učí, </a:t>
            </a:r>
            <a:r>
              <a:rPr lang="cs-CZ" b="1" dirty="0"/>
              <a:t>odměnu</a:t>
            </a:r>
            <a:r>
              <a:rPr lang="cs-CZ" dirty="0"/>
              <a:t> (viz téma: </a:t>
            </a:r>
            <a:r>
              <a:rPr lang="cs-CZ" b="1" dirty="0"/>
              <a:t>motivace</a:t>
            </a:r>
            <a:r>
              <a:rPr lang="cs-CZ" dirty="0"/>
              <a:t>, analýza lidských potřeb)</a:t>
            </a:r>
          </a:p>
          <a:p>
            <a:r>
              <a:rPr lang="cs-CZ" dirty="0"/>
              <a:t>Odměna by měla následovat </a:t>
            </a:r>
            <a:r>
              <a:rPr lang="cs-CZ" b="1" dirty="0"/>
              <a:t>co nejdříve </a:t>
            </a:r>
            <a:r>
              <a:rPr lang="cs-CZ" dirty="0"/>
              <a:t>po správné reakci</a:t>
            </a:r>
          </a:p>
          <a:p>
            <a:r>
              <a:rPr lang="cs-CZ" dirty="0"/>
              <a:t>Výsledky učení se dostavují spíše postupně než najednou a vlivem opakovaných úspěchů se zlepšují</a:t>
            </a:r>
          </a:p>
          <a:p>
            <a:r>
              <a:rPr lang="cs-CZ" dirty="0"/>
              <a:t>Nezapomínáme na to, co si opakujeme, a co máme v čerstvé </a:t>
            </a:r>
            <a:r>
              <a:rPr lang="cs-CZ" dirty="0" smtClean="0"/>
              <a:t>paměti…</a:t>
            </a:r>
            <a:endParaRPr lang="cs-CZ" dirty="0"/>
          </a:p>
          <a:p>
            <a:pPr marL="13716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4" name="Picture 2" descr="PSM V80 D211 Edward Lee Thorndik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0"/>
            <a:ext cx="223080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3779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3. Imitace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sz="3200" b="1" dirty="0"/>
              <a:t>3. Nápodoba (imitace)</a:t>
            </a:r>
          </a:p>
          <a:p>
            <a:pPr marL="137160" indent="0">
              <a:buNone/>
            </a:pPr>
            <a:r>
              <a:rPr lang="cs-CZ" dirty="0"/>
              <a:t>Dítě imituje chování dospělého.</a:t>
            </a:r>
          </a:p>
          <a:p>
            <a:pPr marL="137160" indent="0">
              <a:buNone/>
            </a:pPr>
            <a:r>
              <a:rPr lang="cs-CZ" dirty="0"/>
              <a:t>Nejprve </a:t>
            </a:r>
            <a:r>
              <a:rPr lang="cs-CZ" b="1" dirty="0"/>
              <a:t>reflexivně</a:t>
            </a:r>
            <a:r>
              <a:rPr lang="cs-CZ" dirty="0"/>
              <a:t> (1. </a:t>
            </a:r>
            <a:r>
              <a:rPr lang="cs-CZ" dirty="0" err="1"/>
              <a:t>měs</a:t>
            </a:r>
            <a:r>
              <a:rPr lang="cs-CZ" dirty="0"/>
              <a:t>.): dítě opakuje grimasy </a:t>
            </a:r>
            <a:r>
              <a:rPr lang="cs-CZ" dirty="0" smtClean="0"/>
              <a:t>obličeje (i primáti!). </a:t>
            </a:r>
          </a:p>
          <a:p>
            <a:pPr marL="137160" indent="0">
              <a:buNone/>
            </a:pPr>
            <a:r>
              <a:rPr lang="cs-CZ" b="1" dirty="0" smtClean="0"/>
              <a:t>Role </a:t>
            </a:r>
            <a:r>
              <a:rPr lang="cs-CZ" b="1" dirty="0"/>
              <a:t>zrcadlových neuronů v mozku</a:t>
            </a:r>
            <a:r>
              <a:rPr lang="cs-CZ" dirty="0"/>
              <a:t>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Dítě napodobuje cokoli, zvláště pohyby a postupy které vedou k naplnění </a:t>
            </a:r>
            <a:r>
              <a:rPr lang="cs-CZ" b="1" dirty="0"/>
              <a:t>potřeb</a:t>
            </a:r>
            <a:r>
              <a:rPr lang="cs-CZ" dirty="0"/>
              <a:t>. Napodobuje i zdánlivě neúčelné vzorce chování, které používá v rámci hry nebo explorace okolí. </a:t>
            </a:r>
          </a:p>
          <a:p>
            <a:pPr marL="137160" indent="0">
              <a:buNone/>
            </a:pPr>
            <a:r>
              <a:rPr lang="cs-CZ" dirty="0"/>
              <a:t>Nápodoba může být vědomá, ale i nevědomá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810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7328"/>
          </a:xfrm>
        </p:spPr>
        <p:txBody>
          <a:bodyPr>
            <a:noAutofit/>
          </a:bodyPr>
          <a:lstStyle/>
          <a:p>
            <a:r>
              <a:rPr lang="cs-CZ" sz="3600" i="1" dirty="0" err="1"/>
              <a:t>Social</a:t>
            </a:r>
            <a:r>
              <a:rPr lang="cs-CZ" sz="3600" i="1" dirty="0"/>
              <a:t> </a:t>
            </a:r>
            <a:r>
              <a:rPr lang="cs-CZ" sz="3600" i="1" dirty="0" err="1"/>
              <a:t>learning</a:t>
            </a:r>
            <a:r>
              <a:rPr lang="cs-CZ" sz="3600" i="1" dirty="0"/>
              <a:t> </a:t>
            </a:r>
            <a:r>
              <a:rPr lang="cs-CZ" sz="3600" i="1" dirty="0" err="1"/>
              <a:t>theory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teorie sociálního (observačního)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Autorem je </a:t>
            </a:r>
            <a:r>
              <a:rPr lang="cs-CZ" b="1" dirty="0"/>
              <a:t>A. Bandura </a:t>
            </a:r>
            <a:r>
              <a:rPr lang="cs-CZ" dirty="0"/>
              <a:t>(1961, 1963, 1971).</a:t>
            </a:r>
          </a:p>
          <a:p>
            <a:pPr>
              <a:buNone/>
            </a:pPr>
            <a:r>
              <a:rPr lang="cs-CZ" dirty="0"/>
              <a:t>Do té doby byla psychologie v USA ovládána </a:t>
            </a:r>
            <a:r>
              <a:rPr lang="cs-CZ" b="1" dirty="0"/>
              <a:t>behaviorismem</a:t>
            </a:r>
            <a:r>
              <a:rPr lang="cs-CZ" dirty="0"/>
              <a:t>. Behaviorismus </a:t>
            </a:r>
            <a:r>
              <a:rPr lang="cs-CZ" dirty="0" smtClean="0"/>
              <a:t>torpédoval </a:t>
            </a:r>
            <a:r>
              <a:rPr lang="cs-CZ" dirty="0"/>
              <a:t>nejprve N. </a:t>
            </a:r>
            <a:r>
              <a:rPr lang="cs-CZ" dirty="0" err="1"/>
              <a:t>Chomsky</a:t>
            </a:r>
            <a:r>
              <a:rPr lang="cs-CZ" dirty="0"/>
              <a:t> (1959): stimul-</a:t>
            </a:r>
            <a:r>
              <a:rPr lang="cs-CZ" dirty="0" err="1"/>
              <a:t>respons</a:t>
            </a:r>
            <a:r>
              <a:rPr lang="cs-CZ" dirty="0"/>
              <a:t> teorie nemůže vysvětlit osvojení si řeči (to byl počátek kognitivní revoluce).</a:t>
            </a:r>
          </a:p>
          <a:p>
            <a:pPr>
              <a:buNone/>
            </a:pPr>
            <a:r>
              <a:rPr lang="cs-CZ" dirty="0"/>
              <a:t>Dalším „úderem“ byly výzkumy Bandury (1961): děti se učí prostým pozorováním okolí, aniž by muselo docházet ke zpevňování.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A. Bandura – </a:t>
            </a:r>
            <a:r>
              <a:rPr lang="cs-CZ" dirty="0" err="1"/>
              <a:t>Bobo</a:t>
            </a:r>
            <a:r>
              <a:rPr lang="cs-CZ" dirty="0"/>
              <a:t> </a:t>
            </a:r>
            <a:r>
              <a:rPr lang="cs-CZ" dirty="0" err="1"/>
              <a:t>doll</a:t>
            </a:r>
            <a:r>
              <a:rPr lang="cs-CZ" dirty="0"/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https://www.youtube.com/watch?v=zerCK0lRjp8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4" name="Picture 2" descr="http://stanford.edu/dept/psychology/bandura/images/bandura-bobo_do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793235" cy="398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337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3200" b="1" dirty="0"/>
              <a:t>Observační učení </a:t>
            </a:r>
            <a:r>
              <a:rPr lang="cs-CZ" sz="3200" dirty="0"/>
              <a:t>a </a:t>
            </a:r>
            <a:r>
              <a:rPr lang="cs-CZ" sz="3200" i="1" dirty="0" err="1"/>
              <a:t>Bobo</a:t>
            </a:r>
            <a:r>
              <a:rPr lang="cs-CZ" sz="3200" i="1" dirty="0"/>
              <a:t> </a:t>
            </a:r>
            <a:r>
              <a:rPr lang="cs-CZ" sz="3200" i="1" dirty="0" err="1"/>
              <a:t>doll</a:t>
            </a:r>
            <a:r>
              <a:rPr lang="cs-CZ" sz="3200" i="1" dirty="0"/>
              <a:t> </a:t>
            </a:r>
            <a:r>
              <a:rPr lang="cs-CZ" sz="3200" dirty="0" smtClean="0"/>
              <a:t>experiment</a:t>
            </a:r>
          </a:p>
          <a:p>
            <a:pPr marL="137160" indent="0">
              <a:buNone/>
            </a:pPr>
            <a:r>
              <a:rPr lang="cs-CZ" sz="3200" b="1" dirty="0" smtClean="0"/>
              <a:t>Alberta </a:t>
            </a:r>
            <a:r>
              <a:rPr lang="cs-CZ" sz="3200" b="1" dirty="0"/>
              <a:t>Bandury </a:t>
            </a:r>
            <a:r>
              <a:rPr lang="cs-CZ" sz="3200" dirty="0"/>
              <a:t>(1961, 1963</a:t>
            </a:r>
            <a:r>
              <a:rPr lang="cs-CZ" sz="3200" dirty="0" smtClean="0"/>
              <a:t>): </a:t>
            </a:r>
            <a:endParaRPr lang="cs-CZ" sz="3200" dirty="0"/>
          </a:p>
          <a:p>
            <a:pPr marL="137160" indent="0">
              <a:buNone/>
            </a:pPr>
            <a:r>
              <a:rPr lang="cs-CZ" dirty="0"/>
              <a:t>Lidé se učí nejen odměnou/trestem za nějaké chování a opakováním (behaviorismus a podmiňování</a:t>
            </a:r>
            <a:r>
              <a:rPr lang="cs-CZ" dirty="0" smtClean="0"/>
              <a:t>), </a:t>
            </a:r>
            <a:r>
              <a:rPr lang="cs-CZ" dirty="0"/>
              <a:t>ale i tím, že vidí, jak se někdo druhý v určité situaci chová (popř. i jak je někdo odměňován/trestán za určité chování). =</a:t>
            </a:r>
            <a:r>
              <a:rPr lang="cs-CZ" b="1" dirty="0"/>
              <a:t>observační </a:t>
            </a:r>
            <a:r>
              <a:rPr lang="cs-CZ" b="1" dirty="0" smtClean="0"/>
              <a:t>učení </a:t>
            </a:r>
            <a:r>
              <a:rPr lang="cs-CZ" dirty="0" smtClean="0"/>
              <a:t>(- mj. se předpokládá komplexní kognitivní systém)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836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4. Identifikace </a:t>
            </a:r>
            <a:br>
              <a:rPr lang="cs-CZ" sz="4000" dirty="0"/>
            </a:br>
            <a:r>
              <a:rPr lang="cs-CZ" sz="4000" dirty="0"/>
              <a:t>(pojem z psychoanalýzy)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sz="3200" dirty="0"/>
              <a:t>Primární identifikace </a:t>
            </a:r>
            <a:r>
              <a:rPr lang="cs-CZ" sz="3200" dirty="0" smtClean="0"/>
              <a:t>s </a:t>
            </a:r>
            <a:r>
              <a:rPr lang="cs-CZ" sz="3200" b="1" dirty="0" smtClean="0"/>
              <a:t>objektem</a:t>
            </a:r>
            <a:r>
              <a:rPr lang="cs-CZ" sz="3200" dirty="0" smtClean="0"/>
              <a:t> – s </a:t>
            </a:r>
            <a:r>
              <a:rPr lang="cs-CZ" sz="3200" dirty="0"/>
              <a:t>prsem, </a:t>
            </a:r>
            <a:r>
              <a:rPr lang="cs-CZ" dirty="0"/>
              <a:t>s matkou, s </a:t>
            </a:r>
            <a:r>
              <a:rPr lang="cs-CZ" sz="3200" dirty="0"/>
              <a:t>okolím (srov. příběh </a:t>
            </a:r>
            <a:r>
              <a:rPr lang="cs-CZ" sz="3200" dirty="0" err="1"/>
              <a:t>seberozpoznání</a:t>
            </a:r>
            <a:r>
              <a:rPr lang="cs-CZ" sz="3200" dirty="0"/>
              <a:t> </a:t>
            </a:r>
            <a:r>
              <a:rPr lang="cs-CZ" sz="3200" dirty="0" err="1"/>
              <a:t>šimpanzice</a:t>
            </a:r>
            <a:r>
              <a:rPr lang="cs-CZ" sz="3200" dirty="0"/>
              <a:t> </a:t>
            </a:r>
            <a:r>
              <a:rPr lang="cs-CZ" sz="3200" dirty="0" err="1"/>
              <a:t>Washoe</a:t>
            </a:r>
            <a:r>
              <a:rPr lang="cs-CZ" sz="3200" dirty="0"/>
              <a:t>)</a:t>
            </a:r>
          </a:p>
          <a:p>
            <a:pPr marL="137160" indent="0">
              <a:buNone/>
            </a:pPr>
            <a:endParaRPr lang="cs-CZ" sz="3200" dirty="0"/>
          </a:p>
          <a:p>
            <a:pPr marL="137160" indent="0">
              <a:buNone/>
            </a:pPr>
            <a:r>
              <a:rPr lang="cs-CZ" sz="3200" dirty="0"/>
              <a:t>Sekundární identifikace (opuštěním </a:t>
            </a:r>
            <a:r>
              <a:rPr lang="cs-CZ" sz="3200" dirty="0" err="1"/>
              <a:t>pr</a:t>
            </a:r>
            <a:r>
              <a:rPr lang="cs-CZ" sz="3200" dirty="0"/>
              <a:t>. id. při separaci od </a:t>
            </a:r>
            <a:r>
              <a:rPr lang="cs-CZ" sz="3200" b="1" dirty="0" smtClean="0"/>
              <a:t>objektu</a:t>
            </a:r>
            <a:r>
              <a:rPr lang="cs-CZ" sz="3200" dirty="0" smtClean="0"/>
              <a:t> a vzniku </a:t>
            </a:r>
            <a:r>
              <a:rPr lang="cs-CZ" sz="3200" b="1" dirty="0" err="1" smtClean="0"/>
              <a:t>self</a:t>
            </a:r>
            <a:r>
              <a:rPr lang="cs-CZ" sz="3200" dirty="0" smtClean="0"/>
              <a:t>). </a:t>
            </a:r>
            <a:endParaRPr lang="cs-CZ" sz="3200" dirty="0"/>
          </a:p>
          <a:p>
            <a:pPr marL="651510" indent="-514350">
              <a:buAutoNum type="arabicPeriod"/>
            </a:pPr>
            <a:r>
              <a:rPr lang="cs-CZ" sz="3200" dirty="0"/>
              <a:t>Narcistická (forma regrese = id. se ztraceným objektem)</a:t>
            </a:r>
          </a:p>
          <a:p>
            <a:pPr marL="651510" indent="-514350">
              <a:buAutoNum type="arabicPeriod"/>
            </a:pPr>
            <a:r>
              <a:rPr lang="cs-CZ" sz="3200" b="1" dirty="0"/>
              <a:t>Částečná </a:t>
            </a:r>
            <a:r>
              <a:rPr lang="cs-CZ" sz="3200" dirty="0"/>
              <a:t>(id. s vůdcem a id. s druhými na základě obdivu či společné vlastnosti, např. poslechu </a:t>
            </a:r>
            <a:r>
              <a:rPr lang="cs-CZ" sz="3200" dirty="0" err="1"/>
              <a:t>urč</a:t>
            </a:r>
            <a:r>
              <a:rPr lang="cs-CZ" sz="3200" dirty="0"/>
              <a:t>. typu hudby, se skupinou) – vznik charakteru </a:t>
            </a:r>
            <a:r>
              <a:rPr lang="cs-CZ" sz="3200" dirty="0" smtClean="0"/>
              <a:t>ega (osobnosti). Částečná id. hraje zásadní roli </a:t>
            </a:r>
            <a:r>
              <a:rPr lang="cs-CZ" sz="3200" dirty="0"/>
              <a:t>v sociální </a:t>
            </a:r>
            <a:r>
              <a:rPr lang="cs-CZ" sz="3200" dirty="0" smtClean="0"/>
              <a:t>psychologii: např. soc. koheze, soc. konformita …</a:t>
            </a:r>
            <a:endParaRPr lang="cs-CZ" sz="3200" dirty="0"/>
          </a:p>
          <a:p>
            <a:pPr marL="13716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570741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studijní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Obálka titulu Základy sociální psycholog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1338263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2555776" y="2521093"/>
            <a:ext cx="4824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altLang="cs-CZ" dirty="0"/>
          </a:p>
          <a:p>
            <a:r>
              <a:rPr lang="cs-CZ" altLang="cs-CZ" sz="2400" dirty="0" err="1"/>
              <a:t>Hayesová</a:t>
            </a:r>
            <a:r>
              <a:rPr lang="cs-CZ" altLang="cs-CZ" sz="2400" dirty="0"/>
              <a:t>, N. (2007). </a:t>
            </a:r>
            <a:r>
              <a:rPr lang="cs-CZ" altLang="cs-CZ" sz="2400" i="1" dirty="0"/>
              <a:t>Základy sociální psychologie</a:t>
            </a:r>
            <a:r>
              <a:rPr lang="cs-CZ" altLang="cs-CZ" sz="2400" dirty="0"/>
              <a:t>. Portál: Praha. ISBN: 978-80-262-0534-0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Učitel musí být vzdělaný (je/</a:t>
            </a:r>
            <a:r>
              <a:rPr lang="cs-CZ" b="1" dirty="0"/>
              <a:t>měl by být</a:t>
            </a:r>
            <a:r>
              <a:rPr lang="cs-CZ" dirty="0"/>
              <a:t> poslem vzdělanosti v lokální komunitě) a </a:t>
            </a:r>
            <a:r>
              <a:rPr lang="cs-CZ" b="1" dirty="0"/>
              <a:t>MUSÍ se </a:t>
            </a:r>
            <a:r>
              <a:rPr lang="cs-CZ" dirty="0"/>
              <a:t>(což je právě vysoce náročné na osobnostní kvality učitele) </a:t>
            </a:r>
            <a:r>
              <a:rPr lang="cs-CZ" b="1" dirty="0"/>
              <a:t>naučit</a:t>
            </a:r>
            <a:r>
              <a:rPr lang="cs-CZ" dirty="0"/>
              <a:t> vzdělávat </a:t>
            </a:r>
            <a:r>
              <a:rPr lang="cs-CZ" dirty="0" smtClean="0"/>
              <a:t>libovolné </a:t>
            </a:r>
            <a:r>
              <a:rPr lang="cs-CZ" dirty="0"/>
              <a:t>osobnosti ve zvoleném </a:t>
            </a:r>
            <a:r>
              <a:rPr lang="cs-CZ" dirty="0" smtClean="0"/>
              <a:t>oboru. 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(mistrem </a:t>
            </a:r>
            <a:r>
              <a:rPr lang="cs-CZ" dirty="0"/>
              <a:t>se stane jen vzhledem k určitým věk. </a:t>
            </a:r>
            <a:r>
              <a:rPr lang="cs-CZ" dirty="0" err="1"/>
              <a:t>sk</a:t>
            </a:r>
            <a:r>
              <a:rPr lang="cs-CZ" dirty="0"/>
              <a:t>. a určitým typům osobnosti).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Znalost psychologie je pro učitele klíčová</a:t>
            </a:r>
            <a:r>
              <a:rPr lang="cs-CZ" dirty="0" smtClean="0"/>
              <a:t>. </a:t>
            </a:r>
          </a:p>
          <a:p>
            <a:pPr marL="118872" indent="0">
              <a:buNone/>
            </a:pPr>
            <a:r>
              <a:rPr lang="cs-CZ" dirty="0" smtClean="0"/>
              <a:t>(pozor na „</a:t>
            </a:r>
            <a:r>
              <a:rPr lang="cs-CZ" dirty="0" err="1" smtClean="0"/>
              <a:t>ezo</a:t>
            </a:r>
            <a:r>
              <a:rPr lang="cs-CZ" dirty="0" smtClean="0"/>
              <a:t>-psychologii“)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Psychologie člověka </a:t>
            </a:r>
            <a:r>
              <a:rPr lang="cs-CZ" dirty="0"/>
              <a:t>by pro moderního učitele měla být základem, ze kterého dále uvažuje další kroky vzdělávacího procesu: pedagogiku, didaktiku, vlastní obor.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Nejde jen o to osvojit si právě a jen obsah přednášek, </a:t>
            </a:r>
            <a:r>
              <a:rPr lang="cs-CZ" b="1" dirty="0"/>
              <a:t>ALE</a:t>
            </a:r>
            <a:r>
              <a:rPr lang="cs-CZ" dirty="0"/>
              <a:t> naučit se přemýšlet sociálně-psychologicky (resp. psychologicky) a rozumět a </a:t>
            </a:r>
            <a:r>
              <a:rPr lang="cs-CZ" dirty="0" smtClean="0"/>
              <a:t>vyhledávat, kriticky hodnotit a používat </a:t>
            </a:r>
            <a:r>
              <a:rPr lang="cs-CZ" dirty="0"/>
              <a:t>psychologické </a:t>
            </a:r>
            <a:r>
              <a:rPr lang="cs-CZ" dirty="0" smtClean="0"/>
              <a:t>informace (číst).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0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sociální psychologie?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Dotaz: Jak se mám zachovat, když …?</a:t>
            </a:r>
          </a:p>
          <a:p>
            <a:r>
              <a:rPr lang="cs-CZ" dirty="0"/>
              <a:t>někdo soustavně narušuje hodinu?</a:t>
            </a:r>
          </a:p>
          <a:p>
            <a:r>
              <a:rPr lang="cs-CZ" dirty="0"/>
              <a:t>když neustále napadá moji autoritu (informační, osobnostní, rolovou atd.)?</a:t>
            </a:r>
          </a:p>
          <a:p>
            <a:r>
              <a:rPr lang="cs-CZ" dirty="0"/>
              <a:t>Když třída/žák zlobí? </a:t>
            </a:r>
          </a:p>
          <a:p>
            <a:r>
              <a:rPr lang="cs-CZ" dirty="0"/>
              <a:t>… Atd.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Tato </a:t>
            </a:r>
            <a:r>
              <a:rPr lang="cs-CZ" dirty="0"/>
              <a:t>otázka </a:t>
            </a:r>
            <a:r>
              <a:rPr lang="cs-CZ" dirty="0" smtClean="0"/>
              <a:t>je tak </a:t>
            </a:r>
            <a:r>
              <a:rPr lang="cs-CZ" dirty="0"/>
              <a:t>abstraktní, že ji nikdo na světě nemůže </a:t>
            </a:r>
            <a:r>
              <a:rPr lang="cs-CZ" dirty="0" smtClean="0"/>
              <a:t>zodpovědět: tři neznámé: </a:t>
            </a:r>
            <a:r>
              <a:rPr lang="cs-CZ" dirty="0"/>
              <a:t>1. osobnost každého konkrétního učitele, 2. </a:t>
            </a:r>
            <a:r>
              <a:rPr lang="cs-CZ" dirty="0" smtClean="0"/>
              <a:t>osobnost</a:t>
            </a:r>
            <a:r>
              <a:rPr lang="cs-CZ" dirty="0" smtClean="0"/>
              <a:t> </a:t>
            </a:r>
            <a:r>
              <a:rPr lang="cs-CZ" dirty="0"/>
              <a:t>konkrétního žáka </a:t>
            </a:r>
            <a:r>
              <a:rPr lang="cs-CZ" dirty="0" smtClean="0"/>
              <a:t>(</a:t>
            </a:r>
            <a:r>
              <a:rPr lang="cs-CZ" dirty="0" smtClean="0"/>
              <a:t>jeho </a:t>
            </a:r>
            <a:r>
              <a:rPr lang="cs-CZ" dirty="0"/>
              <a:t>motivace k </a:t>
            </a:r>
            <a:r>
              <a:rPr lang="cs-CZ" dirty="0" smtClean="0"/>
              <a:t>neplechám) a </a:t>
            </a:r>
            <a:r>
              <a:rPr lang="cs-CZ" dirty="0"/>
              <a:t>3. konkrétní a specifické vazby mezi jednotlivými osobnostmi ve </a:t>
            </a:r>
            <a:r>
              <a:rPr lang="cs-CZ" dirty="0" smtClean="0"/>
              <a:t>třídě (soc. </a:t>
            </a:r>
            <a:r>
              <a:rPr lang="cs-CZ" dirty="0" err="1" smtClean="0"/>
              <a:t>ps</a:t>
            </a:r>
            <a:r>
              <a:rPr lang="cs-CZ" dirty="0" smtClean="0"/>
              <a:t>.).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00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sociální psychologie?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5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Pokud by měl psycholog možnost nahlížet (nejlépe nepozorován, aby nenarušoval) na dané chování přímo </a:t>
            </a:r>
            <a:r>
              <a:rPr lang="cs-CZ" i="1" dirty="0"/>
              <a:t>in </a:t>
            </a:r>
            <a:r>
              <a:rPr lang="cs-CZ" i="1" dirty="0" err="1"/>
              <a:t>vivo</a:t>
            </a:r>
            <a:r>
              <a:rPr lang="cs-CZ" dirty="0"/>
              <a:t>, mohl by pouze navrhovat různé hypotézy, které by se musely teprve ověřit.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 by měl každou třídu dobře znát jak po stránce </a:t>
            </a:r>
            <a:r>
              <a:rPr lang="cs-CZ" b="1" dirty="0"/>
              <a:t>osobnostní</a:t>
            </a:r>
            <a:r>
              <a:rPr lang="cs-CZ" dirty="0"/>
              <a:t> (každého žáka) tak po stránce </a:t>
            </a:r>
            <a:r>
              <a:rPr lang="cs-CZ" b="1" dirty="0"/>
              <a:t>sociálně-psychologické </a:t>
            </a:r>
            <a:r>
              <a:rPr lang="cs-CZ" dirty="0"/>
              <a:t>(znát soc. systém </a:t>
            </a:r>
            <a:r>
              <a:rPr lang="cs-CZ" dirty="0" smtClean="0"/>
              <a:t>třídy a jednotlivých žáků). 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PS: učitel zná většinou třídu lépe než kdokoli jiný, musí si však osvojit psychologickou terminologii a psychologické uvažování, aby ji dokázal vhodně mentálně </a:t>
            </a:r>
            <a:r>
              <a:rPr lang="cs-CZ" dirty="0" smtClean="0"/>
              <a:t>reprezentovat, </a:t>
            </a:r>
            <a:r>
              <a:rPr lang="cs-CZ" dirty="0"/>
              <a:t>popsat a uvažovat o ní.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Def1: </a:t>
            </a:r>
          </a:p>
          <a:p>
            <a:pPr marL="118872" indent="0">
              <a:buNone/>
            </a:pPr>
            <a:r>
              <a:rPr lang="cs-CZ" dirty="0" smtClean="0"/>
              <a:t>Sociální </a:t>
            </a:r>
            <a:r>
              <a:rPr lang="cs-CZ" dirty="0"/>
              <a:t>psychologie studuje </a:t>
            </a:r>
            <a:r>
              <a:rPr lang="cs-CZ" b="1" dirty="0"/>
              <a:t>sociální interakce v</a:t>
            </a:r>
            <a:r>
              <a:rPr lang="cs-CZ" dirty="0"/>
              <a:t> různých </a:t>
            </a:r>
            <a:r>
              <a:rPr lang="cs-CZ" b="1" dirty="0"/>
              <a:t>a mezi </a:t>
            </a:r>
            <a:r>
              <a:rPr lang="cs-CZ" dirty="0"/>
              <a:t>různými sociálními útvary (</a:t>
            </a:r>
            <a:r>
              <a:rPr lang="cs-CZ" b="1" dirty="0"/>
              <a:t>soc. skupinami</a:t>
            </a:r>
            <a:r>
              <a:rPr lang="cs-CZ" dirty="0"/>
              <a:t>, </a:t>
            </a:r>
            <a:r>
              <a:rPr lang="cs-CZ" b="1" dirty="0"/>
              <a:t>institucemi</a:t>
            </a:r>
            <a:r>
              <a:rPr lang="cs-CZ" dirty="0"/>
              <a:t> ad.) a snaží se popsat jejich kognitivní, emoční a somatické předpoklady a zákonitosti jejich fungování. </a:t>
            </a:r>
            <a:r>
              <a:rPr lang="cs-CZ" dirty="0" smtClean="0"/>
              <a:t>(</a:t>
            </a:r>
            <a:r>
              <a:rPr lang="cs-CZ" dirty="0" err="1" smtClean="0"/>
              <a:t>Hunt</a:t>
            </a:r>
            <a:r>
              <a:rPr lang="cs-CZ" dirty="0" smtClean="0"/>
              <a:t>, 2015)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631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11008</TotalTime>
  <Words>2715</Words>
  <Application>Microsoft Office PowerPoint</Application>
  <PresentationFormat>Předvádění na obrazovce (4:3)</PresentationFormat>
  <Paragraphs>235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Corbel</vt:lpstr>
      <vt:lpstr>Wingdings</vt:lpstr>
      <vt:lpstr>Wingdings 2</vt:lpstr>
      <vt:lpstr>Wingdings 3</vt:lpstr>
      <vt:lpstr>Modul</vt:lpstr>
      <vt:lpstr>Sociální psychologie 1</vt:lpstr>
      <vt:lpstr>Podmínky ukončení:</vt:lpstr>
      <vt:lpstr>Doporučená studijní literatura:</vt:lpstr>
      <vt:lpstr>Doporučená studijní literatura:</vt:lpstr>
      <vt:lpstr>Prezentace aplikace PowerPoint</vt:lpstr>
      <vt:lpstr>Prezentace aplikace PowerPoint</vt:lpstr>
      <vt:lpstr>Pozice sociální psychologie?</vt:lpstr>
      <vt:lpstr>Pozice sociální psychologie?</vt:lpstr>
      <vt:lpstr>Definice sociální psychologie</vt:lpstr>
      <vt:lpstr>Definice</vt:lpstr>
      <vt:lpstr>Sylabus </vt:lpstr>
      <vt:lpstr>SOCIALIZACE</vt:lpstr>
      <vt:lpstr>Vývojové vlivy</vt:lpstr>
      <vt:lpstr>Sociální mozek </vt:lpstr>
      <vt:lpstr>Sociální mozek </vt:lpstr>
      <vt:lpstr>Evoluce sociálnosti</vt:lpstr>
      <vt:lpstr>Evoluce sociálnosti</vt:lpstr>
      <vt:lpstr>Vývoj člověka</vt:lpstr>
      <vt:lpstr>Socializace</vt:lpstr>
      <vt:lpstr>Socializace člověka</vt:lpstr>
      <vt:lpstr>Prezentace aplikace PowerPoint</vt:lpstr>
      <vt:lpstr>Socializace</vt:lpstr>
      <vt:lpstr>Sociálnost lidského vývoje</vt:lpstr>
      <vt:lpstr>Socializace</vt:lpstr>
      <vt:lpstr>Aktéři socializace</vt:lpstr>
      <vt:lpstr>Kanály socializace</vt:lpstr>
      <vt:lpstr>Druhy sociálního učení</vt:lpstr>
      <vt:lpstr>1. Klasické asociativní učení</vt:lpstr>
      <vt:lpstr>1. Asociativní učení</vt:lpstr>
      <vt:lpstr>2. Operantní podmiňování</vt:lpstr>
      <vt:lpstr>2. Operantní podmiňování</vt:lpstr>
      <vt:lpstr>Lidské potřeby a jejich sociální kontext</vt:lpstr>
      <vt:lpstr>Behaviorismus (americký přístup v psychologii)</vt:lpstr>
      <vt:lpstr>3. Imitace</vt:lpstr>
      <vt:lpstr>Social learning theory teorie sociálního (observačního) učení</vt:lpstr>
      <vt:lpstr>A. Bandura – Bobo doll experiment</vt:lpstr>
      <vt:lpstr>Prezentace aplikace PowerPoint</vt:lpstr>
      <vt:lpstr>4. Identifikace  (pojem z psychoanalýzy)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J.Krása</cp:lastModifiedBy>
  <cp:revision>126</cp:revision>
  <dcterms:created xsi:type="dcterms:W3CDTF">2015-10-20T07:43:33Z</dcterms:created>
  <dcterms:modified xsi:type="dcterms:W3CDTF">2017-10-26T18:23:58Z</dcterms:modified>
</cp:coreProperties>
</file>