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1" r:id="rId3"/>
    <p:sldId id="273" r:id="rId4"/>
    <p:sldId id="272" r:id="rId5"/>
    <p:sldId id="260" r:id="rId6"/>
    <p:sldId id="274" r:id="rId7"/>
    <p:sldId id="259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A0BEF-A215-4B34-A33F-11DC0D7E579A}" type="datetimeFigureOut">
              <a:rPr lang="cs-CZ" smtClean="0"/>
              <a:t>23.9.2015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3FE593-507F-4319-AC54-8EC3BAC090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41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12863" y="1027113"/>
            <a:ext cx="4932362" cy="3700462"/>
          </a:xfrm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4462" cy="4016375"/>
          </a:xfrm>
          <a:noFill/>
          <a:ln/>
        </p:spPr>
        <p:txBody>
          <a:bodyPr wrap="none" anchor="ctr"/>
          <a:lstStyle/>
          <a:p>
            <a:pPr eaLnBrk="1" hangingPunct="1"/>
            <a:endParaRPr lang="cs-CZ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903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7258151-7A30-44D1-8C8F-AD1EB9022B6F}" type="datetimeFigureOut">
              <a:rPr lang="cs-CZ" smtClean="0"/>
              <a:pPr/>
              <a:t>23.9.2015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6E0F884-ABC5-4079-8A5D-10B4337AE2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Psychologie osobnosti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270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zaměřenost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</a:t>
            </a:r>
            <a:r>
              <a:rPr lang="cs-CZ" dirty="0"/>
              <a:t>čeho chce </a:t>
            </a:r>
            <a:r>
              <a:rPr lang="cs-CZ" dirty="0" smtClean="0"/>
              <a:t>člověk v </a:t>
            </a:r>
            <a:r>
              <a:rPr lang="cs-CZ" dirty="0"/>
              <a:t>určitém období svého života dosáhnout, </a:t>
            </a:r>
            <a:endParaRPr lang="cs-CZ" dirty="0" smtClean="0"/>
          </a:p>
          <a:p>
            <a:r>
              <a:rPr lang="cs-CZ" dirty="0" smtClean="0"/>
              <a:t>Ale </a:t>
            </a:r>
            <a:r>
              <a:rPr lang="cs-CZ" dirty="0"/>
              <a:t>také, co nechce dělat, čemu se chce vyhnout. </a:t>
            </a:r>
            <a:endParaRPr lang="cs-CZ" dirty="0" smtClean="0"/>
          </a:p>
          <a:p>
            <a:r>
              <a:rPr lang="cs-CZ" dirty="0" smtClean="0"/>
              <a:t>Konkretizace v podobě plánů, osobních cílů, i strategií. </a:t>
            </a:r>
          </a:p>
          <a:p>
            <a:endParaRPr lang="cs-CZ" dirty="0"/>
          </a:p>
          <a:p>
            <a:r>
              <a:rPr lang="cs-CZ" dirty="0" smtClean="0"/>
              <a:t>Kontextově ovlivněné i závislé</a:t>
            </a:r>
          </a:p>
          <a:p>
            <a:endParaRPr lang="cs-CZ" dirty="0" smtClean="0"/>
          </a:p>
          <a:p>
            <a:r>
              <a:rPr lang="cs-CZ" dirty="0" smtClean="0"/>
              <a:t>Řada teorií např.: osobní </a:t>
            </a:r>
            <a:r>
              <a:rPr lang="cs-CZ" dirty="0"/>
              <a:t>usilování o něco (</a:t>
            </a:r>
            <a:r>
              <a:rPr lang="cs-CZ" dirty="0" err="1"/>
              <a:t>Emmons</a:t>
            </a:r>
            <a:r>
              <a:rPr lang="cs-CZ" dirty="0"/>
              <a:t>, 1986), perspektivní motivace člověka (Pavelková, 1990, 2002), osobní projekty (</a:t>
            </a:r>
            <a:r>
              <a:rPr lang="cs-CZ" dirty="0" err="1"/>
              <a:t>Palys</a:t>
            </a:r>
            <a:r>
              <a:rPr lang="cs-CZ" dirty="0"/>
              <a:t>, </a:t>
            </a:r>
            <a:r>
              <a:rPr lang="cs-CZ" dirty="0" err="1"/>
              <a:t>Little</a:t>
            </a:r>
            <a:r>
              <a:rPr lang="cs-CZ" dirty="0"/>
              <a:t>, 1983), aktuální životní úkoly (</a:t>
            </a:r>
            <a:r>
              <a:rPr lang="cs-CZ" dirty="0" err="1"/>
              <a:t>Cantor</a:t>
            </a:r>
            <a:r>
              <a:rPr lang="cs-CZ" dirty="0"/>
              <a:t>, 1990)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Ovlivnitelné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0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příběh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Integrace, jednota, </a:t>
            </a:r>
            <a:r>
              <a:rPr lang="cs-CZ" dirty="0"/>
              <a:t>soudržnost dílčích složek, </a:t>
            </a:r>
            <a:r>
              <a:rPr lang="cs-CZ" dirty="0" smtClean="0"/>
              <a:t>celková </a:t>
            </a:r>
            <a:r>
              <a:rPr lang="cs-CZ" dirty="0"/>
              <a:t>zaměřenost osobnosti, její životní směřování, smysl života. </a:t>
            </a:r>
            <a:endParaRPr lang="cs-CZ" dirty="0" smtClean="0"/>
          </a:p>
          <a:p>
            <a:r>
              <a:rPr lang="cs-CZ" dirty="0" smtClean="0"/>
              <a:t>Tato </a:t>
            </a:r>
            <a:r>
              <a:rPr lang="cs-CZ" dirty="0"/>
              <a:t>úroveň se týká proměn jedincova „já</a:t>
            </a:r>
            <a:r>
              <a:rPr lang="cs-CZ" dirty="0" smtClean="0"/>
              <a:t>“(</a:t>
            </a:r>
            <a:r>
              <a:rPr lang="cs-CZ" dirty="0" err="1" smtClean="0"/>
              <a:t>self</a:t>
            </a:r>
            <a:r>
              <a:rPr lang="cs-CZ" dirty="0" smtClean="0"/>
              <a:t>), </a:t>
            </a:r>
            <a:r>
              <a:rPr lang="cs-CZ" dirty="0"/>
              <a:t>včetně jeho identity. </a:t>
            </a:r>
            <a:endParaRPr lang="cs-CZ" dirty="0" smtClean="0"/>
          </a:p>
          <a:p>
            <a:r>
              <a:rPr lang="cs-CZ" i="1" dirty="0" smtClean="0"/>
              <a:t>Identita </a:t>
            </a:r>
            <a:r>
              <a:rPr lang="cs-CZ" i="1" dirty="0"/>
              <a:t>je zde chápana jako vnitřní, rozvíjející se příběh, který v sobě integruje rekonstruovanou minulost, vnímanou přítomnost a anticipovanou budoucnost do koherentního, životadárného mýtu; tento životní mýtus posiluje daného člověka</a:t>
            </a:r>
            <a:r>
              <a:rPr lang="cs-CZ" dirty="0"/>
              <a:t> (</a:t>
            </a:r>
            <a:r>
              <a:rPr lang="cs-CZ" dirty="0" err="1"/>
              <a:t>McAdams</a:t>
            </a:r>
            <a:r>
              <a:rPr lang="cs-CZ" dirty="0"/>
              <a:t>, 1994, s. 306)</a:t>
            </a:r>
          </a:p>
        </p:txBody>
      </p:sp>
    </p:spTree>
    <p:extLst>
      <p:ext uri="{BB962C8B-B14F-4D97-AF65-F5344CB8AC3E}">
        <p14:creationId xmlns:p14="http://schemas.microsoft.com/office/powerpoint/2010/main" val="4214091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Stabilita a změny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různých složkách osobnosti různé, i z hlediska rychlosti a obsahu (</a:t>
            </a:r>
            <a:r>
              <a:rPr lang="cs-CZ" dirty="0" err="1" smtClean="0"/>
              <a:t>srv</a:t>
            </a:r>
            <a:r>
              <a:rPr lang="cs-CZ" dirty="0" smtClean="0"/>
              <a:t>. novorozenec, kojenec; dospívání…)</a:t>
            </a:r>
          </a:p>
          <a:p>
            <a:r>
              <a:rPr lang="cs-CZ" dirty="0" smtClean="0"/>
              <a:t>Osobnost nemůže být rigidně stabilní; musí reagovat na změny v sociálním (aj.) okolí</a:t>
            </a:r>
          </a:p>
          <a:p>
            <a:pPr lvl="1"/>
            <a:r>
              <a:rPr lang="cs-CZ" dirty="0" smtClean="0"/>
              <a:t>Vývojová, sociální psychologie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61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osobnosti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nezbytné </a:t>
            </a:r>
            <a:r>
              <a:rPr lang="cs-CZ" dirty="0"/>
              <a:t>v případech, kdy se člověk ocitne před novým, závažným adaptačním problémem (</a:t>
            </a:r>
            <a:r>
              <a:rPr lang="cs-CZ" dirty="0" err="1"/>
              <a:t>Weinberger</a:t>
            </a:r>
            <a:r>
              <a:rPr lang="cs-CZ" dirty="0"/>
              <a:t>, 1994, s. 339</a:t>
            </a:r>
            <a:r>
              <a:rPr lang="cs-CZ" dirty="0" smtClean="0"/>
              <a:t>). V zásadě tři možnosti</a:t>
            </a:r>
          </a:p>
          <a:p>
            <a:pPr lvl="1"/>
            <a:r>
              <a:rPr lang="cs-CZ" dirty="0" smtClean="0"/>
              <a:t>systematickým </a:t>
            </a:r>
            <a:r>
              <a:rPr lang="cs-CZ" dirty="0"/>
              <a:t>dlouhodobým úsilím lidí kolem jedince (rodičů, učitelů, psychologů, trenérů)</a:t>
            </a:r>
          </a:p>
          <a:p>
            <a:pPr lvl="1"/>
            <a:r>
              <a:rPr lang="cs-CZ" dirty="0" smtClean="0"/>
              <a:t>jednorázově </a:t>
            </a:r>
            <a:r>
              <a:rPr lang="cs-CZ" dirty="0"/>
              <a:t>- vlivem těžké životní události, zažitého traumatu (nemoc, úraz, vážná nemoc či úmrtí v rodině, dopravní neštěstí, přírodní katastrofa atp.)</a:t>
            </a:r>
          </a:p>
          <a:p>
            <a:pPr lvl="1"/>
            <a:r>
              <a:rPr lang="cs-CZ" dirty="0" smtClean="0"/>
              <a:t>z </a:t>
            </a:r>
            <a:r>
              <a:rPr lang="cs-CZ" dirty="0"/>
              <a:t>iniciativy jedince samotného, který se snaží sám na sobě pracovat</a:t>
            </a:r>
            <a:r>
              <a:rPr lang="cs-CZ" dirty="0" smtClean="0"/>
              <a:t>. </a:t>
            </a:r>
          </a:p>
          <a:p>
            <a:pPr lvl="2"/>
            <a:r>
              <a:rPr lang="cs-CZ" dirty="0" smtClean="0"/>
              <a:t>Když </a:t>
            </a:r>
            <a:r>
              <a:rPr lang="en-US" dirty="0" err="1" smtClean="0"/>
              <a:t>vykrystaliz</a:t>
            </a:r>
            <a:r>
              <a:rPr lang="cs-CZ" dirty="0" err="1" smtClean="0"/>
              <a:t>uje</a:t>
            </a:r>
            <a:r>
              <a:rPr lang="cs-CZ" dirty="0" smtClean="0"/>
              <a:t> jeho</a:t>
            </a:r>
            <a:r>
              <a:rPr lang="en-US" dirty="0" smtClean="0"/>
              <a:t> </a:t>
            </a:r>
            <a:r>
              <a:rPr lang="en-US" dirty="0" err="1"/>
              <a:t>nespokojenost</a:t>
            </a:r>
            <a:r>
              <a:rPr lang="en-US" dirty="0"/>
              <a:t> s </a:t>
            </a:r>
            <a:r>
              <a:rPr lang="en-US" dirty="0" err="1"/>
              <a:t>dosavadním</a:t>
            </a:r>
            <a:r>
              <a:rPr lang="en-US" dirty="0"/>
              <a:t> </a:t>
            </a:r>
            <a:r>
              <a:rPr lang="en-US" dirty="0" err="1"/>
              <a:t>stavem</a:t>
            </a:r>
            <a:r>
              <a:rPr lang="en-US" dirty="0"/>
              <a:t> – crystallization of discontent (</a:t>
            </a:r>
            <a:r>
              <a:rPr lang="en-US" dirty="0" err="1"/>
              <a:t>Baumeister</a:t>
            </a:r>
            <a:r>
              <a:rPr lang="en-US" dirty="0"/>
              <a:t>, 1994)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4477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Facilitace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Když jedinec </a:t>
            </a:r>
            <a:r>
              <a:rPr lang="cs-CZ" dirty="0"/>
              <a:t>očekává, že v daném aspektu osobnosti vůbec může dojít ke </a:t>
            </a:r>
            <a:r>
              <a:rPr lang="cs-CZ" dirty="0" smtClean="0"/>
              <a:t>změně</a:t>
            </a:r>
          </a:p>
          <a:p>
            <a:endParaRPr lang="cs-CZ" dirty="0"/>
          </a:p>
          <a:p>
            <a:r>
              <a:rPr lang="cs-CZ" dirty="0" smtClean="0"/>
              <a:t>Otázka subjektivního vnímání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3635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534378"/>
            <a:ext cx="8231040" cy="629724"/>
          </a:xfrm>
        </p:spPr>
        <p:txBody>
          <a:bodyPr vert="horz" lIns="0" tIns="0" rIns="0" bIns="0" anchor="ctr">
            <a:spAutoFit/>
          </a:bodyPr>
          <a:lstStyle/>
          <a:p>
            <a:pPr>
              <a:lnSpc>
                <a:spcPct val="93000"/>
              </a:lnSpc>
              <a:tabLst>
                <a:tab pos="0" algn="l"/>
                <a:tab pos="650890" algn="l"/>
                <a:tab pos="1303220" algn="l"/>
                <a:tab pos="1955549" algn="l"/>
                <a:tab pos="2607879" algn="l"/>
                <a:tab pos="3260208" algn="l"/>
                <a:tab pos="3912538" algn="l"/>
                <a:tab pos="4564867" algn="l"/>
                <a:tab pos="5217197" algn="l"/>
                <a:tab pos="5869527" algn="l"/>
                <a:tab pos="6521857" algn="l"/>
                <a:tab pos="7174186" algn="l"/>
                <a:tab pos="7826516" algn="l"/>
                <a:tab pos="8478845" algn="l"/>
                <a:tab pos="9131175" algn="l"/>
                <a:tab pos="9783504" algn="l"/>
              </a:tabLst>
            </a:pPr>
            <a:r>
              <a:rPr lang="en-GB" smtClean="0"/>
              <a:t>Kontakt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920" y="1600201"/>
            <a:ext cx="8231040" cy="4373505"/>
          </a:xfrm>
        </p:spPr>
        <p:txBody>
          <a:bodyPr vert="horz" lIns="0" tIns="0" rIns="0" bIns="0">
            <a:spAutoFit/>
          </a:bodyPr>
          <a:lstStyle/>
          <a:p>
            <a:pPr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b="1" dirty="0" smtClean="0"/>
              <a:t>Mgr. </a:t>
            </a:r>
            <a:r>
              <a:rPr lang="cs-CZ" b="1" dirty="0" err="1" smtClean="0"/>
              <a:t>et</a:t>
            </a:r>
            <a:r>
              <a:rPr lang="cs-CZ" b="1" dirty="0" smtClean="0"/>
              <a:t> Mgr. </a:t>
            </a:r>
            <a:r>
              <a:rPr lang="en-GB" b="1" dirty="0" smtClean="0"/>
              <a:t>Jan Mareš</a:t>
            </a:r>
            <a:r>
              <a:rPr lang="cs-CZ" b="1" dirty="0" smtClean="0"/>
              <a:t>, </a:t>
            </a:r>
            <a:r>
              <a:rPr lang="cs-CZ" b="1" dirty="0" err="1" smtClean="0"/>
              <a:t>Ph.D</a:t>
            </a:r>
            <a:r>
              <a:rPr lang="cs-CZ" b="1" dirty="0" smtClean="0"/>
              <a:t>.</a:t>
            </a:r>
            <a:endParaRPr lang="en-GB" b="1" dirty="0" smtClean="0"/>
          </a:p>
          <a:p>
            <a:pPr lvl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en-GB" dirty="0" smtClean="0"/>
              <a:t>mares@</a:t>
            </a:r>
            <a:r>
              <a:rPr lang="cs-CZ" dirty="0" err="1" smtClean="0"/>
              <a:t>ped</a:t>
            </a:r>
            <a:r>
              <a:rPr lang="en-GB" dirty="0" smtClean="0"/>
              <a:t>.muni.cz </a:t>
            </a:r>
            <a:endParaRPr lang="cs-CZ" dirty="0" smtClean="0"/>
          </a:p>
          <a:p>
            <a:pPr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b="1" dirty="0" smtClean="0"/>
              <a:t>Mgr. Tomáš Kohoutek, Ph.D.</a:t>
            </a:r>
          </a:p>
          <a:p>
            <a:pPr lvl="1"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kohoutek@ped.muni.cz</a:t>
            </a:r>
          </a:p>
          <a:p>
            <a:pPr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b="1" dirty="0" smtClean="0"/>
              <a:t>PhDr. Táňa Fikarová, Ph.D.</a:t>
            </a:r>
          </a:p>
          <a:p>
            <a:pPr lvl="1"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smtClean="0"/>
              <a:t>fikarova@ped.muni.cz</a:t>
            </a:r>
          </a:p>
          <a:p>
            <a:pPr>
              <a:lnSpc>
                <a:spcPct val="93000"/>
              </a:lnSpc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b="1" dirty="0" err="1" smtClean="0"/>
              <a:t>PhDr</a:t>
            </a:r>
            <a:r>
              <a:rPr lang="en-GB" b="1" dirty="0" smtClean="0"/>
              <a:t>. J</a:t>
            </a:r>
            <a:r>
              <a:rPr lang="cs-CZ" b="1" dirty="0" err="1" smtClean="0"/>
              <a:t>osef</a:t>
            </a:r>
            <a:r>
              <a:rPr lang="cs-CZ" b="1" dirty="0" smtClean="0"/>
              <a:t> Lukas, </a:t>
            </a:r>
            <a:r>
              <a:rPr lang="cs-CZ" b="1" dirty="0"/>
              <a:t>Ph.D.</a:t>
            </a:r>
            <a:endParaRPr lang="en-GB" b="1" dirty="0"/>
          </a:p>
          <a:p>
            <a:pPr lvl="1"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r>
              <a:rPr lang="cs-CZ" dirty="0" err="1" smtClean="0"/>
              <a:t>lukas</a:t>
            </a:r>
            <a:r>
              <a:rPr lang="en-GB" dirty="0" smtClean="0"/>
              <a:t>@</a:t>
            </a:r>
            <a:r>
              <a:rPr lang="cs-CZ" dirty="0" err="1"/>
              <a:t>ped</a:t>
            </a:r>
            <a:r>
              <a:rPr lang="en-GB" dirty="0"/>
              <a:t>.muni.cz </a:t>
            </a:r>
            <a:endParaRPr lang="cs-CZ" dirty="0"/>
          </a:p>
          <a:p>
            <a:pPr>
              <a:tabLst>
                <a:tab pos="649450" algn="l"/>
                <a:tab pos="1301779" algn="l"/>
                <a:tab pos="1954109" algn="l"/>
                <a:tab pos="2606438" algn="l"/>
                <a:tab pos="3258769" algn="l"/>
                <a:tab pos="3911098" algn="l"/>
                <a:tab pos="4563428" algn="l"/>
                <a:tab pos="5215757" algn="l"/>
                <a:tab pos="5868087" algn="l"/>
                <a:tab pos="6520416" algn="l"/>
                <a:tab pos="7172746" algn="l"/>
                <a:tab pos="7825075" algn="l"/>
                <a:tab pos="8477406" algn="l"/>
                <a:tab pos="9129735" algn="l"/>
                <a:tab pos="9782065" algn="l"/>
              </a:tabLst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28867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číst?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 Victor J. </a:t>
            </a:r>
            <a:r>
              <a:rPr lang="cs-CZ" dirty="0" err="1"/>
              <a:t>Drapela</a:t>
            </a:r>
            <a:r>
              <a:rPr lang="cs-CZ" dirty="0"/>
              <a:t>: </a:t>
            </a:r>
            <a:r>
              <a:rPr lang="cs-CZ" b="1" dirty="0"/>
              <a:t>Přehled teorií osobnosti</a:t>
            </a:r>
            <a:r>
              <a:rPr lang="cs-CZ" dirty="0"/>
              <a:t>. Portál 1997, překlad: Karel Balcar. </a:t>
            </a:r>
            <a:endParaRPr lang="cs-CZ" dirty="0" smtClean="0"/>
          </a:p>
          <a:p>
            <a:r>
              <a:rPr lang="cs-CZ" dirty="0" err="1"/>
              <a:t>Calvin</a:t>
            </a:r>
            <a:r>
              <a:rPr lang="cs-CZ" dirty="0"/>
              <a:t> S. </a:t>
            </a:r>
            <a:r>
              <a:rPr lang="cs-CZ" dirty="0" err="1"/>
              <a:t>Hall</a:t>
            </a:r>
            <a:r>
              <a:rPr lang="cs-CZ" dirty="0"/>
              <a:t>, </a:t>
            </a:r>
            <a:r>
              <a:rPr lang="cs-CZ" dirty="0" err="1"/>
              <a:t>Gardner</a:t>
            </a:r>
            <a:r>
              <a:rPr lang="cs-CZ" dirty="0"/>
              <a:t> </a:t>
            </a:r>
            <a:r>
              <a:rPr lang="cs-CZ" dirty="0" err="1" smtClean="0"/>
              <a:t>Lindzey</a:t>
            </a:r>
            <a:r>
              <a:rPr lang="cs-CZ" dirty="0" smtClean="0"/>
              <a:t>: </a:t>
            </a:r>
            <a:r>
              <a:rPr lang="pl-PL" b="1" dirty="0"/>
              <a:t>Psychológia osobnosti</a:t>
            </a:r>
            <a:r>
              <a:rPr lang="pl-PL" dirty="0"/>
              <a:t>: úvod do teórií </a:t>
            </a:r>
            <a:r>
              <a:rPr lang="pl-PL" dirty="0" smtClean="0"/>
              <a:t>osobnosti. Bratislava: SPN 1997.</a:t>
            </a:r>
          </a:p>
          <a:p>
            <a:r>
              <a:rPr lang="cs-CZ" dirty="0"/>
              <a:t>Vladimír Smékal</a:t>
            </a:r>
            <a:r>
              <a:rPr lang="cs-CZ" dirty="0" smtClean="0"/>
              <a:t>: Pozvání </a:t>
            </a:r>
            <a:r>
              <a:rPr lang="cs-CZ" dirty="0"/>
              <a:t>do psychologie osobnosti. Člověk v zrcadle vědomí a jednání. Brno: </a:t>
            </a:r>
            <a:r>
              <a:rPr lang="cs-CZ" dirty="0" err="1"/>
              <a:t>Barrister&amp;Principal</a:t>
            </a:r>
            <a:r>
              <a:rPr lang="cs-CZ" dirty="0"/>
              <a:t>, 2002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Pavel Říčan: Psychologie osobnosti. Praha, </a:t>
            </a:r>
            <a:r>
              <a:rPr lang="cs-CZ" dirty="0" err="1" smtClean="0"/>
              <a:t>Grada</a:t>
            </a:r>
            <a:r>
              <a:rPr lang="cs-CZ" dirty="0" smtClean="0"/>
              <a:t> 2010</a:t>
            </a:r>
          </a:p>
          <a:p>
            <a:r>
              <a:rPr lang="cs-CZ" dirty="0" smtClean="0"/>
              <a:t>Milan </a:t>
            </a:r>
            <a:r>
              <a:rPr lang="cs-CZ" dirty="0" err="1" smtClean="0"/>
              <a:t>Nakonečný</a:t>
            </a:r>
            <a:r>
              <a:rPr lang="cs-CZ" dirty="0" smtClean="0"/>
              <a:t>: </a:t>
            </a:r>
            <a:r>
              <a:rPr lang="cs-CZ" dirty="0"/>
              <a:t>Psychologie osobnosti. </a:t>
            </a:r>
            <a:r>
              <a:rPr lang="cs-CZ" dirty="0" smtClean="0"/>
              <a:t>Praha: Academia, 2009.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528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</a:t>
            </a:r>
            <a:r>
              <a:rPr lang="cs-CZ" dirty="0" smtClean="0"/>
              <a:t>osobnost?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 běžné mluvě pojem osobnost spíše synonymem </a:t>
            </a:r>
            <a:r>
              <a:rPr lang="cs-CZ" dirty="0" smtClean="0"/>
              <a:t>úspěchu (osobnosti kulturního života, sportu…)</a:t>
            </a:r>
          </a:p>
          <a:p>
            <a:r>
              <a:rPr lang="cs-CZ" dirty="0" smtClean="0"/>
              <a:t>Individuálně specifická představa o druhých lidech</a:t>
            </a:r>
          </a:p>
          <a:p>
            <a:pPr lvl="1"/>
            <a:r>
              <a:rPr lang="cs-CZ" dirty="0" smtClean="0"/>
              <a:t>(řada pojetí – teorie mysli, „folk psychology“…)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Drapela</a:t>
            </a:r>
            <a:r>
              <a:rPr lang="cs-CZ" dirty="0" smtClean="0"/>
              <a:t> (1997) subjektivně vnímána jako jednotný a pevný celek; ve skutečnosti spíše proces; dynamický zdroj chování, identity a jedinečnosti</a:t>
            </a:r>
          </a:p>
          <a:p>
            <a:r>
              <a:rPr lang="cs-CZ" dirty="0" err="1" smtClean="0"/>
              <a:t>Helus</a:t>
            </a:r>
            <a:r>
              <a:rPr lang="cs-CZ" dirty="0"/>
              <a:t> (1982) osobností se člověk nerodí, nýbrž </a:t>
            </a:r>
            <a:r>
              <a:rPr lang="cs-CZ" dirty="0" smtClean="0"/>
              <a:t>stává (tzv. potenciální osobnost)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02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Psychologická pojetí osobnosti – řada různých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Rozdělení podle řady různých kritérií </a:t>
            </a:r>
          </a:p>
          <a:p>
            <a:r>
              <a:rPr lang="cs-CZ" dirty="0" smtClean="0"/>
              <a:t>Podle Smékal (2005) – šest složek osobnosti: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Stavba </a:t>
            </a:r>
            <a:r>
              <a:rPr lang="cs-CZ" dirty="0"/>
              <a:t>těla: </a:t>
            </a:r>
            <a:r>
              <a:rPr lang="cs-CZ" i="1" dirty="0"/>
              <a:t>Jak vypadá?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Temperament</a:t>
            </a:r>
            <a:r>
              <a:rPr lang="cs-CZ" dirty="0"/>
              <a:t>: </a:t>
            </a:r>
            <a:r>
              <a:rPr lang="cs-CZ" i="1" dirty="0"/>
              <a:t>Jak rychle a intenzivně prožívá, reaguje a jedná?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Zaměřenost</a:t>
            </a:r>
            <a:r>
              <a:rPr lang="cs-CZ" dirty="0"/>
              <a:t>: </a:t>
            </a:r>
            <a:r>
              <a:rPr lang="cs-CZ" i="1" dirty="0"/>
              <a:t>Co chce a co nechce, za čím jde a co odmítá?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Schopnosti </a:t>
            </a:r>
            <a:r>
              <a:rPr lang="cs-CZ" dirty="0"/>
              <a:t>a dovednosti: </a:t>
            </a:r>
            <a:r>
              <a:rPr lang="cs-CZ" i="1" dirty="0"/>
              <a:t>Co umí a dovede, co neumí a nedovede?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Charakter</a:t>
            </a:r>
            <a:r>
              <a:rPr lang="cs-CZ" dirty="0"/>
              <a:t>: </a:t>
            </a:r>
            <a:r>
              <a:rPr lang="cs-CZ" i="1" dirty="0"/>
              <a:t>Jaký ten člověk je, co je zač?</a:t>
            </a:r>
            <a:r>
              <a:rPr lang="cs-CZ" dirty="0"/>
              <a:t> (jeho mravní zásady, jeho pocit </a:t>
            </a:r>
            <a:r>
              <a:rPr lang="cs-CZ" dirty="0" smtClean="0"/>
              <a:t>odpovědnosti…)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Životní </a:t>
            </a:r>
            <a:r>
              <a:rPr lang="cs-CZ" dirty="0"/>
              <a:t>dráha: </a:t>
            </a:r>
            <a:r>
              <a:rPr lang="cs-CZ" i="1" dirty="0"/>
              <a:t>Odkud a kam jde?</a:t>
            </a:r>
          </a:p>
          <a:p>
            <a:pPr marL="880110" lvl="1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557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Osobnost jako psychologický konstrukt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dirty="0" smtClean="0"/>
              <a:t>Individuální specifika chování a prožívání zahrnující dílčí složky a struktury psychiky</a:t>
            </a:r>
          </a:p>
          <a:p>
            <a:pPr lvl="1"/>
            <a:r>
              <a:rPr lang="cs-CZ" dirty="0" smtClean="0"/>
              <a:t>Idiografické a nomotetické paradigma (</a:t>
            </a:r>
            <a:r>
              <a:rPr lang="cs-CZ" dirty="0" err="1" smtClean="0"/>
              <a:t>Allport</a:t>
            </a:r>
            <a:r>
              <a:rPr lang="cs-CZ" dirty="0" smtClean="0"/>
              <a:t>, 1937) </a:t>
            </a:r>
          </a:p>
          <a:p>
            <a:pPr lvl="2"/>
            <a:r>
              <a:rPr lang="cs-CZ" dirty="0" smtClean="0"/>
              <a:t>Nomotetické hledá obecné zákony a principy aplikovatelné na různé lidi (konstrukty jako extroverze, sebeaktualizace aj.)</a:t>
            </a:r>
          </a:p>
          <a:p>
            <a:pPr lvl="2"/>
            <a:r>
              <a:rPr lang="cs-CZ" dirty="0" smtClean="0"/>
              <a:t>Idiografické se snaží popsat a pochopit specifické projevy konkrétní osobnosti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Různá </a:t>
            </a:r>
            <a:r>
              <a:rPr lang="cs-CZ" dirty="0"/>
              <a:t>pojetí </a:t>
            </a:r>
            <a:r>
              <a:rPr lang="cs-CZ" dirty="0" smtClean="0"/>
              <a:t>osobnosti (volně dle </a:t>
            </a:r>
            <a:r>
              <a:rPr lang="cs-CZ" dirty="0" err="1" smtClean="0"/>
              <a:t>Bahbouha</a:t>
            </a:r>
            <a:r>
              <a:rPr lang="cs-CZ" dirty="0" smtClean="0"/>
              <a:t>):</a:t>
            </a:r>
            <a:endParaRPr lang="cs-CZ" dirty="0"/>
          </a:p>
          <a:p>
            <a:pPr lvl="1"/>
            <a:r>
              <a:rPr lang="cs-CZ" dirty="0"/>
              <a:t>Založená na motivaci (Freud, Murray)</a:t>
            </a:r>
          </a:p>
          <a:p>
            <a:pPr lvl="1"/>
            <a:r>
              <a:rPr lang="cs-CZ" dirty="0"/>
              <a:t>Založená na učení (Watson, </a:t>
            </a:r>
            <a:r>
              <a:rPr lang="cs-CZ" dirty="0" err="1"/>
              <a:t>Dollard</a:t>
            </a:r>
            <a:r>
              <a:rPr lang="cs-CZ" dirty="0"/>
              <a:t> a Miller)</a:t>
            </a:r>
          </a:p>
          <a:p>
            <a:pPr lvl="1"/>
            <a:r>
              <a:rPr lang="cs-CZ" dirty="0"/>
              <a:t>Založená na sebeuvědomění (</a:t>
            </a:r>
            <a:r>
              <a:rPr lang="cs-CZ" dirty="0" err="1"/>
              <a:t>Frankl</a:t>
            </a:r>
            <a:r>
              <a:rPr lang="cs-CZ" dirty="0"/>
              <a:t>, </a:t>
            </a:r>
            <a:r>
              <a:rPr lang="cs-CZ" dirty="0" err="1"/>
              <a:t>Laing</a:t>
            </a:r>
            <a:r>
              <a:rPr lang="cs-CZ" dirty="0"/>
              <a:t>, May, </a:t>
            </a:r>
            <a:r>
              <a:rPr lang="cs-CZ" dirty="0" err="1"/>
              <a:t>Rogers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Založená na poznání (</a:t>
            </a:r>
            <a:r>
              <a:rPr lang="cs-CZ" dirty="0" err="1"/>
              <a:t>Kelley</a:t>
            </a:r>
            <a:r>
              <a:rPr lang="cs-CZ" dirty="0"/>
              <a:t>, </a:t>
            </a:r>
            <a:r>
              <a:rPr lang="cs-CZ" dirty="0" err="1"/>
              <a:t>Piaget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Založená na pojetí celostního psychologického pole sil a vztahů (Kurt </a:t>
            </a:r>
            <a:r>
              <a:rPr lang="cs-CZ" dirty="0" err="1"/>
              <a:t>Lewin</a:t>
            </a:r>
            <a:r>
              <a:rPr lang="cs-CZ" dirty="0"/>
              <a:t>, Joseph Murphy)</a:t>
            </a:r>
          </a:p>
          <a:p>
            <a:r>
              <a:rPr lang="cs-CZ" dirty="0"/>
              <a:t>Přístupy k poznávání osobnosti:</a:t>
            </a:r>
          </a:p>
          <a:p>
            <a:pPr lvl="1"/>
            <a:r>
              <a:rPr lang="cs-CZ" dirty="0"/>
              <a:t>Biologický (člověk jako </a:t>
            </a:r>
            <a:r>
              <a:rPr lang="cs-CZ" dirty="0" smtClean="0"/>
              <a:t>živý organismus – např. evoluční psychologie, sociobiologie)</a:t>
            </a:r>
            <a:endParaRPr lang="cs-CZ" dirty="0"/>
          </a:p>
          <a:p>
            <a:pPr lvl="1"/>
            <a:r>
              <a:rPr lang="cs-CZ" dirty="0"/>
              <a:t>Experimentální (zkoumá duševní funkce a jejich projevy v </a:t>
            </a:r>
            <a:r>
              <a:rPr lang="cs-CZ" dirty="0" smtClean="0"/>
              <a:t>chování; </a:t>
            </a:r>
            <a:r>
              <a:rPr lang="cs-CZ" dirty="0"/>
              <a:t>vzorem jsou přírodní </a:t>
            </a:r>
            <a:r>
              <a:rPr lang="cs-CZ" dirty="0" smtClean="0"/>
              <a:t>vědy; brain </a:t>
            </a:r>
            <a:r>
              <a:rPr lang="cs-CZ" dirty="0" err="1" smtClean="0"/>
              <a:t>sciences</a:t>
            </a:r>
            <a:r>
              <a:rPr lang="cs-CZ" dirty="0" smtClean="0"/>
              <a:t> atd.)</a:t>
            </a:r>
            <a:endParaRPr lang="cs-CZ" dirty="0"/>
          </a:p>
          <a:p>
            <a:pPr lvl="1"/>
            <a:r>
              <a:rPr lang="cs-CZ" dirty="0"/>
              <a:t>Sociální (osobnost utváří a je utvářena sociálními vztahy)</a:t>
            </a:r>
          </a:p>
          <a:p>
            <a:pPr lvl="1"/>
            <a:r>
              <a:rPr lang="cs-CZ" dirty="0"/>
              <a:t>Psychometrický (matematicky vyjádřená </a:t>
            </a:r>
            <a:r>
              <a:rPr lang="cs-CZ" dirty="0" smtClean="0"/>
              <a:t>syntéza projevů </a:t>
            </a:r>
            <a:r>
              <a:rPr lang="cs-CZ" dirty="0"/>
              <a:t>osobnosti)</a:t>
            </a:r>
          </a:p>
          <a:p>
            <a:r>
              <a:rPr lang="cs-CZ" dirty="0"/>
              <a:t>Základními znaky osobnosti jsou:</a:t>
            </a:r>
          </a:p>
          <a:p>
            <a:pPr lvl="1"/>
            <a:r>
              <a:rPr lang="cs-CZ" dirty="0"/>
              <a:t>Individualita (jedinečnost)</a:t>
            </a:r>
          </a:p>
          <a:p>
            <a:pPr lvl="1"/>
            <a:r>
              <a:rPr lang="cs-CZ" dirty="0"/>
              <a:t>Organizovanost </a:t>
            </a:r>
            <a:r>
              <a:rPr lang="cs-CZ" dirty="0" smtClean="0"/>
              <a:t>a integrace</a:t>
            </a:r>
          </a:p>
          <a:p>
            <a:pPr lvl="1"/>
            <a:r>
              <a:rPr lang="cs-CZ" dirty="0" smtClean="0"/>
              <a:t>Vývoj </a:t>
            </a:r>
            <a:endParaRPr lang="cs-CZ" dirty="0"/>
          </a:p>
          <a:p>
            <a:pPr lvl="1"/>
            <a:r>
              <a:rPr lang="cs-CZ" dirty="0" smtClean="0"/>
              <a:t>Konzistentnost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0152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Může se osobnost člověka vůbec měnit?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 principu tři možné odpovědi:</a:t>
            </a:r>
          </a:p>
          <a:p>
            <a:pPr marL="880110" lvl="1" indent="-514350">
              <a:buFont typeface="+mj-lt"/>
              <a:buAutoNum type="arabicPeriod"/>
            </a:pPr>
            <a:r>
              <a:rPr lang="cs-CZ" dirty="0"/>
              <a:t>Osobnost se nemění, je stabilní; proto </a:t>
            </a:r>
            <a:r>
              <a:rPr lang="cs-CZ" dirty="0" smtClean="0"/>
              <a:t>v psychologii používáme pojem osobnost.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se mění po celý život, vyvíjí se. </a:t>
            </a:r>
            <a:r>
              <a:rPr lang="cs-CZ" dirty="0" smtClean="0"/>
              <a:t>V některých obdobích rychleji a výrazně, v jiných pomalu a téměř nepozorovaně. </a:t>
            </a:r>
            <a:endParaRPr lang="cs-CZ" dirty="0"/>
          </a:p>
          <a:p>
            <a:pPr marL="880110" lvl="1" indent="-514350">
              <a:buFont typeface="+mj-lt"/>
              <a:buAutoNum type="arabicPeriod"/>
            </a:pPr>
            <a:r>
              <a:rPr lang="cs-CZ" dirty="0" smtClean="0"/>
              <a:t>Osobnost </a:t>
            </a:r>
            <a:r>
              <a:rPr lang="cs-CZ" dirty="0"/>
              <a:t>má </a:t>
            </a:r>
            <a:r>
              <a:rPr lang="cs-CZ" dirty="0" smtClean="0"/>
              <a:t>z hlediska struktury různé </a:t>
            </a:r>
            <a:r>
              <a:rPr lang="cs-CZ" dirty="0"/>
              <a:t>úrovně: některé se příliš nemění, jiné se mění výrazněji</a:t>
            </a:r>
            <a:r>
              <a:rPr lang="cs-CZ" dirty="0" smtClean="0"/>
              <a:t>.</a:t>
            </a:r>
          </a:p>
          <a:p>
            <a:pPr marL="560070" indent="-514350"/>
            <a:r>
              <a:rPr lang="cs-CZ" dirty="0" smtClean="0"/>
              <a:t>Do značné míry i otázka vymezení klíčových pojmů (osobnost, změna, stabilita…)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875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Může se tedy osobnost měnit?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Tři úrovně osobnosti (</a:t>
            </a:r>
            <a:r>
              <a:rPr lang="cs-CZ" dirty="0" err="1" smtClean="0"/>
              <a:t>McAdams</a:t>
            </a:r>
            <a:r>
              <a:rPr lang="cs-CZ" dirty="0" smtClean="0"/>
              <a:t>, 1994)</a:t>
            </a:r>
          </a:p>
          <a:p>
            <a:pPr lvl="1"/>
            <a:r>
              <a:rPr lang="cs-CZ" dirty="0"/>
              <a:t>dispoziční rysy (</a:t>
            </a:r>
            <a:r>
              <a:rPr lang="cs-CZ" dirty="0" err="1"/>
              <a:t>dispositional</a:t>
            </a:r>
            <a:r>
              <a:rPr lang="cs-CZ" dirty="0"/>
              <a:t> </a:t>
            </a:r>
            <a:r>
              <a:rPr lang="cs-CZ" dirty="0" err="1"/>
              <a:t>traits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osobní </a:t>
            </a:r>
            <a:r>
              <a:rPr lang="cs-CZ" dirty="0"/>
              <a:t>zaměřenost (</a:t>
            </a:r>
            <a:r>
              <a:rPr lang="cs-CZ" dirty="0" err="1"/>
              <a:t>personal</a:t>
            </a:r>
            <a:r>
              <a:rPr lang="cs-CZ" dirty="0"/>
              <a:t> </a:t>
            </a:r>
            <a:r>
              <a:rPr lang="cs-CZ" dirty="0" err="1"/>
              <a:t>concerns</a:t>
            </a:r>
            <a:r>
              <a:rPr lang="cs-CZ" dirty="0"/>
              <a:t>)</a:t>
            </a:r>
          </a:p>
          <a:p>
            <a:pPr lvl="1"/>
            <a:r>
              <a:rPr lang="cs-CZ" dirty="0" smtClean="0"/>
              <a:t>životní </a:t>
            </a:r>
            <a:r>
              <a:rPr lang="cs-CZ" dirty="0"/>
              <a:t>příběh (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narrative</a:t>
            </a:r>
            <a:r>
              <a:rPr lang="cs-CZ" dirty="0"/>
              <a:t>). </a:t>
            </a:r>
            <a:endParaRPr lang="cs-CZ" dirty="0" smtClean="0"/>
          </a:p>
          <a:p>
            <a:pPr lvl="1"/>
            <a:endParaRPr lang="cs-CZ" dirty="0"/>
          </a:p>
          <a:p>
            <a:r>
              <a:rPr lang="cs-CZ" dirty="0" smtClean="0"/>
              <a:t>Takže – ano i ne.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5018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Dispoziční rysy (</a:t>
            </a:r>
            <a:r>
              <a:rPr lang="cs-CZ" dirty="0" err="1" smtClean="0"/>
              <a:t>McAdams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Relativně nezávislé na vnějších vlivech a kontextu</a:t>
            </a:r>
          </a:p>
          <a:p>
            <a:r>
              <a:rPr lang="cs-CZ" dirty="0" smtClean="0"/>
              <a:t>Zdrojem srovnání lidí mezi sebou</a:t>
            </a:r>
          </a:p>
          <a:p>
            <a:r>
              <a:rPr lang="cs-CZ" dirty="0" smtClean="0"/>
              <a:t>Do jisté míry vrozené, během života relativně stabilní</a:t>
            </a:r>
          </a:p>
          <a:p>
            <a:r>
              <a:rPr lang="cs-CZ" dirty="0" smtClean="0"/>
              <a:t>V psychologii označovány jako </a:t>
            </a:r>
            <a:r>
              <a:rPr lang="cs-CZ" b="1" dirty="0" smtClean="0"/>
              <a:t>rysy osobnosti</a:t>
            </a:r>
          </a:p>
          <a:p>
            <a:pPr lvl="1"/>
            <a:r>
              <a:rPr lang="cs-CZ" dirty="0" smtClean="0"/>
              <a:t>např. Big </a:t>
            </a:r>
            <a:r>
              <a:rPr lang="cs-CZ" dirty="0" err="1" smtClean="0"/>
              <a:t>Five</a:t>
            </a:r>
            <a:r>
              <a:rPr lang="cs-CZ" dirty="0" smtClean="0"/>
              <a:t> (pětifaktorový </a:t>
            </a:r>
            <a:r>
              <a:rPr lang="cs-CZ" dirty="0"/>
              <a:t>model </a:t>
            </a:r>
            <a:r>
              <a:rPr lang="cs-CZ" dirty="0" smtClean="0"/>
              <a:t>osobnosti - dimenze </a:t>
            </a:r>
            <a:r>
              <a:rPr lang="cs-CZ" i="1" dirty="0" err="1"/>
              <a:t>neuroticismus</a:t>
            </a:r>
            <a:r>
              <a:rPr lang="cs-CZ" i="1" dirty="0"/>
              <a:t>, extraverze, otevřenost vůči zkušenosti, přívětivost, </a:t>
            </a:r>
            <a:r>
              <a:rPr lang="cs-CZ" i="1" dirty="0" smtClean="0"/>
              <a:t>svědomitost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91639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578</TotalTime>
  <Words>916</Words>
  <Application>Microsoft Office PowerPoint</Application>
  <PresentationFormat>Předvádění na obrazovce (4:3)</PresentationFormat>
  <Paragraphs>103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Times New Roman</vt:lpstr>
      <vt:lpstr>Tw Cen MT</vt:lpstr>
      <vt:lpstr>Wingdings</vt:lpstr>
      <vt:lpstr>Wingdings 2</vt:lpstr>
      <vt:lpstr>Medián</vt:lpstr>
      <vt:lpstr>Psychologie osobnosti</vt:lpstr>
      <vt:lpstr>Kontakt</vt:lpstr>
      <vt:lpstr>Co číst?</vt:lpstr>
      <vt:lpstr>Co je osobnost?</vt:lpstr>
      <vt:lpstr>Psychologická pojetí osobnosti – řada různých pojetí</vt:lpstr>
      <vt:lpstr>Osobnost jako psychologický konstrukt</vt:lpstr>
      <vt:lpstr>Může se osobnost člověka vůbec měnit?</vt:lpstr>
      <vt:lpstr>Může se tedy osobnost měnit?</vt:lpstr>
      <vt:lpstr>Dispoziční rysy (McAdams)</vt:lpstr>
      <vt:lpstr>Osobní zaměřenost (McAdams)</vt:lpstr>
      <vt:lpstr>Životní příběh (McAdams)</vt:lpstr>
      <vt:lpstr>Stabilita a změny </vt:lpstr>
      <vt:lpstr>Změny osobnosti</vt:lpstr>
      <vt:lpstr>Facilitace změny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Osobnostní faktory ovlivňující procesy učení</dc:title>
  <dc:creator>Mares</dc:creator>
  <cp:lastModifiedBy>Mares</cp:lastModifiedBy>
  <cp:revision>16</cp:revision>
  <dcterms:created xsi:type="dcterms:W3CDTF">2012-10-16T10:38:35Z</dcterms:created>
  <dcterms:modified xsi:type="dcterms:W3CDTF">2015-09-23T08:03:48Z</dcterms:modified>
</cp:coreProperties>
</file>