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5" r:id="rId17"/>
    <p:sldId id="273" r:id="rId18"/>
    <p:sldId id="274" r:id="rId19"/>
    <p:sldId id="276" r:id="rId20"/>
    <p:sldId id="277" r:id="rId21"/>
    <p:sldId id="278" r:id="rId22"/>
    <p:sldId id="270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F003FC-A808-4DCA-A050-EEC053015C60}" type="datetimeFigureOut">
              <a:rPr lang="cs-CZ" smtClean="0"/>
              <a:pPr/>
              <a:t>6. 11. 2015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11C08D-8287-454B-8DAB-19545FCA846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pron.cz/hejbejte-se-kosti-moje-pc-cd-rom/s-511912/?_actionnumber=9050" TargetMode="External"/><Relationship Id="rId2" Type="http://schemas.openxmlformats.org/officeDocument/2006/relationships/hyperlink" Target="http://eucitel.zskaminky.cz/view.php?cisloclanku=200711000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b4FSeiZCORc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rvp.cz/wp-content/uploads/2009/12/RVPZV_2007-07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260648"/>
            <a:ext cx="6172200" cy="2110386"/>
          </a:xfrm>
        </p:spPr>
        <p:txBody>
          <a:bodyPr>
            <a:noAutofit/>
          </a:bodyPr>
          <a:lstStyle/>
          <a:p>
            <a:r>
              <a:rPr lang="cs-CZ" sz="7200" dirty="0" smtClean="0"/>
              <a:t>Lidské tělo</a:t>
            </a:r>
            <a:br>
              <a:rPr lang="cs-CZ" sz="7200" dirty="0" smtClean="0"/>
            </a:br>
            <a:endParaRPr lang="cs-CZ" sz="7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1772816"/>
            <a:ext cx="6172200" cy="453650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stavba těla, základní funkce a projevy, životní potřeby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		     </a:t>
            </a:r>
            <a:r>
              <a:rPr lang="cs-CZ" sz="2400" dirty="0" smtClean="0"/>
              <a:t>Zuzana Mátlová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580926"/>
          </a:xfrm>
        </p:spPr>
        <p:txBody>
          <a:bodyPr/>
          <a:lstStyle/>
          <a:p>
            <a:pPr algn="ctr"/>
            <a:r>
              <a:rPr lang="cs-CZ" sz="3200" b="1" dirty="0" smtClean="0"/>
              <a:t>4. Ročník – učivo </a:t>
            </a:r>
            <a:r>
              <a:rPr lang="cs-CZ" sz="1800" b="1" dirty="0" smtClean="0"/>
              <a:t>(cca 5 hodin)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b="1" u="sng" dirty="0" smtClean="0"/>
              <a:t>Životní podmínky a potřeby</a:t>
            </a:r>
          </a:p>
          <a:p>
            <a:pPr>
              <a:buNone/>
            </a:pPr>
            <a:r>
              <a:rPr lang="cs-CZ" u="sng" dirty="0" smtClean="0"/>
              <a:t>Pojmy: </a:t>
            </a:r>
            <a:r>
              <a:rPr lang="cs-CZ" dirty="0" smtClean="0"/>
              <a:t>vzduch, světlo, teplo, voda, potrava, denní režim (práce, odpočinek, spánek, pravidelnost), tělesná aktivita, hygiena (osobní a duševní), pitný a stravovací režim, rozmnožování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u="sng" dirty="0" smtClean="0"/>
              <a:t>Dýchací soustava</a:t>
            </a:r>
          </a:p>
          <a:p>
            <a:pPr>
              <a:buNone/>
            </a:pPr>
            <a:r>
              <a:rPr lang="cs-CZ" u="sng" dirty="0" smtClean="0"/>
              <a:t>Pojmy: </a:t>
            </a:r>
            <a:r>
              <a:rPr lang="cs-CZ" dirty="0" smtClean="0"/>
              <a:t>dutina nosní, nosohltan, hrtan, průdušnice, průdušky, plíce, (průdušinky), nádech x výdech, kyslík x oxid uhličitý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u="sng" dirty="0" smtClean="0"/>
              <a:t>Vylučovací soustava</a:t>
            </a:r>
          </a:p>
          <a:p>
            <a:pPr>
              <a:buNone/>
            </a:pPr>
            <a:r>
              <a:rPr lang="cs-CZ" u="sng" dirty="0" smtClean="0"/>
              <a:t>Pojmy: </a:t>
            </a:r>
            <a:r>
              <a:rPr lang="cs-CZ" dirty="0" smtClean="0"/>
              <a:t>ledviny, močovody, močový měchýř, močová trubice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52934"/>
          </a:xfrm>
        </p:spPr>
        <p:txBody>
          <a:bodyPr/>
          <a:lstStyle/>
          <a:p>
            <a:r>
              <a:rPr lang="cs-CZ" b="1" dirty="0" smtClean="0"/>
              <a:t>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9144000" cy="616530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Žák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vyjmenuje základní životní potřeby, podmínky a vysvětlí k čemu slouží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vysvětlí základní funkce dýchací a vylučovací soustavy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dokáže přiřadit název k jednotlivým orgánům z dané soustavy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580926"/>
          </a:xfrm>
        </p:spPr>
        <p:txBody>
          <a:bodyPr/>
          <a:lstStyle/>
          <a:p>
            <a:pPr algn="ctr"/>
            <a:r>
              <a:rPr lang="cs-CZ" sz="2800" b="1" dirty="0" smtClean="0"/>
              <a:t>5. Ročník – učivo </a:t>
            </a:r>
            <a:r>
              <a:rPr lang="cs-CZ" sz="1800" b="1" dirty="0" smtClean="0"/>
              <a:t>(14 hodin)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9144000" cy="6165304"/>
          </a:xfrm>
        </p:spPr>
        <p:txBody>
          <a:bodyPr/>
          <a:lstStyle/>
          <a:p>
            <a:r>
              <a:rPr lang="cs-CZ" b="1" u="sng" dirty="0" smtClean="0"/>
              <a:t>Zopakování dosud probraných soustav + doplnění</a:t>
            </a:r>
          </a:p>
          <a:p>
            <a:pPr>
              <a:buNone/>
            </a:pPr>
            <a:r>
              <a:rPr lang="cs-CZ" dirty="0" smtClean="0"/>
              <a:t> – kosterní + svalová (svaly (ne)ovládané vůlí, zkracování, smršťování, svalové zatížení, uvolnění)</a:t>
            </a:r>
          </a:p>
          <a:p>
            <a:pPr>
              <a:buNone/>
            </a:pPr>
            <a:r>
              <a:rPr lang="cs-CZ" dirty="0" smtClean="0"/>
              <a:t> - Trávicí (játra, žlučník, slinivka břišní)</a:t>
            </a:r>
          </a:p>
          <a:p>
            <a:pPr>
              <a:buNone/>
            </a:pPr>
            <a:r>
              <a:rPr lang="cs-CZ" dirty="0" smtClean="0"/>
              <a:t> - dýchací</a:t>
            </a:r>
          </a:p>
          <a:p>
            <a:pPr>
              <a:buNone/>
            </a:pPr>
            <a:r>
              <a:rPr lang="cs-CZ" dirty="0" smtClean="0"/>
              <a:t> - vylučovací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u="sng" dirty="0" smtClean="0"/>
              <a:t>Kůže</a:t>
            </a:r>
          </a:p>
          <a:p>
            <a:pPr>
              <a:buNone/>
            </a:pPr>
            <a:r>
              <a:rPr lang="cs-CZ" dirty="0" smtClean="0"/>
              <a:t>Umožňuje pocení -&gt; ochlazení; vyrůstají z ní: chlupy, vlasy, nehty, obočí, řasy; opalování -&gt; ztmavnutí kůže, ochrana před slunečním zářením, poranění kůže, hmat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u="sng" dirty="0" smtClean="0"/>
              <a:t>Nervová soustava</a:t>
            </a:r>
          </a:p>
          <a:p>
            <a:pPr>
              <a:buNone/>
            </a:pPr>
            <a:r>
              <a:rPr lang="cs-CZ" u="sng" dirty="0" smtClean="0"/>
              <a:t>Pojmy: </a:t>
            </a:r>
            <a:r>
              <a:rPr lang="cs-CZ" dirty="0" smtClean="0"/>
              <a:t>mozek, mícha, nervy</a:t>
            </a:r>
            <a:endParaRPr lang="cs-CZ" u="sng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  <p:sp>
        <p:nvSpPr>
          <p:cNvPr id="12290" name="AutoShape 2" descr="data:image/jpeg;base64,/9j/4AAQSkZJRgABAQAAAQABAAD/2wCEAAkGBhQSERUTExQWFRUWGBcZGRgYGBgaGRsYFhsXGBkfGBgYHCYfFxsjGxgYIC8gIycpLCwsGB4xNTAqNSYrLCkBCQoKDgwOGg8PGiolHyQuMiwsLCosLCowLCwsLC8sLywuKiwsLyosLCksKSwwLCwpLCwsKS8pLCwpLCwsLCwqLP/AABEIAOEA4QMBIgACEQEDEQH/xAAbAAACAwEBAQAAAAAAAAAAAAAABAMFBgIHAf/EAEMQAAIBAwIDBQYEBAQFAgcAAAECEQADIRIxBEFRBSJhcYEGEzKRobFCUsHRFGJy8CMzsuEHNIKi8SSSFRYlQ3Ozwv/EABoBAAIDAQEAAAAAAAAAAAAAAAADAQIEBQb/xAAxEQABAwIDBQcFAQEBAQAAAAABAAIRAyESMUEEUXGB8CJhkaGxwdEFEzLh8TMUUiP/2gAMAwEAAhEDEQA/APcaKKKEIooooQiiiihCKKKKEIorm5cCgkmAOZqn4v2g/IPU/oKgkBMZTc/IK6orH3u37k/GfIAR9RT3ZntPLBbsZ2bx5SP1qgqAmFodsdQCVoqKR7W4hkVSrohLRqcSuzEA5G5AG/OkLXE8UM3LvDBeoS4Pq12KaAsUq9opPsm8WtyX95kw4AAYdRGImdqbJjJqFK+0Vl+0vaUs4W0dKzGqBJM8pnFfbXaVz85quILX/wAj4krT0VTWO3CMOJ8Rv8qtbN9XEqZFSDKQ+m5makoooqUtFFFFCEUUUUIRRRRQhFFFFCEUUUUIRRRRQhFFFFCEUvxfGrbGd+Q5mouP7SFvAgt06ef7VQXeM1mS0knT6icRy2qhduWilSxXdkvnavaLMrOfwqSF5YFVHbDXPdzb0nKmDM4IJg7TA5iuuLu3G12wokqYk+kgxneu34lSonAKkz0iAZ9T9KUbhaqb2PkCQMt2sfCR4fiNcnlJCnqABn56vlUfZ3EM6ksIhnAPUKzDblsPOo7IUqyT8LGCOUkspB9fpXzs/iu6FPxAtPoxk+GTQtrHklpnQ8zb0Wx42817s24oCszIbcNtLEIDt4g15pZ/4acY2CiKP5nEf9s1tuE4gtwt+0G0udBVpI0ksqzgzgwcVSXuw+2J0++JH5hdAH1Ab6V0NnecNiOa8x9ToNFa7XHgtj7E8Bc4az/C3Cp92oYFZ2uvdMZ6ad/Gu/a3tAqotruRqPkNh6kH5VB7C9lXOHS7bu3BcYsrsQSYZhBUk791UOw+LpFVXtFf1cRcg7EDboADv4g1nrG5XQ+n08RFogZeir796ArZ3VpjkCDPypxLjFsES5XSw2hZLSDzg1Wq7LAwwOM4ydh5cqc4O2yFQokh2lZ5RyPlSAtW1uMjPv6GedlYcTc0BckywB5k4J2FS8NxTL3llT4x9RtSZ4kai0GWXfpEgA9DMf2K4HEwwBK7Fpnn0miYS212Tc2K1/Zna4ud1sP9D5ftVlXn/D3iQDyg58Qf7zWk7J7dkhLhzsG6/wBXjtV2vlUfRDm/cp5bleUUUUxZEUUUUIRRRRQhFFFFCEUUUUIRRRRQhFV/avafuxpHxEfLxP6eVNcVxS21LMYH3PQeNZS9eLsWO5Py8PSqOdotWz0cZxHJda9yfEmkSCf8QZgnUBsQJEjximOJvqqmcxAIBzBqC2ptkID3WkgncHp40sq1dwc8N0G7QzbzEeqj429DKyiYzg7r+LHypbjDocOCdLgrjMMdJkDxA+YqY8M2qCQIllI64kEdPDxqt4pirJIIAZWHMAbmDzFQkPe5oLnAiSOR+D8cpuOTSwuQQjgLcGxHQyOngaQSyLbOBmW6+E5+dP2r0k22yGyZ6MBges+VUPEGEuuWJ0MAuR4qDneBUd61srBrgRrPIxfrfKv+yuJAdg0aXt3EP/Up3B3zGKi4f2TuBYsdpj3OdmIEc8K5H1FV3B9oElWQEHUCnMyCNJA5mdh5VOf+HdpiWHG29MmZCyDzkaokVt2ciCCY5SsX1Vpc5r2tmRvha32A4W1aN+1ZvG8F92Xae77xveTEEj4QoPlVN2nxAN+54u/0Jq49g+A4awblvh7vviApuNOJltMAYwJ2nfNZXibhdixMEknHUmedLr/kn/TJDCQPDimuFsh5O4BBgCcnkR4c6bBFsgrMkQF6MY68sQemOtK9l3DyiQWJGQSDGR1pxYfcESTnUSAw+Hy6VnRtJJNs+tecee5fEUhrkyTBOBjVsYjkMfOokuBWAiVgECN2ipvfhY1TqBaQd4YfUSBSvu8gAkGG1noDGM49agrnzBGHOZ7+HX/lSkQ3ePeC6tIjkZ9altXS0tsnLxHU+HSoLd5U3hiIAjJJPU9Tj61EguFUBWFwDBAxtnn6YqV1KFTDlPC57rlbLsHtnVFtzmO6Tz8D41fV5unHrPxAEGBkTj/ett2J2qLyQfjXfx8fWmtdoo2mk3/RmWqsqKKKusSKKKKEIooooQiiiihCK+E19qp9oOP0poHxNv8A08/nt86gmAr02F7g0Kn7W7TNxpHwg90HH9k0lwtw62BkTBAPlmK5uoSIA35nlX33U5uSpGxB7vn4HzpC21iWOAZkPDXXoSu+P4cGCWCxtOxIzk0vxXFh0IAOoZxkCOcivrW5bBGsHUMyj8sjkfKubnFCWHwO0AhvHuysb70FY39ouIsHWOs2PIH+3zUj3gQoRgW3HjG4PnVRdBcFPhKBiJ35QPQwPlTZ4AGSJLKYIPOPLqKU4Xhw7MR3SIKxmDPjuMVUlUqGpULWOH5aDIgehBF77gvnDcaoS64EYkD+lR+pqu4+0pslY7y2Tvza4V0mfU13cJKvbbDe85DruB6gV3dIuLqkwqEnlBxoA9RNT3K7ahcCzcP2fAxyVT2cSz6Vb8QQeLHSu/QHpWkucB2RcZi7m24JDrqYd4YYjBnM5Bqnu8OFvWUkan0TOwLESWHTMmrQ+0HZT/5vDFXGDpQZIxMqw38RWzZpMxPJL+oloawOLdc+S0Psff4E3zb4QAFFJYmdTzjBbLAZJ2GVrIfxBrV+xnbXCXb5t8La90FUsSVALfhiQTETOTn0rDveKkhsEGCDggjBB6VSuId8rX9KcMBy5ZarQcGSbUxHeMtuVGMinvdFVlSGnnsfXkw8xSvZ3EBUVCpystjENtHXf6GpFAgqcHOkqGEgg4jzj0NZ1G2ubiJETxgg92n71XN5mnTdBG58doERywK4sv3IkQSFacROxnympeJtEoH1TyzhgRiPSKWe3D4EjQHI66R+/KoGa5NLE2qffODll1dd3EKyyxoXKz1OJjnzia+rYbTJhhyLYx4A4jxNSXnOQRJ7rN0AUkn9q4F04BElu+RvgxAP5R+1C6dPCXax7z8Rw3rpe6JKAdMgk/TFN9n8a1sq6xPQTBHTxFVTOXILMuQfILzMnmdhTL8SBpgSDIHptHh41K6FGoCDP48rzwXo3BcYt1A67H6HmKnrG9hdom1dAJ7rkA+fI/P6Vsqc0ysG0UftOjTRFFFFWWdFFFFCEUUUUIRWL43iveXGfrt5DatL23xOiy3Vu6PX/aax9x9Kzj1MD7Up5vC6OxtAaXlSteC+METnYHnXz3zBJOllPMyvhmARHjilDxeqNaKeWGJb5RjymprXaGkaCoEYh2CmOWDviqLPU2gOee1aNAc+8R13KDQqYdcRMgiRHMEcvOo+IjVDyysAJIgg8jJ6da+/xYTuysEGArjA/LqAnrFRohKykFPyatUTgmRnxjlULAA38WZjSD55Ajjcbl9tBpIBPvQYJ3Ur+EmdhH2NKszW7jZAME7SM5gTRduspkNMCNSmcHIE8+dL3mJMksehaqEpVWs2OyCCDv8AHnvOqj7QDe8UbuwBz449Iiu+E4Y6Rqzb1RAxrJ5nqo+1c9s3tbWiu5BB85Apm6dJ/wAUkFRKaAxCgYnbf+rFXC6NGmzG4tuN++RNz1J5rntDhQb1gCFHe5cwJAgbyQF8yKcPtp2dfGriOGi5zm2rbfzCD8wKi4rhLlxrbWgusHGudIZh3ZjnqAjlMTirHsp+F7QuMnE8MqcVb+NTKlowSIIJ5YO07mtezgQSVH1Qn7jWsIy1Fl32H7a8O9+3Z4axcVcklUQQNsqCe7mSZBEDeazntT2XHaF20NncHblchj8pPyrT8Zw6pc/geCRLRZdV+5pnRbOIkyWYgmJOPtVe9F/ib10k3VWLa3CoAchYaI7p6Y5UVwMwp+mOOIteRlwGll1wK+7ZQM282xO6kEAA9RIwfGmrd0IC25R2A8mAA9ASKWtHSGQggEmA5GzRmQT8J8eYr6LbHUm7SxnbUpAPz7orNKvXqlggC/voPK38Uq21ZWZjLHVH/SMk+dVxMEmYxG42O4zVjxHEN7sXIA7ugSO8eTHwGKg7JtgNqMRDb+GnP1qsXXMNHFVa1pg6mN+qXTiCwKE6dW7QWY+AAr4qCGC+9YdNgZ5k/wB7Uy3EK1soo1EasxAUScljtjbypW/Z0AuQhByACwxnbGaFrDHMAiHWzvb1HV1Jw9pUBhSTsdegZPzI8q+d45EriIKwFHgSRP8Ae1fOF4ckrBIAgs2QTI2Uec58qnS4smDqgkGQWbGPlQtlNrnNANhxTCPIBkelbrsbjfe2VY7jB8x++/rXn/D3CSdUjoCpEDzOK0Hsvxmm7oOzj6iSPpP0q7Dda67Pu0cWoWuooopy46KKKKEIooqO/eCKWOwBPyoUgTZZ32l4qbgQHCiT5n/b71RCxrc6jKrsNsx154P1ph7pdix3JJrrSIOJ8Bz/AHpGZXYdRAphp08+ioHuZBUd1TgAfE3Qek5qZtIDMVDOIkfYCeXlvUZ4/TMACIw0g9MDn6V9Fs3CWYlSuCq77Bhnmc1MFc0u7RDLnhYaSJtw3gcSoRwwGp2ChicBsD1/vlST2bYjTqLzusifARgDyru7dIh9AZQfzGTtk6hOJrr+JuFpCCSMeA3+e1VMrPIPZiORcb66cBbyST8MPdtccld9Pic9fGkr/C3VCDV8ZgLqn6bRVg6Kvu2YkhlcEb6cbgcvE+Nc3rFpfdtbH/3VAOfXf+5oAsrU9maWchN73gz58u9U3FXc7QQfqMY9avOA4wXQWglwsMACcDMgDkaj4m2rB1YQuolGO0nJE/1T50ubXuGV7Gpzbku+k6ZYCFjpH3qWtmybSY7ZDLbt667wrSzZS+ofh2KXrcd0neIO20SOWKa4e0vHXrHEWiLPFW3K3liTpUGdSyJWYAPR/Cqfhuy+ItkX00t+I6WBwckEV6B7L2B7trunS11pO34QFGR4D71qkNNkqo11RsuGRv7HyWc7b4C5be5bTWbnGXkRroQhVtBBMGSMAPiZ38KT4y4Dd9xZAWzw4k5gEoMajzAO/Uzzr0PiuFDiCSIIIIMEEf3sa8yvcG2m6EJJuspYnoNRYepIoxjIq1Ki4y5g6/ZTSWldFZwTrbTbGdbAY1QMCT/5oswoGrUtyQVaJkNAXzU9K+9q2BJdXhLCW1Qjm5mPLaTU3EIWuopBus9oMZhdOpcHAgBBmfGqmkDcJdR5DpIE8M+/fbRVvaQZXKEyFJjpBMyPOlblyQBJxMCMZzuDMk/pT/H8SQVMK69YJn8wB6TkdJqDtSwi6ShwwmOgxH3pDhBWMscC54M7+GnFMcEEVSrupnlqEGQJnOTM/LFJ8RBY20IK4yzYAGYBPKY26VBc0kKqqS55kgL/AHFfbnZ7flGBJAbVMGDECqrZ91z2ANaIG6ct0wmrbOvwnWCe8QAsE/zf3Ajau24hEGoKAeUHc+f4vPaq25w8kaIiJIDFiB1PdEVNc4LSuqUPTJk9J5HyoWplWoAcIy1mY4SJTt3j0YQGAnfIwPCNzyxTXC340ss4IIkHlkb5NVtviNCrhc5kQWz/ACYNPcNdDLIJPid6F0dnq4z2iJjrX2XpHD3g6Kw2YA/MTUlUvstxWq0UJyh+hyPrNXVPBkLk1WYHlqKKKKlLRVZ7RXCLBjmQPrVnWZ9su0gnu0OxJJPSMAnoN6q8wFo2ZuKqAqgDG8eNcywAfWCI6GD8ic1Fd45VgziROMEHmDsYx9aOGtLqItPBzqzqE7zBOZneoaIErfXqXgXPH2XDqNRa5lWwsMGKzE45DHLao9enCudDYnEyBEGM8seVNttCrDz38aiB1BPXlilP4W2TJwSXHVpUxJjMYJz4VbMGfJcZ7XEmM/DztbeNFFxNkohYE6W3kbxzjkKat3JJcNIEhQTAgBdR8gQaTv8AFMoYQW1d0HbIH5fEDPlSv8WpV7cEj4lnBExIg74nzFWbSlshMouZTMtNo8xMRnbPfonA3uyZhokESBCnvyJ5ZM+VRMqFC1yVhm0jMqT3sAbnNS3syxX4407T3RiR49KjHFiLuonkPhjJXofKB19aQ0EiAFqomOzpeJ5kTN8gD8KHhrjXLhDbCC0QRgDSPDmfOmD24bDMiKr6tJ8JKgEQN+lL8Hal7mpYcBceYJJ9T8qm99wLHTodP5879T3jT2jtXCiqXBgvck5/xdcPbdLjjSbSuAWQ9Zzp8N/tXoHs7/y6f9X+o15/dssCiO+sqw0kHdILDPOt77MvPDr4Fh9Sf1qhu+Ux7Y2cRv8AlWtYPtC1pvXB/MfkTI+hFbysp7UcPpuhvzj6rj7RUPyUbC6Hlu9VbaY70R47fWorpLW7jDu6gqgtg6E5eE4Hp41Fa4dULPp2GJMnqT3jjl8jUvDL724GbZIOnxYSJHUffyqrXEZJm0tx2cL9Xn2XXHdnNcNu2bgL6ZKjFu2gG+Of3qsudkjSXtk3IbYrGpQeVXXDBgLwtpqdyyb7TmfKCfkKq7F027gDYiUI6Z/etIZ91sjMLjljGVAHix13JG8U1ggDS26t+GcEHmIPOpXthVgs050aGlSMYxkU9esrdFxIhgxIMbxjB55waoUtNJ0yCMmNxWNNeDRNhIO7zt552Uz8MIOCryIUzkNgD061yFRcQ2tSBEyZB7xEDArriruoqxY3FgwMKwON49M86LTrpYQZkFYBGdjHXn50ASrDDi7MdCZ3cI8FNYumRAgSSGaAfH+ry8fCnuFcsAdh9yd/SqnX3RrLEfg6DkZ8QOlWHBPJOkkqAAJjHy9N6a6wNl0NkqS4Cevi3otF7OcZovAEwHEHz5fXHrWyrzZ2gE7QCa9HtuCARkEA/OhhRt7IcHb11RRRV1zkVhPaO/PEGeTBf+0j71u6877RaXuE5hmPyNUfkuj9PHbJ7knpS2TBZMaoUmImCdOxjnin2DhcBbvSToPoyiPoPOl14RCSSJnmZPyP4R4CurFltUW2YIBBkas4gLqzH0oazUWWqq8yQ4A8M1AnaIVtTvdRxglkAUCdicgxIO8xUqXypYpou6jOpDtO0xIj1qZ+FVZlnZ7hC9B0khYEDxps8Ba0lSihQI2gxzyM01xMb/JYAyTAtzn9ZeCqL10le+j6YEFAGyOcjKmZpPh3Q6VunAkyRG/KSAZHy2ps8P3Qlu46uhbY6icmPjBEQcmaS4vh9ayblz3q4n3YYKRmAAI5etWDOzEeHWSSWi0HxyOpFvSFwt1tywdV5FgpA/l67CJrrhbwuXpJyACRtLCQMc4nfyqfg7Vv3Y98YJJ+KVkz0EDpypW9wVq2wuLccTMAgGQRAO04/artpduCPBVAwtDw4HeJ6y7/AHU3aBYXFYAkklQQMaWAEHxDZHnSPF3rl+4S0atsQNqs7bm4gIdx6JmMTlTvVRxXDw7EsxE+A/0gU2nSIbJF0bW9riCDIKtbCqmhmYDSkZPNjt8l2r0L2XcHhkI6tyg/EdwfCK807OtLchiFHeMQe/gQuRlQBPnNei+yTH3TDkGx8gaxOBD7rdVh2zy3KR8K8rNe1/xW/JvutaWsj7VXZvAflUD1JJ+xFQ/JJ2ITVCq2UYZj3Vz4T1PlUvDWJAYYcktPnmD6QKWayHEHMRiTHy5xVlbpQW+oyXGVX9sobaFkkasEzBnJn1BI+VUSyIDcwGHkc1c+0nE4VB/Uf0/Wq3jFJtI0Q1s6G69V+ldKgC1g715/a2h9RwboP71xUicce6GPdHQDVHnXHGWlEXLJiNxOR4wfka54RlYgNs2J6Hl9aYHZcg6W7wwQf36Gl1aLAbmEUfu1GRGL1BG7q6SVENstq03B1Iz0gUut0t3ZwOZEbmcxPP719yrFIEnGYx5E7VNYGkw4YLkeTc9uorKGlt5Utl8DLQ/v3TnEcKNCliDBWemnaB0GaivcZoMK8r4DVp9eflUVy3bDRkqRAmdSnyPI0ynDHEqFnBgDOD8jijBNyV0wXOJFMQe6T52z7/VNMNSjeDG+8f8Aitz7O8TrsLO6yvy2+kVhogqJJ3OegEfcitb7I3e469GB+Yj/APmqtzWvbGzRk6K/ooopq4qK87KBiVmJ1D54rfcY4FtycAKftWD4ZASNUeEx+tUculsVmuPBQ2mLCIgx1jnHTGR9DUtviYUlxpIiSD3T/fQ0jxnDrbuu2S5IKKuJ1DIgbjUGMnrTXDcLoXVd7zdJkDoAuxNaaeGB16qlZ7y4/wB9BmrDheKVlEQc8s5BxReIghlkbkESIH3qH+EgloHegRsAPLn5+NfBw4BMdORMfsKaKTXGf36JH3HgQR7eqPeW02KrnbAmegpL+ML3GFoZiGZlwI2Ec6P4YBhoA8XbPy5k1ORkxP7nxq322i9+agVHOtYcOutEv/BiYJ1kd4ltpOBA2HPHlTNy9Agb/wB71HFQ34Uaj4/Srmk22MyrsqFuIsEJXjeL0DxO370nwCargnO5PoKgL62LHnsPtTfDWlDwTgkjGBBn8X7VeoeweCxMOOq3dIR2XbxIA1K28fhfOa9I9lv+XH9TfevOOBDgBl06WOgb7AkK3j5eVenez9rTw9sTMiZ8zNc1/wCa6NQxQA66hWFYv2kP/qG8l+wraViPaH/mLnp/pWlvyU7B/oeHwq8XdOTgDedoqRe09SarYkHZjsTsNI/FPXaqnirIVdV5mu5hUgBSx2AQYY/1TUnCcaUuk3SAtu2GgYCs8gKOuFOauxgzzWnaKjjbL1HedBkd/JHGcOVuqHbUzaS3hJ2+VWPGcKDdZOVxPkyYH3FVgtteZ3MghdX7fSnL6XG0XgYYlQq8oIO/nWt82vp56LjUI7RDTBM8sj13qjtyCQeR+o3qyu3S4DAhSAQTJ5RvtHMivtlCRfVhpMh4+Zx1H71WWrhLFTM8h1narVDiaTqPcJIaaWWTuVwfX5TVq37zWhEMYYeBH74n1qPhL+qbbxBwZ3BG3r+1M/xBLo0hSSVI05E9ZOdq543hVF3JgOpM9GH9/WufAa7C5bAw4Q9l4MGdQd/jF11ZsIy6DAdcSIz0P8wNc8IWCiASREiSZHUA/cGlbbrliveGwA7pAx8z1pu1dTcsbekZBYxHrtFWwlOova4giAePhpEjzUvCXZLXCZ2UDpGSAOsmD/TWr9kW77j+UY9aynBgELdUYfUx8mJYHzg59K0/sgZusf5P1WqnNb6l6Lh0e/n5LW0UUVdcVI9uXI4e54rHzxWS4Ba0XtVcixH5mA+Un9KoeCGKW7NdXZRFEneUi9gW7wfH+JKkxscsvkI1D5dan/igcaSYI+GG+opXjOBLhlZiVBGgHqIILR8Xe5dKf4LiUa0rghVI8BHUeBBn5VdrsLpzKHtJZAsOupUV3jFhoViViZGfvStqwCzsWJK50BiQJBxnc/QTTRClQtsAKCDqMmTvgD489Tv1oPDFt2JI5wARPSB961SYvI4rDhxEZHhlr1uK5GFjYeA9TUeudLKMZE9Z/wDFHuDIm45/36/KoTIACkmDjbA58oA3poAOQ+FMkC/7sunJAyIiZgztSXaMuoUcvGp+LBOAxJYfD4GMnnUAsjXEmVAB5TPXygn5UwEG50/iW6TLRkf6lhw2lORZsDvRjw6+lHF2+66gSRpwMEADl1pk25vD8tpR5T4f3ypdk/zCxhtx4jw8dqXjnPq9lP2gwQ3h4C/mU27KLZIHdUaxGPhzHgcV6P2T/kWo/Ip+YBryriuMVLDxMsIgndmEGATMc69F9i+K95wNhpJOgKSd5SVP1Fc+IcQtm1HFTaQrusT7Qf8AMXP+n/StbasR7QH/ANRc8x/pWofkq7B/oeHuFQ3uAYubmoaxhJBKop+IxPeY9f7OV7YsuXtF7hYX7mVgAaVZVQwP5T9a0Pbvavu0ZArF3Ui3pzJOMjcQSKpb3Du9wNchfcWEdVE92GWJPMwpn5cq2bPiHaOXXul7fgdNNkzrnHPkDyO5X3ZfabNxPE2cbIFJ5CIM9YnFM8Nee5aWGGlNUQM6rOwJ6HrVIW0doOw2awXHjAH7fWrLse/7kZM2/wCHRz5rOojzFQ4wJ7h6Qqtp4nETq4HhMhWF5ybqXI7hAQnrrEjHQEgVX8Vwc+7zpIc2yfLKmnOAZrlnRjSbasjHfvCRj+Ux9KU4m6XtlipglT0h1jV5Ty8qhovG7rrgoqQQHHW/z6DxUZL3GZXChlDE4IyABI+9fONssFW4fDByR4TzFc37ZlmJJZSQxmJU90ER0IMjxqU3yVRWYMrMIbYjScg9RtBpDhIkeCqAHBwdM6HnaV09sujMIj4gOYaZOa54uSVUgFjv0e2sFvWMf9VfbNwpIGVAGpem4JHyqTgbXvEa6GJA/wAvqFUzPqPsKs0RwmFoaQW2/KPTUe3CDZTG0rAPbAxy2B6gjka0PspdHvv6kMfQ5+VZW3cgTpaQe9GAQciV8j9K0nss831Ocq2/lUVGlpCdTqNfRdoYn9ra0UUVC5aqPahAbE9GWPXH2JqisCFq69qT/hKOrifkxqiv2yVABgHfy558dqobuXUoEijzSV+8zfAAB+Zv0X9TSfY9wITq7xuMxtkjGrMgD8MwXn+qmu0pICgxqIHjzmOmBS10rECAyEFcbMNoHTr4TUg2sE4sn8j/AHh3KxtWGtn4+6InudZnM4238a7uX8GATPh+9RcLxbPaFwxpMYIkjMEEjGDI9K+vxMHTqUk8gCT94rQJdc3PXcsIIYMIsO/9lQksSNRCqOX6s36Vxfv5GhZB3bkBOd67eyWYBs4J8N+lc3mEwuSIwNsZEnpTxhnz7s0rtlp8O/LrJcPFoFolzEfzEjAA5VBwpCgu2+mSepG8df8AevmktLPsJEA7NA+kgifGubsIuTKrMDqR1694fSao6IImSerJrZBBAgDqT1p3qDhrjd5TMOcTMxJBAHrUt+0GuEYwBj05eUCofeEWrb/lJJPm0R6z9KbvQMDmBB8ZgH/umlvccU6368EymwFuE5WN9xB9yVTdvOpsW43n1kCDXon/AA5P/wBPted3/wDY9eUdr29JQKZILhp88HwNexexdoLwHDiNM2wSIjLZJPiSZ9aQRDyorumk2RH8V3WI9oFjiHxGQfmo/WtvWS9quHi6G/Mv1XH2iqvyUbCYqRvCy3FJbN62Ce+cxO4QEiR0BOPHyxVdocWDd4i2vx3BatL9dcddOqSPKrPtG/Zs/wCKwGsSQB8THSVgc4g+Q3pFeHDX7Nue8mu85G4uMRiemSI6AU+llJnL0v4ZBO2iSSwRM+ow+NyeSrE4N+H4i2oJut3rcMYBtssrpJnTsw3IlasVe0US07NaZFVG94ukFAyyJ+Eg6YkE7nenO3wqoLpgMj2zPPSGyPkWpfjfaGzOFNzBGcKQ0SDO+w5UOr4gCej6aqrNl+2XMBtuO4+c23px7vuFtvI0K8Y29050j5Ar/wC2pbc/4gJ0g6WiJHfBxG8z06Vlr3bRfTw9q0oVnXGSB3gYnAEnlWt4htF7WwlQqBjnBOoBo+nrUZtgZn5Ee6pUALp0EDXOCDyAAVaNZVSBOhoE7yTseuRPyrm2yq2x0xpOBKs28L0nFOX7UEqDAZu8RnBYMjY5ySK6u2l/xEGIAI8wMweuKoSJEpDaJBF8t++Dl4R6Ja4iltKYLyDvhBAbXO2oGATzM1a2OF0yqjSViByKcgeWNpo7L4HWDd21IgXmNOWzPxTIkH/epOLlNBETBU7xy+g39KuNwzKuQG9siw3eHrfySVkd+YgDukHqNUfTHrV57Jf5tv8AoP8Apql4gm2wM4Zx9IlvWTWi9mbU35/KrfoP1qtUyQd6dStTeDmJ8/4tdRRRULnKn9ph/hp/WP8AS1Ul4wOuNqv/AGhSba+Dj7EfrWe4qYxv40s5rqbMf/mFU33IZmbkogDYTM77nFLpdRvhtlp/lH3NT+61HU8nOAdgOsdTv61894HlQSNvAx4T8pq8gdWT2tcRPgDEn481FwA/xCM20aQFVol/CMCRPmR40y5IcKFBIn4f5ubGNwB9aT4/vKbS4xkj8A6jo3MeU052VxSrYXWe+B3zBMsOZPUgg+tNa85+AWSpQbMTxNvAdab0NbdrgRm7oWSq4GTgE7mi5f04QA6d4MATt5k9Km4RdQdyPjbY9BgfauIlxA7s+WVGAOo3PpUGpmOus1dtOwI19NPZKGywTR+KSx6GO9jz2qC+mpC5y1w6Un8KkwIHLAmaf4piwYLyBk+kwvjtmlFcIVDsIQRPi+3yA+tH3DEnPr9I+0MWHTLrgJRcsS62/wAIGpvGAFHpiuOI49EQ6oJEqB1j7YjNK8V2yP8AE93ksFCkbASwJ9DJ+VUtix32Hkc+Wc9aW6Yjd17prXNaZGvQ9PNJo5e5eZsktPoRyr3zsn/Itf8A40/0ivHE4LfH9+dey9miLNv+hP8ASKgGTKybQIaBxTNZ32vs4ttyBYH1gj7GtFVf29Y1cO/gNX/tM/YVLsknZ3YarSsBxfChlcADUylZjMdCd4zVVx/aem++gCVULPIFiWbHM4Wrbi3IWBuapH4UKGPmx/X7UsExC7FWA63Pz+VQ9r3WfBJLNuTmFJj0mdqiHD7oScAZ2kfviKZv8O0GR33KsI/KuY8Ij6023D6irDaD9dJH2phGEALG043E9R1dLdmkWrltiIVWBxyitfe4/VchADrRRnYiTBgeDHBrJ8QsQB8TbfqfICobXGXOGuI1vIAdmBzIMAmOueXSqtkqa+XZtETHW4rW2g1pO78EkPiSpBiQOYOPKpLFjUEtkyGl3Pgdh6nHkDSFjt5GZmaVDBZWNStvJB5cqm7N4ZkuPpYBnh9Jyuk8h0I6jrUkByGMLCDEjLrjC1XD2wqBRsBA8qVJ1PJ+GDp+cGfPHpRw/EF5SIP4s7DwPOa+e6wbfIb/ANByP2+dWAjPoKpfJAbl7jTrLklPdBkY8iCq+Crt9c/Kr32RabhPW3PzK1VsmkP0yR5QP1mrT2RSHjpbA+RWqkyVZzcNMjuv4/1auiiirLlpPtZJtHwg/I1lb5rX8f8A5T/0n6CvMON9rUkhFLeMwP3ilvXS2M2KsbhzVT2l2laSCT34gGYP3mJPSqTje2LtzE78hgR4xk1XLwROvcksoJO8d0+gyTFSyAZK01qhIwtWlbteyttgzEyDqaDmcc/lSa+0eq53LZCCNSsfjIHcMDaB13x0qtThdTnUZVM9BO/rA+9TcNw5GtiN4YDwgx9p9atfPX5SS+YGnx+/HVWlv2xchgttZ1Ngk9fSo19pLzSWCaRtAMztgz6VHZ7L7oBwwzPME5NMv2YWjwIMeII/ScVFpRL8PXVkse07yqFDd7AgAbtzPr86iXhi1xgxJ1CJJMyAJ/1fSrPheCBYgd7TknmWOPoJHrTQ4BlhjklgYHIEEET5farxpvSi6wOg9MlU2uEIuCB3QAvrEj9BTfCcEH1Y/F64wM+lXP8A8Ogrg5aT5xpH1irHhuyY08oEef8AZ+9VMQpEzCqbHZhYgdSB88V6XbSAAOQA+VVHZHZUEOeW371c1DQs+0PxGBoivhFfaKssyxvbPYeh8fCZK+Hh6VT3+zpEEb/rXo92yGEMAR0NUvaXZYXvAd37f7VQiFvp18VnZrBX+zTrWBsN/PBpThuDC2geUT+8evKtq/Bg0nc7LERGBRMiCnYYMjrL4WNHZ/8AiB23IbHQYgfefGlrnDn3+2CgE+Mk/UCthc7NMzyiKr7vZxJeBHwx5gT+tTMqCIy3z5LN8LwunVb5Kcf0tkD0yKm4TjLli4rnvqZXT0ESIPXFP3eCYM1zST3oI6oIAI8jJ+dRcfajQYkagSei7T9amDNtVGIYb6fNleWO3rdwJocLcZgF1eO+diIG3hVol/v6X7rxjo43lfLpymsLxnB99dI+CXIHOcfONRqW9rhWRiGTvIZ2McgcQRg+BokAAKSCXFw8N/7W3v25EVZ+zP8Amt/QfutYCz2/xO76eWIBH0Ait57CWLptteu7vhMAd3Gccift5UsZq9ZwFInetTRRRTVyFy6BgQRIIgg8wa8s9oPYd+HYsgL2eRxKzyYDp1Ajyr1WioIlNp1TTNl4hZ4HJPWp07OGRG+T9OdevXOzLTSWtISd5Vc+eM1U8X7H2zm2dHgcjltOR9arhK1N2lpzC88TscQQMA5jly6eX1p9OzZnG4g9Of71qv8A5XcflPr+9TJ2C45fUUXVw+mMoWctdnU0vZciM+laG32M3QepqdeyDzYVEFDqrN6obfZYBB2jpG3Sml4IHETy+dXlvspRvJ+1NpbA2AHlVoKQ6u3QKm4fsdoAOAI3ycfrVhY7NVcnvHx2+VN0VMJLqriiiiipSkUUUUIRXwivtFCEld7JQ7Svl+x/Slz2IeT/AE/3q1oqICaKrxqs8/Zb/k+UfvSj8DgmDAMHHOtZRUYU0bSdQsRc4ClL3Zsg4r0DQM4338fOvgsrEQI6QI+VRhVv+nuXmjdmgCAIjHy8a4Xsd2wqMfJScelemDhU/KvyFS0YUf8AVGQWO9n/AGLh9fEKpA2Qw0k825Y6dfLOwVQAABAGABX2irAQsz6jnmSiiiipVEUUUUIRRRRQhFFFFCEUUUUIRRRRQhFFFFCEUUUUIRRRRQhFFFFCEUUUUIRRRRQhFFFFCEUUUUIRRRRQhFFFFCF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292" name="Picture 4" descr="http://files.andele-a-ja.webnode.cz/system_preview_detail_200000667-271da28179/pl%C3%AD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204864"/>
            <a:ext cx="22860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cs-CZ" b="1" u="sng" dirty="0" smtClean="0"/>
              <a:t>Oběhová soustava</a:t>
            </a:r>
          </a:p>
          <a:p>
            <a:pPr>
              <a:buNone/>
            </a:pPr>
            <a:r>
              <a:rPr lang="cs-CZ" u="sng" dirty="0" smtClean="0"/>
              <a:t>Pojmy:</a:t>
            </a:r>
            <a:r>
              <a:rPr lang="cs-CZ" dirty="0" smtClean="0"/>
              <a:t> srdce, cévy, tepny, žíly, vlásečnice, krev (červené a bílé krvinky, krevní plazma, krevní destičky)</a:t>
            </a:r>
          </a:p>
          <a:p>
            <a:pPr>
              <a:buNone/>
            </a:pPr>
            <a:r>
              <a:rPr lang="cs-CZ" dirty="0" smtClean="0"/>
              <a:t>-&gt; dárcovství krve, transfuze, onemocnění srdce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u="sng" dirty="0" smtClean="0"/>
              <a:t>Rozmnožovací soustava</a:t>
            </a:r>
          </a:p>
          <a:p>
            <a:pPr>
              <a:buNone/>
            </a:pPr>
            <a:r>
              <a:rPr lang="cs-CZ" u="sng" dirty="0" smtClean="0"/>
              <a:t>Pojmy: </a:t>
            </a:r>
            <a:r>
              <a:rPr lang="cs-CZ" dirty="0" smtClean="0"/>
              <a:t>ženské pohlavní orgány: vaječník, vejcovod, děloha, pochva + stydké pysky menstruace, vajíčko, těhotenství </a:t>
            </a:r>
          </a:p>
          <a:p>
            <a:pPr>
              <a:buNone/>
            </a:pPr>
            <a:r>
              <a:rPr lang="cs-CZ" dirty="0" smtClean="0"/>
              <a:t>		  mužské pohlavní orgány: varlata (šourek), chámovod, penis (předkožka) + močový měchýř, předstojná žláza, močová trubice, spermie, erekce, ejakulace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Pozn.:</a:t>
            </a:r>
            <a:r>
              <a:rPr lang="cs-CZ" dirty="0" smtClean="0"/>
              <a:t> V průběhu jednotlivých soustav se snažit zapojovat související smysly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r>
              <a:rPr lang="cs-CZ" b="1" dirty="0" smtClean="0"/>
              <a:t>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Žák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vyjmenuje jednotlivé orgánové soustavy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vyjmenuje jednotlivé části orgánových soustav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popíše, k čemu jednotlivé části orgánových soustav slouží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vyjmenuje jednotlivé mužské a ženské pohlavní žlázy a buňky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 vysvětlí pohlavní rozdíly mezi mužem a ženou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Teoretická příprava pro učitele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r>
              <a:rPr lang="cs-CZ" dirty="0" smtClean="0"/>
              <a:t>Učebnice pro vyšší ročníky</a:t>
            </a:r>
          </a:p>
          <a:p>
            <a:r>
              <a:rPr lang="cs-CZ" dirty="0" smtClean="0"/>
              <a:t>Metodické příručky</a:t>
            </a:r>
          </a:p>
          <a:p>
            <a:r>
              <a:rPr lang="cs-CZ" dirty="0" smtClean="0"/>
              <a:t>Encyklopedie</a:t>
            </a:r>
          </a:p>
          <a:p>
            <a:r>
              <a:rPr lang="cs-CZ" dirty="0" smtClean="0"/>
              <a:t>Odborné publikace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Obrázek 3" descr="img_221965_or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2204864"/>
            <a:ext cx="2381250" cy="3371850"/>
          </a:xfrm>
          <a:prstGeom prst="rect">
            <a:avLst/>
          </a:prstGeom>
        </p:spPr>
      </p:pic>
      <p:pic>
        <p:nvPicPr>
          <p:cNvPr id="5" name="Obrázek 4" descr="biologie-cloveka-ucite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124744"/>
            <a:ext cx="1905000" cy="2705100"/>
          </a:xfrm>
          <a:prstGeom prst="rect">
            <a:avLst/>
          </a:prstGeom>
        </p:spPr>
      </p:pic>
      <p:pic>
        <p:nvPicPr>
          <p:cNvPr id="6" name="Obrázek 3" descr="15_učení hrou edice_Edice školních projektů_Lidské tělo_plaká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501008"/>
            <a:ext cx="3643313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52934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Zajímavosti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pPr lvl="1">
              <a:buNone/>
            </a:pPr>
            <a:r>
              <a:rPr lang="cs-CZ" sz="2000" b="1" dirty="0" smtClean="0"/>
              <a:t>Č</a:t>
            </a:r>
            <a:r>
              <a:rPr lang="cs-CZ" sz="2000" dirty="0" smtClean="0"/>
              <a:t>lověk mrkne asi 25 000x za den.</a:t>
            </a:r>
          </a:p>
          <a:p>
            <a:pPr lvl="1">
              <a:buNone/>
            </a:pPr>
            <a:r>
              <a:rPr lang="cs-CZ" sz="2000" b="1" dirty="0" smtClean="0"/>
              <a:t>N</a:t>
            </a:r>
            <a:r>
              <a:rPr lang="cs-CZ" sz="2000" dirty="0" smtClean="0"/>
              <a:t>ehty na rukou rostou čtyřikrát rychleji než nehty na nohou.</a:t>
            </a:r>
          </a:p>
          <a:p>
            <a:pPr>
              <a:buNone/>
            </a:pPr>
            <a:r>
              <a:rPr lang="cs-CZ" sz="2000" dirty="0" smtClean="0"/>
              <a:t>	 </a:t>
            </a:r>
            <a:r>
              <a:rPr lang="cs-CZ" sz="2000" b="1" dirty="0" smtClean="0"/>
              <a:t>K</a:t>
            </a:r>
            <a:r>
              <a:rPr lang="cs-CZ" sz="2000" dirty="0" smtClean="0"/>
              <a:t>aždý den ztrácíme průměrně 60-100 vlasů.</a:t>
            </a:r>
          </a:p>
          <a:p>
            <a:pPr>
              <a:buNone/>
              <a:defRPr/>
            </a:pPr>
            <a:r>
              <a:rPr lang="cs-CZ" sz="2000" dirty="0" smtClean="0"/>
              <a:t>	</a:t>
            </a:r>
            <a:r>
              <a:rPr lang="cs-CZ" sz="2000" b="1" dirty="0" smtClean="0"/>
              <a:t>P</a:t>
            </a:r>
            <a:r>
              <a:rPr lang="cs-CZ" sz="2000" dirty="0" smtClean="0"/>
              <a:t>okud sníte hodně jídla, váš sluch bude otupený.</a:t>
            </a:r>
          </a:p>
          <a:p>
            <a:pPr>
              <a:buNone/>
              <a:defRPr/>
            </a:pPr>
            <a:r>
              <a:rPr lang="cs-CZ" sz="2000" dirty="0" smtClean="0"/>
              <a:t>	</a:t>
            </a:r>
            <a:r>
              <a:rPr lang="cs-CZ" sz="2000" b="1" dirty="0" smtClean="0"/>
              <a:t>L</a:t>
            </a:r>
            <a:r>
              <a:rPr lang="cs-CZ" sz="2000" dirty="0" smtClean="0"/>
              <a:t>idské srdce vytváří dost tlaku na to, aby dokázalo vytrysknout krev až 10 m.</a:t>
            </a:r>
          </a:p>
          <a:p>
            <a:pPr>
              <a:buNone/>
              <a:defRPr/>
            </a:pPr>
            <a:r>
              <a:rPr lang="cs-CZ" sz="2000" dirty="0" smtClean="0"/>
              <a:t>	</a:t>
            </a:r>
            <a:r>
              <a:rPr lang="cs-CZ" sz="2000" b="1" dirty="0" smtClean="0"/>
              <a:t>N</a:t>
            </a:r>
            <a:r>
              <a:rPr lang="cs-CZ" sz="2000" dirty="0" smtClean="0"/>
              <a:t>ejdelší vnitřní orgán je tenké střevo. Je čtyřikrát delší, než je vaše výška. 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N</a:t>
            </a:r>
            <a:r>
              <a:rPr lang="cs-CZ" sz="2000" dirty="0" smtClean="0"/>
              <a:t>ení možné polechtat sám sebe.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R</a:t>
            </a:r>
            <a:r>
              <a:rPr lang="cs-CZ" sz="2000" dirty="0" smtClean="0"/>
              <a:t>áno jsme asi o 1 cm vyšší než večer. Je to způsobeno chrupavkou mezi kostmi, která se stáním a sezením během dne stlačuje.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N</a:t>
            </a:r>
            <a:r>
              <a:rPr lang="cs-CZ" sz="2000" dirty="0" smtClean="0"/>
              <a:t>os si může zapamatovat až 50 000 různých vůní.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N</a:t>
            </a:r>
            <a:r>
              <a:rPr lang="cs-CZ" sz="2000" dirty="0" smtClean="0"/>
              <a:t>a každém krychlovém centimetru vašeho těla je asi 5 milionů bakterií.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b="1" dirty="0" smtClean="0"/>
              <a:t>N</a:t>
            </a:r>
            <a:r>
              <a:rPr lang="cs-CZ" sz="2000" dirty="0" smtClean="0"/>
              <a:t>a úsměv je potřeba 17 druhů svalů, na zamračení 43.</a:t>
            </a:r>
          </a:p>
          <a:p>
            <a:pPr>
              <a:buNone/>
            </a:pPr>
            <a:r>
              <a:rPr lang="cs-CZ" sz="2000" b="1" dirty="0" smtClean="0"/>
              <a:t>	K</a:t>
            </a:r>
            <a:r>
              <a:rPr lang="cs-CZ" sz="2000" dirty="0" smtClean="0"/>
              <a:t>osti jsou 4x silnější než beton.</a:t>
            </a:r>
          </a:p>
          <a:p>
            <a:pPr>
              <a:buNone/>
            </a:pPr>
            <a:r>
              <a:rPr lang="cs-CZ" sz="2000" b="1" dirty="0" smtClean="0"/>
              <a:t>	V</a:t>
            </a:r>
            <a:r>
              <a:rPr lang="cs-CZ" sz="2000" dirty="0" smtClean="0"/>
              <a:t>šechny naše tělesné funkce se při kýchnutí zastaví, a to i srdeční tep.</a:t>
            </a:r>
            <a:endParaRPr lang="cs-CZ" sz="2000" b="1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cs-CZ" b="1" dirty="0" smtClean="0">
                <a:solidFill>
                  <a:schemeClr val="tx2">
                    <a:satMod val="130000"/>
                  </a:schemeClr>
                </a:solidFill>
              </a:rPr>
              <a:t>Metodické pokyny k výuce v jednotlivých ročnících: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r>
              <a:rPr lang="cs-CZ" dirty="0" smtClean="0"/>
              <a:t>Cyklické osnování učiva</a:t>
            </a:r>
          </a:p>
          <a:p>
            <a:r>
              <a:rPr lang="cs-CZ" dirty="0" smtClean="0"/>
              <a:t>Názorné pomůcky: modely, obrázky, videa, výukové programy, pracovní listy, prezentace, žáci sami sobě</a:t>
            </a:r>
          </a:p>
          <a:p>
            <a:pPr>
              <a:buNone/>
            </a:pPr>
            <a:endParaRPr lang="cs-CZ" u="sng" dirty="0" smtClean="0">
              <a:hlinkClick r:id="rId2"/>
            </a:endParaRPr>
          </a:p>
          <a:p>
            <a:pPr>
              <a:buNone/>
            </a:pPr>
            <a:r>
              <a:rPr lang="cs-CZ" u="sng" dirty="0" smtClean="0">
                <a:hlinkClick r:id="rId2"/>
              </a:rPr>
              <a:t>http://eucitel.zskaminky.cz/view.php?cisloclanku=2007110005</a:t>
            </a:r>
          </a:p>
          <a:p>
            <a:pPr>
              <a:buNone/>
            </a:pPr>
            <a:endParaRPr lang="cs-CZ" dirty="0" smtClean="0">
              <a:hlinkClick r:id="rId3"/>
            </a:endParaRPr>
          </a:p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popron.cz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hejbejte</a:t>
            </a:r>
            <a:r>
              <a:rPr lang="cs-CZ" dirty="0" smtClean="0">
                <a:hlinkClick r:id="rId3"/>
              </a:rPr>
              <a:t>-se-kosti-moje-</a:t>
            </a:r>
            <a:r>
              <a:rPr lang="cs-CZ" dirty="0" err="1" smtClean="0">
                <a:hlinkClick r:id="rId3"/>
              </a:rPr>
              <a:t>pc</a:t>
            </a:r>
            <a:r>
              <a:rPr lang="cs-CZ" dirty="0" smtClean="0">
                <a:hlinkClick r:id="rId3"/>
              </a:rPr>
              <a:t>-cd-</a:t>
            </a:r>
            <a:r>
              <a:rPr lang="cs-CZ" dirty="0" err="1" smtClean="0">
                <a:hlinkClick r:id="rId3"/>
              </a:rPr>
              <a:t>rom</a:t>
            </a:r>
            <a:r>
              <a:rPr lang="cs-CZ" dirty="0" smtClean="0">
                <a:hlinkClick r:id="rId3"/>
              </a:rPr>
              <a:t>/s-511912/?_</a:t>
            </a:r>
            <a:r>
              <a:rPr lang="cs-CZ" dirty="0" err="1" smtClean="0">
                <a:hlinkClick r:id="rId3"/>
              </a:rPr>
              <a:t>actionnumber</a:t>
            </a:r>
            <a:r>
              <a:rPr lang="cs-CZ" dirty="0" smtClean="0">
                <a:hlinkClick r:id="rId3"/>
              </a:rPr>
              <a:t>=9050</a:t>
            </a:r>
            <a:endParaRPr lang="cs-CZ" dirty="0" smtClean="0"/>
          </a:p>
          <a:p>
            <a:pPr>
              <a:buNone/>
            </a:pPr>
            <a:endParaRPr lang="cs-CZ" dirty="0" smtClean="0">
              <a:hlinkClick r:id="rId4"/>
            </a:endParaRPr>
          </a:p>
          <a:p>
            <a:pPr>
              <a:buNone/>
            </a:pP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?v=b4FSeiZCORc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58092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Průřezová témata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9144000" cy="6237312"/>
          </a:xfrm>
        </p:spPr>
        <p:txBody>
          <a:bodyPr/>
          <a:lstStyle/>
          <a:p>
            <a:r>
              <a:rPr lang="cs-CZ" b="1" dirty="0" smtClean="0"/>
              <a:t>Osobnostní a sociální výchova </a:t>
            </a:r>
            <a:r>
              <a:rPr lang="cs-CZ" dirty="0" smtClean="0"/>
              <a:t>– uvědomování si sebe sama a svého těla i těla ostatních, hygiena a psychohygiena, 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Multikulturní výchova </a:t>
            </a:r>
            <a:r>
              <a:rPr lang="cs-CZ" dirty="0" smtClean="0"/>
              <a:t>– poznávání různých typů lidí, odlišností mezi lidmi. Snaha o odstraňování předsudků, každý máme stejnou stavbu těla a prožíváme emoce.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Environmentální výchova </a:t>
            </a:r>
            <a:r>
              <a:rPr lang="cs-CZ" dirty="0" smtClean="0"/>
              <a:t>– působení prostředí na naše zdraví i na zdraví druhých, vede k uvědomování si podmínek života a možností jejich ohrožování</a:t>
            </a:r>
          </a:p>
          <a:p>
            <a:pPr>
              <a:buNone/>
            </a:pPr>
            <a:endParaRPr lang="cs-CZ" u="sng" dirty="0" smtClean="0"/>
          </a:p>
          <a:p>
            <a:r>
              <a:rPr lang="cs-CZ" b="1" dirty="0" smtClean="0"/>
              <a:t>Mediální výchova</a:t>
            </a:r>
            <a:r>
              <a:rPr lang="cs-CZ" dirty="0" smtClean="0"/>
              <a:t>: využívání médií při výuce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7467600" cy="580926"/>
          </a:xfrm>
        </p:spPr>
        <p:txBody>
          <a:bodyPr/>
          <a:lstStyle/>
          <a:p>
            <a:r>
              <a:rPr lang="cs-CZ" dirty="0" smtClean="0"/>
              <a:t>Mezipředmětové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9144000" cy="6237312"/>
          </a:xfrm>
        </p:spPr>
        <p:txBody>
          <a:bodyPr/>
          <a:lstStyle/>
          <a:p>
            <a:r>
              <a:rPr lang="cs-CZ" u="sng" dirty="0" smtClean="0"/>
              <a:t>Český jazyk a literatura </a:t>
            </a:r>
            <a:r>
              <a:rPr lang="cs-CZ" dirty="0" smtClean="0"/>
              <a:t>- správné vyjadřování, pojmenování, čtení s porozuměním, křížovky, rébusy, psaní, sloh (popis)</a:t>
            </a:r>
          </a:p>
          <a:p>
            <a:r>
              <a:rPr lang="cs-CZ" u="sng" dirty="0" smtClean="0"/>
              <a:t>Matematika</a:t>
            </a:r>
            <a:r>
              <a:rPr lang="cs-CZ" dirty="0" smtClean="0"/>
              <a:t> – měření tepu, počet nádechů a výdechů, počet zubů, kostí (slovní úlohy) </a:t>
            </a:r>
          </a:p>
          <a:p>
            <a:r>
              <a:rPr lang="cs-CZ" u="sng" dirty="0" smtClean="0"/>
              <a:t>Výtvarná výchova </a:t>
            </a:r>
            <a:r>
              <a:rPr lang="cs-CZ" dirty="0" smtClean="0"/>
              <a:t>– kresba lidského těla (proporce, karikatury) nebo jeho částí</a:t>
            </a:r>
          </a:p>
          <a:p>
            <a:r>
              <a:rPr lang="cs-CZ" u="sng" dirty="0" smtClean="0"/>
              <a:t>Tělesná výchova </a:t>
            </a:r>
            <a:r>
              <a:rPr lang="cs-CZ" dirty="0" smtClean="0"/>
              <a:t>– správné držení těla, povely a instrukce s využitím znalostí částí lidského těla</a:t>
            </a:r>
          </a:p>
          <a:p>
            <a:r>
              <a:rPr lang="cs-CZ" u="sng" dirty="0" smtClean="0"/>
              <a:t>Hudební výchova </a:t>
            </a:r>
            <a:r>
              <a:rPr lang="cs-CZ" dirty="0" smtClean="0"/>
              <a:t>– trénování smyslů, písničky o lidském těle</a:t>
            </a:r>
          </a:p>
          <a:p>
            <a:r>
              <a:rPr lang="cs-CZ" u="sng" dirty="0" smtClean="0"/>
              <a:t>Vlastivěda</a:t>
            </a:r>
            <a:r>
              <a:rPr lang="cs-CZ" dirty="0" smtClean="0"/>
              <a:t> – vývoj člověka</a:t>
            </a:r>
          </a:p>
          <a:p>
            <a:r>
              <a:rPr lang="cs-CZ" u="sng" dirty="0" smtClean="0"/>
              <a:t>Pracovní činnosti </a:t>
            </a:r>
            <a:r>
              <a:rPr lang="cs-CZ" dirty="0" smtClean="0"/>
              <a:t>– skládanky lidského těla, orgánů</a:t>
            </a:r>
          </a:p>
          <a:p>
            <a:r>
              <a:rPr lang="cs-CZ" u="sng" dirty="0" smtClean="0"/>
              <a:t>Informatika</a:t>
            </a:r>
            <a:r>
              <a:rPr lang="cs-CZ" dirty="0" smtClean="0"/>
              <a:t> – vyhledávání informací a jejich zpracování (prezentace,…)</a:t>
            </a:r>
          </a:p>
          <a:p>
            <a:r>
              <a:rPr lang="cs-CZ" u="sng" dirty="0" smtClean="0"/>
              <a:t>Cizí jazyk </a:t>
            </a:r>
            <a:r>
              <a:rPr lang="cs-CZ" dirty="0" smtClean="0"/>
              <a:t>– názvy částí těla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66328"/>
          </a:xfrm>
        </p:spPr>
        <p:txBody>
          <a:bodyPr/>
          <a:lstStyle/>
          <a:p>
            <a:pPr algn="ctr"/>
            <a:r>
              <a:rPr lang="cs-CZ" b="1" dirty="0" smtClean="0"/>
              <a:t>Očekávané výstupy dle 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u="sng" dirty="0" smtClean="0"/>
              <a:t>Vzdělávací oblast: </a:t>
            </a:r>
            <a:r>
              <a:rPr lang="cs-CZ" dirty="0" smtClean="0"/>
              <a:t>Člověk a jeho svět</a:t>
            </a:r>
          </a:p>
          <a:p>
            <a:r>
              <a:rPr lang="cs-CZ" u="sng" dirty="0" smtClean="0"/>
              <a:t>Tematický okruh: </a:t>
            </a:r>
            <a:r>
              <a:rPr lang="cs-CZ" dirty="0" smtClean="0"/>
              <a:t>Člověk a jeho zdraví</a:t>
            </a:r>
          </a:p>
          <a:p>
            <a:pPr>
              <a:buFontTx/>
              <a:buChar char="-"/>
            </a:pPr>
            <a:r>
              <a:rPr lang="cs-CZ" b="1" dirty="0" smtClean="0"/>
              <a:t>Očekávané výstupy 1. období</a:t>
            </a:r>
          </a:p>
          <a:p>
            <a:pPr>
              <a:buFont typeface="Wingdings" pitchFamily="2" charset="2"/>
              <a:buChar char="Ø"/>
            </a:pPr>
            <a:r>
              <a:rPr lang="cs-CZ" sz="2000" i="1" dirty="0" smtClean="0"/>
              <a:t>uplatňuje základní hygienické, režimové a jiné zdravotně preventivní návyky s využitím elementárních znalostí o lidském těle; </a:t>
            </a:r>
          </a:p>
          <a:p>
            <a:pPr>
              <a:buFontTx/>
              <a:buChar char="-"/>
            </a:pPr>
            <a:r>
              <a:rPr lang="cs-CZ" b="1" dirty="0" smtClean="0"/>
              <a:t>Očekávané výstupy 2. období</a:t>
            </a:r>
          </a:p>
          <a:p>
            <a:pPr>
              <a:buFont typeface="Wingdings" pitchFamily="2" charset="2"/>
              <a:buChar char="Ø"/>
            </a:pPr>
            <a:r>
              <a:rPr lang="cs-CZ" sz="2000" i="1" dirty="0" smtClean="0"/>
              <a:t>využívá poznatků o lidském těle k vysvětlení základních funkcí jednotlivých orgánových soustav a podpoře vlastního zdravého způsobu života</a:t>
            </a:r>
            <a:endParaRPr lang="cs-CZ" sz="2000" b="1" i="1" dirty="0" smtClean="0"/>
          </a:p>
          <a:p>
            <a:pPr>
              <a:buFont typeface="Wingdings" pitchFamily="2" charset="2"/>
              <a:buChar char="Ø"/>
            </a:pPr>
            <a:r>
              <a:rPr lang="cs-CZ" sz="2000" i="1" dirty="0" smtClean="0"/>
              <a:t>rozlišuje jednotlivé etapy lidského života a orientuje se ve vývoji dítěte před a po jeho narození</a:t>
            </a:r>
            <a:endParaRPr lang="cs-CZ" sz="2000" b="1" i="1" dirty="0" smtClean="0"/>
          </a:p>
          <a:p>
            <a:pPr>
              <a:buFontTx/>
              <a:buChar char="-"/>
            </a:pPr>
            <a:r>
              <a:rPr lang="cs-CZ" b="1" dirty="0" smtClean="0"/>
              <a:t>Učivo</a:t>
            </a:r>
          </a:p>
          <a:p>
            <a:pPr>
              <a:buFontTx/>
              <a:buChar char="-"/>
            </a:pPr>
            <a:r>
              <a:rPr lang="cs-CZ" sz="2000" dirty="0" smtClean="0"/>
              <a:t>stavba těla, základní funkce a projevy, životní potřeby člověka, pohlavní rozdíly mezi mužem a ženou, základy lidské reprodukce, vývoj jedince 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Font typeface="Wingdings" pitchFamily="2" charset="2"/>
              <a:buChar char="Ø"/>
            </a:pP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58092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Didaktické hry – 1. období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r>
              <a:rPr lang="cs-CZ" b="1" dirty="0" smtClean="0"/>
              <a:t>Trénování smyslů </a:t>
            </a:r>
          </a:p>
          <a:p>
            <a:pPr>
              <a:buNone/>
            </a:pPr>
            <a:r>
              <a:rPr lang="cs-CZ" dirty="0" smtClean="0"/>
              <a:t>- Děti rozdělíme do dvojic, přičemž jedno dítě z dvojice si zaváže oči a poté pomocí čichu, hmatu a chuti určí, o jaký druh ovoce se jedná (např. jablko) Jeho partner ho kontroluje a asistuje, poté se vymění.</a:t>
            </a:r>
          </a:p>
          <a:p>
            <a:pPr>
              <a:buNone/>
            </a:pPr>
            <a:r>
              <a:rPr lang="cs-CZ" dirty="0" smtClean="0"/>
              <a:t>- Žáci mají zavázané oči a pohybují se za zvukem.</a:t>
            </a:r>
          </a:p>
          <a:p>
            <a:pPr>
              <a:buNone/>
            </a:pPr>
            <a:r>
              <a:rPr lang="cs-CZ" dirty="0" smtClean="0"/>
              <a:t>- Do sklenic připravím (korálky, papír, látku, plastelínu,…) a oblepím ji zvenčí, aby děti neviděly, co je uvnitř. Poté postupně šáhnou do každé sklenice a budou se snažit popsat, co to je, jestli je jim to příjemné,…</a:t>
            </a:r>
          </a:p>
          <a:p>
            <a:pPr marL="365760" indent="-283464">
              <a:defRPr/>
            </a:pPr>
            <a:r>
              <a:rPr lang="cs-CZ" b="1" dirty="0" smtClean="0"/>
              <a:t>Hygiena (pantomima)</a:t>
            </a:r>
            <a:endParaRPr lang="cs-CZ" dirty="0" smtClean="0"/>
          </a:p>
          <a:p>
            <a:pPr marL="365760" indent="-283464" algn="just">
              <a:buNone/>
              <a:defRPr/>
            </a:pPr>
            <a:r>
              <a:rPr lang="cs-CZ" dirty="0" smtClean="0"/>
              <a:t>          Žáci předvádí svým spolužákům hygienické návyky/ pomůcky. Ostatní spolužáci mají za úkol, uhádnou jakou pomůcku či návyk žák předvádí.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58092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Didaktické hry – 2. období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r>
              <a:rPr lang="cs-CZ" b="1" dirty="0" smtClean="0"/>
              <a:t>Lidské tělo</a:t>
            </a:r>
          </a:p>
          <a:p>
            <a:pPr>
              <a:buNone/>
            </a:pPr>
            <a:r>
              <a:rPr lang="cs-CZ" dirty="0" smtClean="0"/>
              <a:t>- Žáci dostanou kartičku s názvem vnitřního orgánu. Jejich úkolem je se seskupit do skupin podle toho, do jaké orgánové soustavy patří jejich orgán. Ve skupině poté seřadí orgány tak, jak jsou používány.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- Žáci vytvoří skupiny, z nichž každá dostane obrys lidského těla a buď popíše jednotlivé jeho části, nebo do něj umístí (nakreslí) vnitřní orgány.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3074" name="Picture 2" descr="http://biologie.websnadno.cz/imagescamg3mw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005064"/>
            <a:ext cx="1344209" cy="249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47667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404664"/>
            <a:ext cx="9144000" cy="6453336"/>
          </a:xfrm>
        </p:spPr>
        <p:txBody>
          <a:bodyPr>
            <a:normAutofit lnSpcReduction="10000"/>
          </a:bodyPr>
          <a:lstStyle/>
          <a:p>
            <a:r>
              <a:rPr lang="cs-CZ" sz="1600" dirty="0" smtClean="0"/>
              <a:t>ŠTIKOVÁ, Věra. </a:t>
            </a:r>
            <a:r>
              <a:rPr lang="cs-CZ" sz="1600" i="1" dirty="0" smtClean="0"/>
              <a:t>Já a můj svět: prvouka pro 3. ročník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Brno: Nová škola, 2008, 2 sv. Duhová řada. ISBN 978-80-7289-097-2.</a:t>
            </a:r>
          </a:p>
          <a:p>
            <a:r>
              <a:rPr lang="cs-CZ" sz="1600" dirty="0" smtClean="0"/>
              <a:t>ČECHUROVÁ, Milana, Jana HAVLÍČKOVÁ a Ladislav PODROUŽEK. </a:t>
            </a:r>
            <a:r>
              <a:rPr lang="cs-CZ" sz="1600" i="1" dirty="0" smtClean="0"/>
              <a:t>Přírodověda 5 pro 5. ročník základní školy: prvouka pro 3. ročník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Praha: SPN - pedagogické nakladatelství, 2011, 111 s. Člověk a jeho svět. ISBN 978-807-2354-689.</a:t>
            </a:r>
          </a:p>
          <a:p>
            <a:r>
              <a:rPr lang="cs-CZ" sz="1600" dirty="0" smtClean="0"/>
              <a:t>MLADÁ, Jarmila, Jana HAVLÍČKOVÁ a Ladislav PODROUŽEK. </a:t>
            </a:r>
            <a:r>
              <a:rPr lang="cs-CZ" sz="1600" i="1" dirty="0" smtClean="0"/>
              <a:t>Přírodověda pro 5. ročník základní školy: prvouka pro 3. ročník</a:t>
            </a:r>
            <a:r>
              <a:rPr lang="cs-CZ" sz="1600" dirty="0" smtClean="0"/>
              <a:t>. 2.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Praha: SPN - pedagogické nakladatelství, 2004, 95 s. Člověk a jeho svět. ISBN 80-723-5258-X.</a:t>
            </a:r>
          </a:p>
          <a:p>
            <a:r>
              <a:rPr lang="cs-CZ" sz="1600" dirty="0" smtClean="0"/>
              <a:t>FRÝZOVÁ, Iva, Petra JŮZLOVÁ a Ladislav DVOŘÁK. </a:t>
            </a:r>
            <a:r>
              <a:rPr lang="cs-CZ" sz="1600" i="1" dirty="0" smtClean="0"/>
              <a:t>Příroda: příručka učitele pro 4. ročník základní školy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Plzeň: </a:t>
            </a:r>
            <a:r>
              <a:rPr lang="cs-CZ" sz="1600" dirty="0" err="1" smtClean="0"/>
              <a:t>Fraus</a:t>
            </a:r>
            <a:r>
              <a:rPr lang="cs-CZ" sz="1600" dirty="0" smtClean="0"/>
              <a:t>, 2010, 98 s. Člověk a jeho svět. ISBN 978-807-2389-339.</a:t>
            </a:r>
          </a:p>
          <a:p>
            <a:r>
              <a:rPr lang="cs-CZ" sz="1600" dirty="0" smtClean="0"/>
              <a:t>ČECHUROVÁ, Milana, Jana HAVLÍČKOVÁ a Ladislav PODROUŽEK. </a:t>
            </a:r>
            <a:r>
              <a:rPr lang="cs-CZ" sz="1600" i="1" dirty="0" smtClean="0"/>
              <a:t>Přírodověda 4 pro 4. ročník základní školy: příručka učitele pro 4. ročník základní školy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Praha: SPN - pedagogické nakladatelství, 2010, 111 s. Člověk a jeho svět. ISBN 978-807-2354-665.</a:t>
            </a:r>
          </a:p>
          <a:p>
            <a:r>
              <a:rPr lang="cs-CZ" sz="1600" dirty="0" smtClean="0"/>
              <a:t>DVOŘÁKOVÁ, Michaela, Jana STARÁ a Iva FRÝZOVÁ. </a:t>
            </a:r>
            <a:r>
              <a:rPr lang="cs-CZ" sz="1600" i="1" dirty="0" smtClean="0"/>
              <a:t>Prvouka: příručka učitele pro 3. ročník základní školy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Plzeň: </a:t>
            </a:r>
            <a:r>
              <a:rPr lang="cs-CZ" sz="1600" dirty="0" err="1" smtClean="0"/>
              <a:t>Fraus</a:t>
            </a:r>
            <a:r>
              <a:rPr lang="cs-CZ" sz="1600" dirty="0" smtClean="0"/>
              <a:t>, 2010, 124 s., 30 s. obr. </a:t>
            </a:r>
            <a:r>
              <a:rPr lang="cs-CZ" sz="1600" dirty="0" err="1" smtClean="0"/>
              <a:t>příl</a:t>
            </a:r>
            <a:r>
              <a:rPr lang="cs-CZ" sz="1600" dirty="0" smtClean="0"/>
              <a:t>. ISBN 978-807-2388-721.</a:t>
            </a:r>
          </a:p>
          <a:p>
            <a:r>
              <a:rPr lang="cs-CZ" sz="1600" dirty="0" smtClean="0"/>
              <a:t>DVOŘÁKOVÁ, Michaela, Jana STARÁ a Dominik DVOŘÁK. </a:t>
            </a:r>
            <a:r>
              <a:rPr lang="cs-CZ" sz="1600" i="1" dirty="0" smtClean="0"/>
              <a:t>Prvouka: příručka učitele pro 2. ročník základní školy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Plzeň: </a:t>
            </a:r>
            <a:r>
              <a:rPr lang="cs-CZ" sz="1600" dirty="0" err="1" smtClean="0"/>
              <a:t>Fraus</a:t>
            </a:r>
            <a:r>
              <a:rPr lang="cs-CZ" sz="1600" dirty="0" smtClean="0"/>
              <a:t>, 2009, 127 s. ISBN 978-807-2387-670.</a:t>
            </a:r>
          </a:p>
          <a:p>
            <a:r>
              <a:rPr lang="cs-CZ" sz="1600" dirty="0" smtClean="0"/>
              <a:t>DVOŘÁKOVÁ, Michaela, Jana STARÁ a Dominik DVOŘÁK. </a:t>
            </a:r>
            <a:r>
              <a:rPr lang="cs-CZ" sz="1600" i="1" dirty="0" smtClean="0"/>
              <a:t>Prvouka: příručka učitele pro 1. ročník základní školy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Plzeň: </a:t>
            </a:r>
            <a:r>
              <a:rPr lang="cs-CZ" sz="1600" dirty="0" err="1" smtClean="0"/>
              <a:t>Fraus</a:t>
            </a:r>
            <a:r>
              <a:rPr lang="cs-CZ" sz="1600" dirty="0" smtClean="0"/>
              <a:t>, 2007, 124 s. , 20 s. obr. </a:t>
            </a:r>
            <a:r>
              <a:rPr lang="cs-CZ" sz="1600" dirty="0" err="1" smtClean="0"/>
              <a:t>příl</a:t>
            </a:r>
            <a:r>
              <a:rPr lang="cs-CZ" sz="1600" dirty="0" smtClean="0"/>
              <a:t>. ISBN 978-807-2386-468.</a:t>
            </a:r>
          </a:p>
          <a:p>
            <a:r>
              <a:rPr lang="cs-CZ" sz="1600" i="1" dirty="0" smtClean="0"/>
              <a:t>Rámcový vzdělávací program pro základní vzdělávání. </a:t>
            </a:r>
            <a:r>
              <a:rPr lang="cs-CZ" sz="1600" dirty="0" smtClean="0"/>
              <a:t>[online]. Praha: Výzkumný ústav pedagogický v Praze, 2007. 126 s. [cit. 2014-11-01]. Dostupné z WWW:&lt;</a:t>
            </a:r>
            <a:r>
              <a:rPr lang="cs-CZ" sz="1600" dirty="0" smtClean="0">
                <a:hlinkClick r:id="rId2"/>
              </a:rPr>
              <a:t>http://www.</a:t>
            </a:r>
            <a:r>
              <a:rPr lang="cs-CZ" sz="1600" dirty="0" err="1" smtClean="0">
                <a:hlinkClick r:id="rId2"/>
              </a:rPr>
              <a:t>vuppraha.cz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wp</a:t>
            </a:r>
            <a:r>
              <a:rPr lang="cs-CZ" sz="1600" dirty="0" smtClean="0">
                <a:hlinkClick r:id="rId2"/>
              </a:rPr>
              <a:t>-</a:t>
            </a:r>
            <a:r>
              <a:rPr lang="cs-CZ" sz="1600" dirty="0" err="1" smtClean="0">
                <a:hlinkClick r:id="rId2"/>
              </a:rPr>
              <a:t>content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uploads</a:t>
            </a:r>
            <a:r>
              <a:rPr lang="cs-CZ" sz="1600" dirty="0" smtClean="0">
                <a:hlinkClick r:id="rId2"/>
              </a:rPr>
              <a:t>/2009/12/RVPZV_2007-07.pdf</a:t>
            </a:r>
            <a:r>
              <a:rPr lang="cs-CZ" sz="1600" dirty="0" smtClean="0"/>
              <a:t>&gt;.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920880" cy="1431032"/>
          </a:xfrm>
        </p:spPr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1. Ročník – učivo </a:t>
            </a:r>
            <a:r>
              <a:rPr lang="cs-CZ" sz="1800" b="1" dirty="0" smtClean="0"/>
              <a:t>(cca 7 hodin)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b="1" u="sng" dirty="0" smtClean="0"/>
              <a:t>Lidské tělo </a:t>
            </a:r>
            <a:r>
              <a:rPr lang="cs-CZ" dirty="0" smtClean="0"/>
              <a:t>– viditelné části těla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Pojmy:</a:t>
            </a:r>
            <a:r>
              <a:rPr lang="cs-CZ" dirty="0" smtClean="0"/>
              <a:t> hlava, krk, břicho, hrudník, záda, horní končetina, dolní končetina, pohlavní orgány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i="1" dirty="0" smtClean="0"/>
              <a:t>horní končetina: </a:t>
            </a:r>
            <a:r>
              <a:rPr lang="cs-CZ" dirty="0" smtClean="0"/>
              <a:t>rameno, loket, dlaň, prsty (ukazováček, prostředníček, palec, malíček, prsteníček) </a:t>
            </a:r>
          </a:p>
          <a:p>
            <a:pPr>
              <a:buNone/>
            </a:pPr>
            <a:r>
              <a:rPr lang="cs-CZ" i="1" dirty="0" smtClean="0"/>
              <a:t>- dolní končetina: </a:t>
            </a:r>
            <a:r>
              <a:rPr lang="cs-CZ" dirty="0" smtClean="0"/>
              <a:t>stehno, koleno, lýtko, kotník, chodidlo, pata, prsty u nohou 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i="1" dirty="0" smtClean="0"/>
              <a:t>hlava</a:t>
            </a:r>
            <a:r>
              <a:rPr lang="cs-CZ" dirty="0" smtClean="0"/>
              <a:t>: nos, oči, uši, ústa, čelo, tváře, brada, obličej, vlasy, obočí</a:t>
            </a:r>
            <a:endParaRPr lang="cs-CZ" dirty="0"/>
          </a:p>
        </p:txBody>
      </p:sp>
      <p:pic>
        <p:nvPicPr>
          <p:cNvPr id="21506" name="Picture 2" descr="http://pixwords.org/wp-content/uploads/2014/04/des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149080"/>
            <a:ext cx="2590800" cy="2533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cs-CZ" b="1" u="sng" dirty="0" smtClean="0"/>
              <a:t>Chrup a péče o něj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Pojmy:</a:t>
            </a:r>
            <a:r>
              <a:rPr lang="cs-CZ" dirty="0" smtClean="0"/>
              <a:t> zub, zubní kaz, kartáček na zuby, zubní pasta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u="sng" dirty="0" smtClean="0"/>
              <a:t> Smysly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Pojmy:</a:t>
            </a:r>
            <a:r>
              <a:rPr lang="cs-CZ" dirty="0" smtClean="0"/>
              <a:t> zrak – oči</a:t>
            </a:r>
          </a:p>
          <a:p>
            <a:pPr>
              <a:buNone/>
            </a:pPr>
            <a:r>
              <a:rPr lang="cs-CZ" dirty="0" smtClean="0"/>
              <a:t>		     čich – nos</a:t>
            </a:r>
          </a:p>
          <a:p>
            <a:pPr>
              <a:buNone/>
            </a:pPr>
            <a:r>
              <a:rPr lang="cs-CZ" dirty="0" smtClean="0"/>
              <a:t>		     chuť – jazyk</a:t>
            </a:r>
          </a:p>
          <a:p>
            <a:pPr>
              <a:buNone/>
            </a:pPr>
            <a:r>
              <a:rPr lang="cs-CZ" dirty="0" smtClean="0"/>
              <a:t>		     sluch – uši</a:t>
            </a:r>
          </a:p>
          <a:p>
            <a:pPr>
              <a:buNone/>
            </a:pPr>
            <a:r>
              <a:rPr lang="cs-CZ" dirty="0" smtClean="0"/>
              <a:t>		     hmat – kůže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b="1" u="sng" dirty="0" smtClean="0"/>
              <a:t>Životní projevy a potřeby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Pojmy: </a:t>
            </a:r>
            <a:r>
              <a:rPr lang="cs-CZ" dirty="0" smtClean="0"/>
              <a:t>jídlo, pití, spánek, odpočinek, pohyb, chození na toaletu, záliby, hygiena (mytí rukou,…)</a:t>
            </a:r>
            <a:endParaRPr lang="cs-CZ" u="sng" dirty="0"/>
          </a:p>
        </p:txBody>
      </p:sp>
      <p:pic>
        <p:nvPicPr>
          <p:cNvPr id="20482" name="Picture 2" descr="http://www.omalovankykvytisknuti.info/wp-content/gallery/Zdravi/zub-s-kartacke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052736"/>
            <a:ext cx="2886075" cy="3848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0405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Očekávané výstupy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Žák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pojmenuje viditelné části lidského těla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uvede zásady správné péče o chrup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popíše rizika pro zdraví zubů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popíše vývoj chrupu během života dítěte a dospělého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popíše části těla, které se podílejí na smyslovém vnímání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rozliší vjemy podle toho, kterými smysly je rozpozná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uvede základní potřeby dítěte a přiřadí k nim příklady jejich uspokojování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5293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/>
              <a:t>2. Ročník – učivo </a:t>
            </a:r>
            <a:r>
              <a:rPr lang="cs-CZ" sz="1800" b="1" dirty="0" smtClean="0"/>
              <a:t>(cca 5 hodin)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r>
              <a:rPr lang="cs-CZ" b="1" u="sng" dirty="0" smtClean="0"/>
              <a:t>Lidské tělo</a:t>
            </a:r>
            <a:r>
              <a:rPr lang="cs-CZ" dirty="0" smtClean="0"/>
              <a:t> – viditelné části těla</a:t>
            </a:r>
          </a:p>
          <a:p>
            <a:pPr>
              <a:buNone/>
            </a:pPr>
            <a:r>
              <a:rPr lang="cs-CZ" u="sng" dirty="0" smtClean="0"/>
              <a:t>Pojmy:</a:t>
            </a:r>
            <a:r>
              <a:rPr lang="cs-CZ" dirty="0" smtClean="0"/>
              <a:t> hýždě, nárt, bérec, předloktí, paže, zápěstí, prsa, penis, vulva </a:t>
            </a:r>
          </a:p>
          <a:p>
            <a:r>
              <a:rPr lang="cs-CZ" dirty="0" smtClean="0"/>
              <a:t> </a:t>
            </a:r>
            <a:r>
              <a:rPr lang="cs-CZ" b="1" u="sng" dirty="0" smtClean="0"/>
              <a:t>Lidské tělo</a:t>
            </a:r>
            <a:r>
              <a:rPr lang="cs-CZ" dirty="0" smtClean="0"/>
              <a:t> – orgánové soustavy a jejich přehled</a:t>
            </a:r>
          </a:p>
          <a:p>
            <a:pPr>
              <a:buNone/>
            </a:pPr>
            <a:r>
              <a:rPr lang="cs-CZ" u="sng" dirty="0" smtClean="0"/>
              <a:t>Pojmy:</a:t>
            </a:r>
            <a:r>
              <a:rPr lang="cs-CZ" dirty="0" smtClean="0"/>
              <a:t> nervová soustava: mícha, nervy, mozek</a:t>
            </a:r>
          </a:p>
          <a:p>
            <a:pPr>
              <a:buNone/>
            </a:pPr>
            <a:r>
              <a:rPr lang="cs-CZ" dirty="0" smtClean="0"/>
              <a:t>		  dýchací soustava: nos, plíce, dýchací trubice</a:t>
            </a:r>
          </a:p>
          <a:p>
            <a:pPr>
              <a:buNone/>
            </a:pPr>
            <a:r>
              <a:rPr lang="cs-CZ" dirty="0" smtClean="0"/>
              <a:t>		  oběhová soustava: srdce, krev, cévy</a:t>
            </a:r>
          </a:p>
          <a:p>
            <a:pPr>
              <a:buNone/>
            </a:pPr>
            <a:r>
              <a:rPr lang="cs-CZ" dirty="0" smtClean="0"/>
              <a:t>		  trávicí soustava: jícen, střevo, žaludek</a:t>
            </a:r>
          </a:p>
          <a:p>
            <a:pPr>
              <a:buNone/>
            </a:pPr>
            <a:r>
              <a:rPr lang="cs-CZ" dirty="0" smtClean="0"/>
              <a:t>		  kosterní soustava: kost, páteř, žebra, lebka, </a:t>
            </a:r>
          </a:p>
          <a:p>
            <a:pPr>
              <a:buNone/>
            </a:pPr>
            <a:r>
              <a:rPr lang="cs-CZ" dirty="0" smtClean="0"/>
              <a:t>		 			   pánev, hrudní kost</a:t>
            </a:r>
          </a:p>
          <a:p>
            <a:pPr>
              <a:buNone/>
            </a:pPr>
            <a:r>
              <a:rPr lang="cs-CZ" dirty="0" smtClean="0"/>
              <a:t>		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653136"/>
            <a:ext cx="2880320" cy="1929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67600" cy="580926"/>
          </a:xfrm>
        </p:spPr>
        <p:txBody>
          <a:bodyPr/>
          <a:lstStyle/>
          <a:p>
            <a:r>
              <a:rPr lang="cs-CZ" b="1" dirty="0" smtClean="0"/>
              <a:t>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Žák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Popíše viditelné části lidského těla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 svém těle i na modelu ukáže polohu základních vnitřních orgánů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Vyjmenuje alespoň tři soustavy a přiřadí k nim nejdůležitější vnitřní orgány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52934"/>
          </a:xfrm>
        </p:spPr>
        <p:txBody>
          <a:bodyPr/>
          <a:lstStyle/>
          <a:p>
            <a:pPr algn="ctr"/>
            <a:r>
              <a:rPr lang="cs-CZ" sz="3200" b="1" dirty="0" smtClean="0"/>
              <a:t>3. Ročník – učivo </a:t>
            </a:r>
            <a:r>
              <a:rPr lang="cs-CZ" sz="1800" b="1" dirty="0" smtClean="0"/>
              <a:t>(cca 5 hodin)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9144000" cy="616530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 </a:t>
            </a:r>
            <a:r>
              <a:rPr lang="cs-CZ" b="1" u="sng" dirty="0" smtClean="0"/>
              <a:t> Vývoj jedince v jednotlivých fázích</a:t>
            </a:r>
          </a:p>
          <a:p>
            <a:pPr>
              <a:buNone/>
            </a:pPr>
            <a:r>
              <a:rPr lang="cs-CZ" u="sng" dirty="0" smtClean="0"/>
              <a:t>Pojmy: </a:t>
            </a:r>
            <a:r>
              <a:rPr lang="cs-CZ" dirty="0" smtClean="0"/>
              <a:t>novorozenec, kojenec, batole, předškolák, školák, dospívající, dospělý, starý člověk -&gt; dětství, dospívání, dospělost a stáří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u="sng" dirty="0" smtClean="0"/>
              <a:t>Kosterní a svalová soustava</a:t>
            </a:r>
          </a:p>
          <a:p>
            <a:pPr>
              <a:buNone/>
            </a:pPr>
            <a:r>
              <a:rPr lang="cs-CZ" u="sng" dirty="0" smtClean="0"/>
              <a:t>Pojmy:</a:t>
            </a:r>
            <a:r>
              <a:rPr lang="cs-CZ" dirty="0" smtClean="0"/>
              <a:t> viz. druhý ročník, hrudní koš, obratle, kostra horní končetiny, kostra dolní končetiny, klouby, svaly</a:t>
            </a:r>
          </a:p>
          <a:p>
            <a:pPr>
              <a:buNone/>
            </a:pPr>
            <a:r>
              <a:rPr lang="cs-CZ" dirty="0" smtClean="0"/>
              <a:t>- Správné držení těla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u="sng" dirty="0" smtClean="0"/>
              <a:t>Trávicí soustava</a:t>
            </a:r>
          </a:p>
          <a:p>
            <a:pPr>
              <a:buNone/>
            </a:pPr>
            <a:r>
              <a:rPr lang="cs-CZ" u="sng" dirty="0" smtClean="0"/>
              <a:t>Pojmy: </a:t>
            </a:r>
            <a:r>
              <a:rPr lang="cs-CZ" dirty="0" smtClean="0"/>
              <a:t>ústa, hltan, jícen, žaludek, tenké střevo, tlusté střevo, slepé střevo, konečník</a:t>
            </a:r>
          </a:p>
          <a:p>
            <a:pPr>
              <a:buNone/>
            </a:pPr>
            <a:r>
              <a:rPr lang="cs-CZ" dirty="0" smtClean="0"/>
              <a:t>-&gt; v návaznosti na to (nadstavbové učivo) : dutina ústní -&gt; zub (řezák, špičák, třenový zub, stolička) dáseň, korunka (sklovina, zubovina, dřeň), kořen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580926"/>
          </a:xfrm>
        </p:spPr>
        <p:txBody>
          <a:bodyPr/>
          <a:lstStyle/>
          <a:p>
            <a:r>
              <a:rPr lang="cs-CZ" b="1" dirty="0" smtClean="0"/>
              <a:t>Očekávané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9144000" cy="630932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Žák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vyjmenuje životní fáze člověka a v čem se člověk mění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popíše základní funkci kosterní a pohybové soustavy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Zná umístění jednotlivých kostí v těle a popíše správné držení těla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stručně popíše proces trávení s využitím znalosti názvů vnitřních orgánů.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(popíše stavbu zubu a všechny čtyři druhy zubů)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423</TotalTime>
  <Words>1668</Words>
  <Application>Microsoft Office PowerPoint</Application>
  <PresentationFormat>Předvádění na obrazovce (4:3)</PresentationFormat>
  <Paragraphs>196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Century Schoolbook</vt:lpstr>
      <vt:lpstr>Wingdings</vt:lpstr>
      <vt:lpstr>Wingdings 2</vt:lpstr>
      <vt:lpstr>Arkýř</vt:lpstr>
      <vt:lpstr>Lidské tělo </vt:lpstr>
      <vt:lpstr>Očekávané výstupy dle RVP ZV</vt:lpstr>
      <vt:lpstr>1. Ročník – učivo (cca 7 hodin)</vt:lpstr>
      <vt:lpstr>Prezentace aplikace PowerPoint</vt:lpstr>
      <vt:lpstr>Očekávané výstupy</vt:lpstr>
      <vt:lpstr>2. Ročník – učivo (cca 5 hodin) </vt:lpstr>
      <vt:lpstr>Očekávané výstupy</vt:lpstr>
      <vt:lpstr>3. Ročník – učivo (cca 5 hodin)</vt:lpstr>
      <vt:lpstr>Očekávané výstupy</vt:lpstr>
      <vt:lpstr>4. Ročník – učivo (cca 5 hodin)</vt:lpstr>
      <vt:lpstr>Očekávané výstupy</vt:lpstr>
      <vt:lpstr>5. Ročník – učivo (14 hodin)</vt:lpstr>
      <vt:lpstr>Prezentace aplikace PowerPoint</vt:lpstr>
      <vt:lpstr>Očekávané výstupy</vt:lpstr>
      <vt:lpstr>Teoretická příprava pro učitele</vt:lpstr>
      <vt:lpstr>Zajímavosti</vt:lpstr>
      <vt:lpstr> Metodické pokyny k výuce v jednotlivých ročnících:</vt:lpstr>
      <vt:lpstr>Průřezová témata</vt:lpstr>
      <vt:lpstr>Mezipředmětové vztahy</vt:lpstr>
      <vt:lpstr>Didaktické hry – 1. období</vt:lpstr>
      <vt:lpstr>Didaktické hry – 2. období</vt:lpstr>
      <vt:lpstr>Zdroje</vt:lpstr>
      <vt:lpstr>Děkuji za pozornost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Lidské tělo</dc:title>
  <dc:creator>Zuzka Mátlová</dc:creator>
  <cp:lastModifiedBy>Muzikova</cp:lastModifiedBy>
  <cp:revision>67</cp:revision>
  <dcterms:created xsi:type="dcterms:W3CDTF">2014-10-29T12:39:48Z</dcterms:created>
  <dcterms:modified xsi:type="dcterms:W3CDTF">2015-11-06T14:01:25Z</dcterms:modified>
</cp:coreProperties>
</file>