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3" r:id="rId36"/>
    <p:sldId id="290" r:id="rId37"/>
    <p:sldId id="291" r:id="rId38"/>
    <p:sldId id="294" r:id="rId39"/>
    <p:sldId id="295" r:id="rId40"/>
    <p:sldId id="296" r:id="rId41"/>
    <p:sldId id="29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80882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2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864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139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14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325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469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92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05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21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40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7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3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8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5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14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1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A2481B-5154-415F-B752-558547769AA3}" type="datetimeFigureOut">
              <a:rPr lang="cs-CZ" smtClean="0"/>
              <a:pPr/>
              <a:t>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993504"/>
          </a:xfrm>
        </p:spPr>
        <p:txBody>
          <a:bodyPr/>
          <a:lstStyle/>
          <a:p>
            <a:r>
              <a:rPr lang="cs-CZ" dirty="0" smtClean="0"/>
              <a:t>Průvodce dějinami české literatury 1</a:t>
            </a:r>
            <a:br>
              <a:rPr lang="cs-CZ" dirty="0" smtClean="0"/>
            </a:br>
            <a:r>
              <a:rPr lang="cs-CZ" sz="2800" dirty="0" smtClean="0"/>
              <a:t>(od roku 1945 do roku 1990)</a:t>
            </a:r>
            <a:r>
              <a:rPr lang="cs-CZ" dirty="0" smtClean="0"/>
              <a:t> 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136815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PODZIM </a:t>
            </a:r>
            <a:r>
              <a:rPr lang="cs-CZ" dirty="0" smtClean="0"/>
              <a:t>2017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HISTORICKÁ PRÓZA</a:t>
            </a:r>
          </a:p>
          <a:p>
            <a:pPr lvl="1"/>
            <a:r>
              <a:rPr lang="cs-CZ" sz="2200" dirty="0" smtClean="0"/>
              <a:t>Dějová fabulace částečně nahrazovala málo vycházející literaturu dobrodružnou</a:t>
            </a:r>
          </a:p>
          <a:p>
            <a:pPr lvl="1"/>
            <a:r>
              <a:rPr lang="cs-CZ" sz="2200" dirty="0" smtClean="0"/>
              <a:t>Často zpracovávané období: husitství</a:t>
            </a:r>
          </a:p>
          <a:p>
            <a:pPr lvl="2"/>
            <a:r>
              <a:rPr lang="cs-CZ" sz="1900" dirty="0" smtClean="0"/>
              <a:t>M. V. Kratochvíl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Kaplický</a:t>
            </a:r>
            <a:endParaRPr lang="cs-CZ" sz="1900" dirty="0" smtClean="0"/>
          </a:p>
          <a:p>
            <a:pPr lvl="1"/>
            <a:r>
              <a:rPr lang="cs-CZ" sz="2200" dirty="0" smtClean="0"/>
              <a:t>Životopisné prózy:</a:t>
            </a:r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Kožík</a:t>
            </a:r>
            <a:endParaRPr lang="cs-CZ" sz="1900" dirty="0" smtClean="0"/>
          </a:p>
          <a:p>
            <a:pPr lvl="2"/>
            <a:r>
              <a:rPr lang="cs-CZ" sz="1900" dirty="0" smtClean="0"/>
              <a:t>/L. </a:t>
            </a:r>
            <a:r>
              <a:rPr lang="cs-CZ" sz="1900" dirty="0" err="1" smtClean="0"/>
              <a:t>Mašínová</a:t>
            </a:r>
            <a:r>
              <a:rPr lang="cs-CZ" sz="1900" dirty="0" smtClean="0"/>
              <a:t>/</a:t>
            </a:r>
          </a:p>
          <a:p>
            <a:pPr lvl="1"/>
            <a:r>
              <a:rPr lang="cs-CZ" sz="2200" dirty="0" smtClean="0"/>
              <a:t>E. </a:t>
            </a:r>
            <a:r>
              <a:rPr lang="cs-CZ" sz="2200" dirty="0" err="1" smtClean="0"/>
              <a:t>Petiška</a:t>
            </a:r>
            <a:endParaRPr lang="cs-CZ" sz="2200" dirty="0" smtClean="0"/>
          </a:p>
          <a:p>
            <a:pPr lvl="1"/>
            <a:r>
              <a:rPr lang="cs-CZ" sz="2200" dirty="0" smtClean="0"/>
              <a:t>Próza s tematikou okupace:</a:t>
            </a:r>
          </a:p>
          <a:p>
            <a:pPr lvl="2"/>
            <a:r>
              <a:rPr lang="cs-CZ" sz="1900" dirty="0" smtClean="0"/>
              <a:t>1945-1950: Bezděková, Pleva, Říha, Sojková</a:t>
            </a:r>
          </a:p>
          <a:p>
            <a:pPr lvl="2"/>
            <a:r>
              <a:rPr lang="cs-CZ" sz="1900" dirty="0" smtClean="0"/>
              <a:t>50. léta: </a:t>
            </a:r>
            <a:r>
              <a:rPr lang="cs-CZ" sz="1900" dirty="0" err="1" smtClean="0"/>
              <a:t>Sosnar</a:t>
            </a:r>
            <a:r>
              <a:rPr lang="cs-CZ" sz="1900" dirty="0" smtClean="0"/>
              <a:t>, Mareš, Marek</a:t>
            </a:r>
          </a:p>
          <a:p>
            <a:pPr lvl="2">
              <a:buNone/>
            </a:pPr>
            <a:endParaRPr lang="cs-CZ" sz="19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ZE ŽIVOTA DĚTÍ</a:t>
            </a:r>
          </a:p>
          <a:p>
            <a:pPr lvl="1"/>
            <a:r>
              <a:rPr lang="cs-CZ" sz="2200" dirty="0" smtClean="0"/>
              <a:t>1. polovina 50. let: didaktizující tendence, námětová a kompoziční klišé (tzv. školní povídky)</a:t>
            </a:r>
          </a:p>
          <a:p>
            <a:pPr lvl="1"/>
            <a:r>
              <a:rPr lang="cs-CZ" sz="2200" dirty="0" smtClean="0"/>
              <a:t>2. polovina 50. let: oproštění od didaxe, zobrazování dětské skutečnosti – hodnotná původní prózy</a:t>
            </a:r>
          </a:p>
          <a:p>
            <a:pPr lvl="2"/>
            <a:r>
              <a:rPr lang="cs-CZ" sz="1900" dirty="0" smtClean="0"/>
              <a:t>B. Říha</a:t>
            </a:r>
          </a:p>
          <a:p>
            <a:pPr lvl="2"/>
            <a:r>
              <a:rPr lang="cs-CZ" sz="1900" dirty="0" smtClean="0"/>
              <a:t>V. Čtvrtek</a:t>
            </a:r>
          </a:p>
          <a:p>
            <a:pPr lvl="2"/>
            <a:r>
              <a:rPr lang="cs-CZ" sz="1900" dirty="0" smtClean="0"/>
              <a:t>H. </a:t>
            </a:r>
            <a:r>
              <a:rPr lang="cs-CZ" sz="1900" dirty="0" err="1" smtClean="0"/>
              <a:t>Šmahelová</a:t>
            </a:r>
            <a:endParaRPr lang="cs-CZ" sz="1900" dirty="0" smtClean="0"/>
          </a:p>
          <a:p>
            <a:pPr lvl="2"/>
            <a:r>
              <a:rPr lang="cs-CZ" sz="1900" dirty="0" smtClean="0"/>
              <a:t>V. Stýblová</a:t>
            </a:r>
          </a:p>
          <a:p>
            <a:pPr lvl="2"/>
            <a:r>
              <a:rPr lang="cs-CZ" sz="1900" dirty="0" smtClean="0"/>
              <a:t>A. </a:t>
            </a:r>
            <a:r>
              <a:rPr lang="cs-CZ" sz="1900" dirty="0" err="1" smtClean="0"/>
              <a:t>Santarová</a:t>
            </a:r>
            <a:endParaRPr lang="cs-CZ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Z UMĚLECKONAUČNÉ LITERATURY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V 50. (i 60. ) letech převažovalo encyklopedické zpracovávání faktů, především z přírodních věd a techniky</a:t>
            </a:r>
          </a:p>
          <a:p>
            <a:pPr lvl="1"/>
            <a:r>
              <a:rPr lang="cs-CZ" sz="2200" dirty="0" smtClean="0"/>
              <a:t>Zajímavé počiny:</a:t>
            </a:r>
          </a:p>
          <a:p>
            <a:pPr lvl="2"/>
            <a:r>
              <a:rPr lang="cs-CZ" sz="1900" dirty="0" smtClean="0"/>
              <a:t>B. Říha – Dětská encyklopedie (1959)</a:t>
            </a:r>
          </a:p>
          <a:p>
            <a:pPr lvl="2"/>
            <a:r>
              <a:rPr lang="cs-CZ" sz="1900" dirty="0" smtClean="0"/>
              <a:t>V. Nezval – Věci, květiny, zvířátka a lidé pro děti (1953)</a:t>
            </a:r>
            <a:endParaRPr lang="cs-CZ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TEORIE A KRITIKA</a:t>
            </a:r>
          </a:p>
          <a:p>
            <a:pPr lvl="1"/>
            <a:r>
              <a:rPr lang="cs-CZ" sz="2200" dirty="0" smtClean="0"/>
              <a:t>1945-1948 – návaznost na předchozí období</a:t>
            </a:r>
          </a:p>
          <a:p>
            <a:pPr lvl="1"/>
            <a:r>
              <a:rPr lang="cs-CZ" sz="2200" dirty="0" smtClean="0"/>
              <a:t>1949 vznik monopolního SNDK (od nepůvodnosti a schematismu k posílení uměleckosti produkce pod vedením B. Říhy)</a:t>
            </a:r>
          </a:p>
          <a:p>
            <a:pPr lvl="1"/>
            <a:r>
              <a:rPr lang="cs-CZ" sz="2200" dirty="0" smtClean="0"/>
              <a:t>1946-1952 </a:t>
            </a:r>
            <a:r>
              <a:rPr lang="cs-CZ" sz="2200" smtClean="0"/>
              <a:t>– Štěpnice</a:t>
            </a:r>
            <a:endParaRPr lang="cs-CZ" sz="2200" dirty="0" smtClean="0"/>
          </a:p>
          <a:p>
            <a:pPr lvl="1"/>
            <a:r>
              <a:rPr lang="cs-CZ" sz="2200" dirty="0" smtClean="0"/>
              <a:t>1956 – začíná vycházet Zlatý máj</a:t>
            </a:r>
          </a:p>
          <a:p>
            <a:pPr lvl="1"/>
            <a:r>
              <a:rPr lang="cs-CZ" sz="2200" dirty="0" smtClean="0"/>
              <a:t>1958 – Grand </a:t>
            </a:r>
            <a:r>
              <a:rPr lang="cs-CZ" sz="2200" dirty="0" err="1" smtClean="0"/>
              <a:t>Prix</a:t>
            </a:r>
            <a:r>
              <a:rPr lang="cs-CZ" sz="2200" dirty="0" smtClean="0"/>
              <a:t> na světové výstavě v Bruselu za kolekci SNDK</a:t>
            </a:r>
          </a:p>
          <a:p>
            <a:pPr lvl="1"/>
            <a:r>
              <a:rPr lang="cs-CZ" sz="2200" dirty="0" smtClean="0"/>
              <a:t>1959 – Klub přátel dětské knihy při SNDK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Nové časopisy pro děti: Mateřídouška, ABC, Ohníček, Pionýr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pro děti a mládež v 60. letech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POEZIE</a:t>
            </a:r>
          </a:p>
          <a:p>
            <a:pPr lvl="1"/>
            <a:r>
              <a:rPr lang="cs-CZ" sz="2200" dirty="0" smtClean="0"/>
              <a:t>Určitá „přežitost“ reflexivní podoby veršů – snaha o novou podobu poezie</a:t>
            </a:r>
          </a:p>
          <a:p>
            <a:pPr lvl="1"/>
            <a:r>
              <a:rPr lang="cs-CZ" sz="2200" dirty="0" smtClean="0"/>
              <a:t>Dominantní rysy nové poetiky – tradice (linie) </a:t>
            </a:r>
            <a:r>
              <a:rPr lang="cs-CZ" sz="2200" dirty="0" err="1" smtClean="0"/>
              <a:t>kainarovsko</a:t>
            </a:r>
            <a:r>
              <a:rPr lang="cs-CZ" sz="2200" dirty="0" smtClean="0"/>
              <a:t>-</a:t>
            </a:r>
            <a:r>
              <a:rPr lang="cs-CZ" sz="2200" dirty="0" err="1" smtClean="0"/>
              <a:t>kriebelovská</a:t>
            </a:r>
            <a:endParaRPr lang="cs-CZ" sz="2200" dirty="0" smtClean="0"/>
          </a:p>
          <a:p>
            <a:pPr lvl="2"/>
            <a:r>
              <a:rPr lang="cs-CZ" sz="1900" dirty="0" smtClean="0"/>
              <a:t>Inspirace v tvorbě Nezvala a Halase</a:t>
            </a:r>
          </a:p>
          <a:p>
            <a:pPr lvl="2"/>
            <a:r>
              <a:rPr lang="cs-CZ" sz="1900" dirty="0" smtClean="0"/>
              <a:t>Obrazová nečekanost, volné asociace, obraznost dětského vidění světa, slovní hříčka, nonsens /folklórní zdroje: zejm. anglické </a:t>
            </a:r>
            <a:r>
              <a:rPr lang="cs-CZ" sz="1900" dirty="0" err="1" smtClean="0"/>
              <a:t>nursery</a:t>
            </a:r>
            <a:r>
              <a:rPr lang="cs-CZ" sz="1900" dirty="0" smtClean="0"/>
              <a:t>-</a:t>
            </a:r>
            <a:r>
              <a:rPr lang="cs-CZ" sz="1900" dirty="0" err="1" smtClean="0"/>
              <a:t>rhymes</a:t>
            </a:r>
            <a:r>
              <a:rPr lang="cs-CZ" sz="1900" dirty="0" smtClean="0"/>
              <a:t> …- E. </a:t>
            </a:r>
            <a:r>
              <a:rPr lang="cs-CZ" sz="1900" dirty="0" err="1" smtClean="0"/>
              <a:t>Lear</a:t>
            </a:r>
            <a:r>
              <a:rPr lang="cs-CZ" sz="1900" dirty="0" smtClean="0"/>
              <a:t> …/</a:t>
            </a:r>
          </a:p>
          <a:p>
            <a:pPr lvl="2"/>
            <a:r>
              <a:rPr lang="cs-CZ" sz="1900" dirty="0" smtClean="0"/>
              <a:t>Představitelé:</a:t>
            </a:r>
          </a:p>
          <a:p>
            <a:pPr lvl="3"/>
            <a:r>
              <a:rPr lang="cs-CZ" sz="1800" dirty="0" smtClean="0"/>
              <a:t>J. </a:t>
            </a:r>
            <a:r>
              <a:rPr lang="cs-CZ" sz="1800" dirty="0" err="1" smtClean="0"/>
              <a:t>Kainar</a:t>
            </a:r>
            <a:endParaRPr lang="cs-CZ" sz="1800" dirty="0" smtClean="0"/>
          </a:p>
          <a:p>
            <a:pPr lvl="3"/>
            <a:r>
              <a:rPr lang="cs-CZ" sz="1800" dirty="0" smtClean="0"/>
              <a:t>Z. </a:t>
            </a:r>
            <a:r>
              <a:rPr lang="cs-CZ" sz="1800" dirty="0" err="1" smtClean="0"/>
              <a:t>Kriebel</a:t>
            </a:r>
            <a:endParaRPr lang="cs-CZ" sz="18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 lvl="3"/>
            <a:r>
              <a:rPr lang="cs-CZ" sz="1900" dirty="0" smtClean="0"/>
              <a:t>J. Hanzlík</a:t>
            </a:r>
          </a:p>
          <a:p>
            <a:pPr lvl="3"/>
            <a:r>
              <a:rPr lang="cs-CZ" sz="1900" dirty="0" smtClean="0"/>
              <a:t>P. </a:t>
            </a:r>
            <a:r>
              <a:rPr lang="cs-CZ" sz="1900" dirty="0" err="1" smtClean="0"/>
              <a:t>Šrut</a:t>
            </a:r>
            <a:endParaRPr lang="cs-CZ" sz="1900" dirty="0" smtClean="0"/>
          </a:p>
          <a:p>
            <a:pPr lvl="3"/>
            <a:r>
              <a:rPr lang="cs-CZ" sz="1900" dirty="0" smtClean="0"/>
              <a:t> J. Kolář</a:t>
            </a:r>
          </a:p>
          <a:p>
            <a:pPr lvl="3"/>
            <a:r>
              <a:rPr lang="cs-CZ" sz="1900" dirty="0" smtClean="0"/>
              <a:t> </a:t>
            </a:r>
            <a:r>
              <a:rPr lang="cs-CZ" sz="1900" dirty="0" err="1" smtClean="0"/>
              <a:t>Hiršal</a:t>
            </a:r>
            <a:r>
              <a:rPr lang="cs-CZ" sz="1900" dirty="0" smtClean="0"/>
              <a:t>-</a:t>
            </a:r>
            <a:r>
              <a:rPr lang="cs-CZ" sz="1900" dirty="0" err="1" smtClean="0"/>
              <a:t>Grögerová</a:t>
            </a:r>
            <a:endParaRPr lang="cs-CZ" sz="1900" dirty="0" smtClean="0"/>
          </a:p>
          <a:p>
            <a:pPr lvl="3"/>
            <a:r>
              <a:rPr lang="cs-CZ" sz="1900" dirty="0" smtClean="0"/>
              <a:t>L. Dvořák</a:t>
            </a:r>
            <a:endParaRPr lang="cs-CZ" sz="1800" dirty="0" smtClean="0"/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Další básníci 60. let:</a:t>
            </a:r>
          </a:p>
          <a:p>
            <a:pPr lvl="2"/>
            <a:r>
              <a:rPr lang="cs-CZ" sz="1900" dirty="0" smtClean="0"/>
              <a:t>M. Lukešová</a:t>
            </a:r>
          </a:p>
          <a:p>
            <a:pPr lvl="2"/>
            <a:r>
              <a:rPr lang="cs-CZ" sz="1900" dirty="0" smtClean="0"/>
              <a:t>M. Florian</a:t>
            </a:r>
          </a:p>
          <a:p>
            <a:pPr lvl="2"/>
            <a:r>
              <a:rPr lang="cs-CZ" sz="1900" dirty="0" smtClean="0"/>
              <a:t>K. </a:t>
            </a:r>
            <a:r>
              <a:rPr lang="cs-CZ" sz="1900" dirty="0" err="1" smtClean="0"/>
              <a:t>Šiktanc</a:t>
            </a:r>
            <a:endParaRPr lang="cs-CZ" sz="1900" dirty="0" smtClean="0"/>
          </a:p>
          <a:p>
            <a:pPr lvl="2">
              <a:buNone/>
            </a:pPr>
            <a:endParaRPr lang="cs-CZ" sz="19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POHÁDKA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Lidová:</a:t>
            </a:r>
          </a:p>
          <a:p>
            <a:pPr lvl="2"/>
            <a:r>
              <a:rPr lang="cs-CZ" sz="1900" dirty="0" smtClean="0"/>
              <a:t>Práce folkloristů (60. a zejm. 70. a 80. léta):</a:t>
            </a:r>
          </a:p>
          <a:p>
            <a:pPr lvl="3"/>
            <a:r>
              <a:rPr lang="cs-CZ" sz="1800" dirty="0" smtClean="0"/>
              <a:t>J. Spilka</a:t>
            </a:r>
          </a:p>
          <a:p>
            <a:pPr lvl="3"/>
            <a:r>
              <a:rPr lang="cs-CZ" sz="1800" dirty="0" smtClean="0"/>
              <a:t>O. </a:t>
            </a:r>
            <a:r>
              <a:rPr lang="cs-CZ" sz="1800" dirty="0" err="1" smtClean="0"/>
              <a:t>Sirovátka</a:t>
            </a:r>
            <a:endParaRPr lang="cs-CZ" sz="1800" dirty="0" smtClean="0"/>
          </a:p>
          <a:p>
            <a:pPr lvl="3"/>
            <a:r>
              <a:rPr lang="cs-CZ" sz="1800" dirty="0" smtClean="0"/>
              <a:t>J. Jech</a:t>
            </a:r>
          </a:p>
          <a:p>
            <a:pPr lvl="3"/>
            <a:r>
              <a:rPr lang="cs-CZ" sz="1800" dirty="0" smtClean="0"/>
              <a:t>F. </a:t>
            </a:r>
            <a:r>
              <a:rPr lang="cs-CZ" sz="1800" dirty="0" err="1" smtClean="0"/>
              <a:t>Lazecký</a:t>
            </a:r>
            <a:endParaRPr lang="cs-CZ" sz="1800" dirty="0" smtClean="0"/>
          </a:p>
          <a:p>
            <a:pPr lvl="3"/>
            <a:r>
              <a:rPr lang="cs-CZ" sz="1800" dirty="0" smtClean="0"/>
              <a:t>E. </a:t>
            </a:r>
            <a:r>
              <a:rPr lang="cs-CZ" sz="1800" dirty="0" err="1" smtClean="0"/>
              <a:t>Kiliánová</a:t>
            </a:r>
            <a:endParaRPr lang="cs-CZ" sz="1800" dirty="0" smtClean="0"/>
          </a:p>
          <a:p>
            <a:pPr lvl="3">
              <a:buNone/>
            </a:pPr>
            <a:endParaRPr lang="cs-CZ" sz="1800" dirty="0" smtClean="0"/>
          </a:p>
          <a:p>
            <a:pPr lvl="2"/>
            <a:r>
              <a:rPr lang="cs-CZ" sz="1900" dirty="0" smtClean="0"/>
              <a:t>Zájem o světové lidové pohádky:</a:t>
            </a:r>
          </a:p>
          <a:p>
            <a:pPr lvl="3"/>
            <a:r>
              <a:rPr lang="cs-CZ" sz="1800" dirty="0" smtClean="0"/>
              <a:t>Např.  J. Tichý </a:t>
            </a:r>
          </a:p>
          <a:p>
            <a:pPr lvl="2"/>
            <a:endParaRPr lang="cs-CZ" sz="19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sz="2200" dirty="0" smtClean="0"/>
              <a:t>Moderní:</a:t>
            </a:r>
          </a:p>
          <a:p>
            <a:pPr lvl="2"/>
            <a:r>
              <a:rPr lang="cs-CZ" sz="1900" dirty="0" smtClean="0"/>
              <a:t>tradiční </a:t>
            </a:r>
            <a:r>
              <a:rPr lang="cs-CZ" sz="1900" dirty="0" smtClean="0"/>
              <a:t>proud:</a:t>
            </a:r>
          </a:p>
          <a:p>
            <a:pPr lvl="3"/>
            <a:r>
              <a:rPr lang="cs-CZ" sz="1900" dirty="0" smtClean="0"/>
              <a:t>J. Werich</a:t>
            </a:r>
          </a:p>
          <a:p>
            <a:pPr lvl="3"/>
            <a:r>
              <a:rPr lang="cs-CZ" sz="1900" dirty="0" smtClean="0"/>
              <a:t>V. Čtvrtek – např. </a:t>
            </a:r>
            <a:r>
              <a:rPr lang="cs-CZ" sz="1900" dirty="0" err="1" smtClean="0"/>
              <a:t>Čárymáry</a:t>
            </a:r>
            <a:r>
              <a:rPr lang="cs-CZ" sz="1900" dirty="0" smtClean="0"/>
              <a:t> na zdi (1961), Pohádková muzika (1968)</a:t>
            </a:r>
          </a:p>
          <a:p>
            <a:pPr lvl="4">
              <a:buNone/>
            </a:pPr>
            <a:r>
              <a:rPr lang="cs-CZ" sz="1900" dirty="0" smtClean="0"/>
              <a:t>- k tradičnímu proudu patří především jeho pozdější tvorba</a:t>
            </a:r>
          </a:p>
          <a:p>
            <a:pPr lvl="3"/>
            <a:r>
              <a:rPr lang="cs-CZ" sz="1900" dirty="0" smtClean="0"/>
              <a:t>F. Nepil – Pohádky z pekelce (1969)</a:t>
            </a:r>
          </a:p>
          <a:p>
            <a:pPr lvl="4">
              <a:buNone/>
            </a:pPr>
            <a:endParaRPr lang="cs-CZ" sz="1800" dirty="0" smtClean="0"/>
          </a:p>
          <a:p>
            <a:pPr lvl="2"/>
            <a:r>
              <a:rPr lang="cs-CZ" sz="1900" dirty="0" smtClean="0"/>
              <a:t>„cesta </a:t>
            </a:r>
            <a:r>
              <a:rPr lang="cs-CZ" sz="1900" dirty="0" smtClean="0"/>
              <a:t>dítěte do pohádky“</a:t>
            </a:r>
          </a:p>
          <a:p>
            <a:pPr lvl="3"/>
            <a:r>
              <a:rPr lang="cs-CZ" sz="1900" dirty="0" smtClean="0"/>
              <a:t>O. Hofman – např. Pohádka o staré tramvaji (1961), Hodina modrých slonů (1969)</a:t>
            </a:r>
          </a:p>
          <a:p>
            <a:pPr lvl="3"/>
            <a:endParaRPr lang="cs-CZ" sz="1800" dirty="0" smtClean="0"/>
          </a:p>
          <a:p>
            <a:pPr lvl="2"/>
            <a:r>
              <a:rPr lang="cs-CZ" sz="1900" dirty="0"/>
              <a:t>p</a:t>
            </a:r>
            <a:r>
              <a:rPr lang="cs-CZ" sz="1900" dirty="0" smtClean="0"/>
              <a:t>ohádka </a:t>
            </a:r>
            <a:r>
              <a:rPr lang="cs-CZ" sz="1900" dirty="0" smtClean="0"/>
              <a:t>imaginativní, nonsensová</a:t>
            </a:r>
          </a:p>
          <a:p>
            <a:pPr lvl="3"/>
            <a:r>
              <a:rPr lang="cs-CZ" sz="1900" dirty="0" smtClean="0"/>
              <a:t>M. Macourek</a:t>
            </a:r>
          </a:p>
          <a:p>
            <a:pPr lvl="3"/>
            <a:r>
              <a:rPr lang="cs-CZ" sz="1900" dirty="0" smtClean="0"/>
              <a:t>A. Mikulka</a:t>
            </a:r>
          </a:p>
          <a:p>
            <a:pPr lvl="3"/>
            <a:r>
              <a:rPr lang="cs-CZ" sz="1900" dirty="0" smtClean="0"/>
              <a:t>O. </a:t>
            </a:r>
            <a:r>
              <a:rPr lang="cs-CZ" sz="1900" dirty="0" err="1" smtClean="0"/>
              <a:t>Hejná</a:t>
            </a:r>
            <a:endParaRPr lang="cs-CZ" sz="1900" dirty="0" smtClean="0"/>
          </a:p>
          <a:p>
            <a:pPr lvl="3"/>
            <a:r>
              <a:rPr lang="cs-CZ" sz="1900" dirty="0" smtClean="0"/>
              <a:t>D. Mrázková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lvl="2"/>
            <a:r>
              <a:rPr lang="cs-CZ" dirty="0" smtClean="0"/>
              <a:t>Z. K. Slabý</a:t>
            </a:r>
          </a:p>
          <a:p>
            <a:pPr lvl="2"/>
            <a:r>
              <a:rPr lang="cs-CZ" dirty="0" smtClean="0"/>
              <a:t>H. Franková</a:t>
            </a:r>
          </a:p>
          <a:p>
            <a:pPr lvl="2"/>
            <a:r>
              <a:rPr lang="cs-CZ" dirty="0" smtClean="0"/>
              <a:t>L. </a:t>
            </a:r>
            <a:r>
              <a:rPr lang="cs-CZ" dirty="0" err="1" smtClean="0"/>
              <a:t>Aškenazy</a:t>
            </a:r>
            <a:endParaRPr lang="cs-CZ" dirty="0" smtClean="0"/>
          </a:p>
          <a:p>
            <a:pPr lvl="2"/>
            <a:r>
              <a:rPr lang="cs-CZ" dirty="0" smtClean="0"/>
              <a:t>L. Dvorský</a:t>
            </a:r>
          </a:p>
          <a:p>
            <a:pPr lvl="2"/>
            <a:r>
              <a:rPr lang="cs-CZ" dirty="0" smtClean="0"/>
              <a:t>J. Trnka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J. Hanzlík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BAJKA</a:t>
            </a:r>
          </a:p>
          <a:p>
            <a:pPr lvl="1"/>
            <a:r>
              <a:rPr lang="cs-CZ" sz="2200" dirty="0" smtClean="0"/>
              <a:t>Starší adaptace bajek</a:t>
            </a:r>
          </a:p>
          <a:p>
            <a:pPr lvl="1"/>
            <a:r>
              <a:rPr lang="cs-CZ" sz="2200" dirty="0" smtClean="0"/>
              <a:t>O. Syrovátka – Bajky (1968), Bajky pro caparty (1968) </a:t>
            </a:r>
          </a:p>
          <a:p>
            <a:pPr lvl="1"/>
            <a:r>
              <a:rPr lang="cs-CZ" sz="2200" dirty="0" err="1" smtClean="0"/>
              <a:t>Hiršal</a:t>
            </a:r>
            <a:r>
              <a:rPr lang="cs-CZ" sz="2200" dirty="0" smtClean="0"/>
              <a:t> – Kolář – O podivuhodném životě mudrce Ezopa (1960)</a:t>
            </a:r>
          </a:p>
          <a:p>
            <a:pPr lvl="1">
              <a:buNone/>
            </a:pPr>
            <a:endParaRPr lang="cs-CZ" sz="2200" dirty="0" smtClean="0"/>
          </a:p>
          <a:p>
            <a:r>
              <a:rPr lang="cs-CZ" sz="2400" dirty="0" smtClean="0"/>
              <a:t>UMĚLECKONAUČNÁ LITERATURA</a:t>
            </a:r>
          </a:p>
          <a:p>
            <a:pPr lvl="1"/>
            <a:r>
              <a:rPr lang="cs-CZ" sz="2200" dirty="0" smtClean="0"/>
              <a:t>Knihy encyklopedického rázu (příroda, technika)</a:t>
            </a:r>
          </a:p>
          <a:p>
            <a:pPr lvl="1"/>
            <a:r>
              <a:rPr lang="cs-CZ" sz="2200" dirty="0" smtClean="0"/>
              <a:t>Např. V. Kocourek , J. Tichý, L. Souček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do roku 1968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1945-1948 </a:t>
            </a:r>
          </a:p>
          <a:p>
            <a:pPr lvl="1"/>
            <a:r>
              <a:rPr lang="cs-CZ" sz="2200" dirty="0" smtClean="0"/>
              <a:t>Návaznost na široký vývoj literatury před válkou</a:t>
            </a:r>
          </a:p>
          <a:p>
            <a:pPr lvl="1"/>
            <a:r>
              <a:rPr lang="cs-CZ" sz="2200" dirty="0" smtClean="0"/>
              <a:t>Pluralita uměleckých směrů a skupin</a:t>
            </a:r>
          </a:p>
          <a:p>
            <a:r>
              <a:rPr lang="cs-CZ" sz="2400" dirty="0" smtClean="0"/>
              <a:t>1948</a:t>
            </a:r>
          </a:p>
          <a:p>
            <a:pPr lvl="1"/>
            <a:r>
              <a:rPr lang="cs-CZ" sz="2200" dirty="0" smtClean="0"/>
              <a:t>Rozštěpení české literatury na tři proudy: </a:t>
            </a:r>
          </a:p>
          <a:p>
            <a:pPr lvl="2"/>
            <a:r>
              <a:rPr lang="cs-CZ" sz="1900" dirty="0" smtClean="0"/>
              <a:t>oficiální</a:t>
            </a:r>
          </a:p>
          <a:p>
            <a:pPr lvl="2"/>
            <a:r>
              <a:rPr lang="cs-CZ" sz="1900" dirty="0" smtClean="0"/>
              <a:t>exilovou</a:t>
            </a:r>
          </a:p>
          <a:p>
            <a:pPr lvl="2"/>
            <a:r>
              <a:rPr lang="cs-CZ" sz="1900" dirty="0" smtClean="0"/>
              <a:t>samizdatovou</a:t>
            </a:r>
          </a:p>
          <a:p>
            <a:r>
              <a:rPr lang="cs-CZ" sz="2400" dirty="0" smtClean="0"/>
              <a:t>Základní princip oficiální tvorby: socialistický realismus</a:t>
            </a:r>
          </a:p>
          <a:p>
            <a:r>
              <a:rPr lang="cs-CZ" sz="2400" dirty="0" smtClean="0"/>
              <a:t>Po roce 1956</a:t>
            </a:r>
          </a:p>
          <a:p>
            <a:pPr lvl="1"/>
            <a:r>
              <a:rPr lang="cs-CZ" sz="2200" dirty="0" smtClean="0"/>
              <a:t>Rozšíření publikačního prostoru (Literární listy, Světová literatura)</a:t>
            </a:r>
          </a:p>
          <a:p>
            <a:pPr lvl="1"/>
            <a:r>
              <a:rPr lang="cs-CZ" sz="2200" dirty="0" smtClean="0"/>
              <a:t>Od poloviny 50. let vlivy existencialismu</a:t>
            </a:r>
          </a:p>
          <a:p>
            <a:pPr lvl="1"/>
            <a:endParaRPr lang="cs-CZ" sz="18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DOBRODRUŽNÁ PRÓZA</a:t>
            </a:r>
          </a:p>
          <a:p>
            <a:pPr lvl="1"/>
            <a:r>
              <a:rPr lang="cs-CZ" sz="2200" dirty="0" smtClean="0"/>
              <a:t>Dobrodružnost se stává spíše otázkou čtenářského postoje než samotného žánru.</a:t>
            </a:r>
          </a:p>
          <a:p>
            <a:pPr lvl="1"/>
            <a:r>
              <a:rPr lang="cs-CZ" sz="2200" dirty="0" smtClean="0"/>
              <a:t>Tradiční dobrodružná próza:</a:t>
            </a:r>
          </a:p>
          <a:p>
            <a:pPr lvl="2"/>
            <a:r>
              <a:rPr lang="cs-CZ" sz="1900" dirty="0" smtClean="0"/>
              <a:t>O. </a:t>
            </a:r>
            <a:r>
              <a:rPr lang="cs-CZ" sz="1900" dirty="0" err="1" smtClean="0"/>
              <a:t>Batlička</a:t>
            </a:r>
            <a:r>
              <a:rPr lang="cs-CZ" sz="1900" dirty="0" smtClean="0"/>
              <a:t> – např. Na vlně 57 metrů (1965)</a:t>
            </a:r>
          </a:p>
          <a:p>
            <a:pPr lvl="1"/>
            <a:r>
              <a:rPr lang="cs-CZ" sz="2200" dirty="0" smtClean="0"/>
              <a:t>Dobrodružnost v příběhové literatuře</a:t>
            </a:r>
          </a:p>
          <a:p>
            <a:pPr lvl="2"/>
            <a:r>
              <a:rPr lang="cs-CZ" sz="1900" dirty="0" smtClean="0"/>
              <a:t>J. </a:t>
            </a:r>
            <a:r>
              <a:rPr lang="cs-CZ" sz="1900" dirty="0" err="1" smtClean="0"/>
              <a:t>Foglar</a:t>
            </a:r>
            <a:r>
              <a:rPr lang="cs-CZ" sz="1900" dirty="0" smtClean="0"/>
              <a:t> – Tajemná </a:t>
            </a:r>
            <a:r>
              <a:rPr lang="cs-CZ" sz="1900" dirty="0" err="1" smtClean="0"/>
              <a:t>Řásnovka</a:t>
            </a:r>
            <a:r>
              <a:rPr lang="cs-CZ" sz="1900" dirty="0" smtClean="0"/>
              <a:t> (1965), Dobrodružství v Zemi nikoho (1969)</a:t>
            </a:r>
          </a:p>
          <a:p>
            <a:pPr lvl="2"/>
            <a:r>
              <a:rPr lang="cs-CZ" sz="1900" dirty="0" smtClean="0"/>
              <a:t>B. </a:t>
            </a:r>
            <a:r>
              <a:rPr lang="cs-CZ" sz="1900" dirty="0" err="1" smtClean="0"/>
              <a:t>Nohejl</a:t>
            </a:r>
            <a:r>
              <a:rPr lang="cs-CZ" sz="1900" dirty="0" smtClean="0"/>
              <a:t> – Nazdar, hrabata (1969), Rozchod, Hrabata (1972)</a:t>
            </a:r>
          </a:p>
          <a:p>
            <a:pPr lvl="1"/>
            <a:r>
              <a:rPr lang="cs-CZ" sz="2200" dirty="0" smtClean="0"/>
              <a:t>Sci-fi:</a:t>
            </a:r>
          </a:p>
          <a:p>
            <a:pPr lvl="2"/>
            <a:r>
              <a:rPr lang="cs-CZ" sz="1900" dirty="0" smtClean="0"/>
              <a:t>L. Souček – Cesta slepých ptáků (1964-68)</a:t>
            </a:r>
          </a:p>
          <a:p>
            <a:pPr lvl="1"/>
            <a:r>
              <a:rPr lang="cs-CZ" sz="2200" dirty="0" smtClean="0"/>
              <a:t>Teoretická reflexe žánru:</a:t>
            </a:r>
          </a:p>
          <a:p>
            <a:pPr lvl="2"/>
            <a:r>
              <a:rPr lang="cs-CZ" sz="1900" dirty="0" smtClean="0"/>
              <a:t>Z. Heřman, J. Růžička, diskuse o J. </a:t>
            </a:r>
            <a:r>
              <a:rPr lang="cs-CZ" sz="1900" dirty="0" err="1" smtClean="0"/>
              <a:t>Foglarovi</a:t>
            </a:r>
            <a:endParaRPr lang="cs-CZ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HISTORICKÁ PRÓZA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Vzniká poměrně málo</a:t>
            </a:r>
          </a:p>
          <a:p>
            <a:pPr lvl="1"/>
            <a:r>
              <a:rPr lang="cs-CZ" sz="2200" dirty="0" smtClean="0"/>
              <a:t>Např. M.V. Kratochvíl </a:t>
            </a:r>
          </a:p>
          <a:p>
            <a:pPr lvl="1"/>
            <a:r>
              <a:rPr lang="cs-CZ" sz="2200" dirty="0" smtClean="0"/>
              <a:t>Pověsti: 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Petiška</a:t>
            </a:r>
            <a:endParaRPr lang="cs-CZ" sz="1900" dirty="0" smtClean="0"/>
          </a:p>
          <a:p>
            <a:pPr lvl="2"/>
            <a:r>
              <a:rPr lang="cs-CZ" sz="1900" dirty="0" smtClean="0"/>
              <a:t>O. </a:t>
            </a:r>
            <a:r>
              <a:rPr lang="cs-CZ" sz="1900" dirty="0" err="1" smtClean="0"/>
              <a:t>Sirovátka</a:t>
            </a:r>
            <a:endParaRPr lang="cs-CZ" sz="1900" dirty="0" smtClean="0"/>
          </a:p>
          <a:p>
            <a:pPr lvl="1"/>
            <a:r>
              <a:rPr lang="cs-CZ" sz="2200" dirty="0" smtClean="0"/>
              <a:t>Próza s tematikou okupace:</a:t>
            </a:r>
          </a:p>
          <a:p>
            <a:pPr lvl="2"/>
            <a:r>
              <a:rPr lang="cs-CZ" sz="1900" dirty="0" smtClean="0"/>
              <a:t>J. Procházka</a:t>
            </a:r>
          </a:p>
          <a:p>
            <a:pPr lvl="1"/>
            <a:endParaRPr lang="cs-CZ" sz="2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PŘÍBĚHOVÁ PRÓZA</a:t>
            </a:r>
          </a:p>
          <a:p>
            <a:pPr lvl="1"/>
            <a:r>
              <a:rPr lang="cs-CZ" sz="2200" dirty="0" smtClean="0"/>
              <a:t>Zpočátku útlum.</a:t>
            </a:r>
          </a:p>
          <a:p>
            <a:pPr lvl="1"/>
            <a:r>
              <a:rPr lang="cs-CZ" sz="2200" dirty="0" smtClean="0"/>
              <a:t>Větší rozvoj ve 2. polovině 60. let – nové tendence, „problémová próza“</a:t>
            </a:r>
          </a:p>
          <a:p>
            <a:pPr lvl="1"/>
            <a:r>
              <a:rPr lang="cs-CZ" sz="2200" dirty="0" smtClean="0"/>
              <a:t>Pro menší děti např.:</a:t>
            </a:r>
          </a:p>
          <a:p>
            <a:pPr lvl="2"/>
            <a:r>
              <a:rPr lang="cs-CZ" sz="2200" dirty="0" smtClean="0"/>
              <a:t> </a:t>
            </a:r>
            <a:r>
              <a:rPr lang="cs-CZ" sz="1900" dirty="0" smtClean="0"/>
              <a:t>Jan Ryska</a:t>
            </a:r>
          </a:p>
          <a:p>
            <a:pPr lvl="1"/>
            <a:r>
              <a:rPr lang="cs-CZ" sz="2200" dirty="0" smtClean="0"/>
              <a:t>Pro větší děti např.:</a:t>
            </a:r>
          </a:p>
          <a:p>
            <a:pPr lvl="2"/>
            <a:r>
              <a:rPr lang="cs-CZ" sz="1900" dirty="0" smtClean="0"/>
              <a:t>O. Hofman</a:t>
            </a:r>
          </a:p>
          <a:p>
            <a:pPr lvl="2"/>
            <a:r>
              <a:rPr lang="cs-CZ" sz="1900" dirty="0" smtClean="0"/>
              <a:t>H. Franková</a:t>
            </a:r>
          </a:p>
          <a:p>
            <a:pPr lvl="2"/>
            <a:r>
              <a:rPr lang="cs-CZ" sz="1900" dirty="0" smtClean="0"/>
              <a:t>J. Kolárová</a:t>
            </a:r>
          </a:p>
          <a:p>
            <a:pPr lvl="2"/>
            <a:r>
              <a:rPr lang="cs-CZ" sz="1900" dirty="0" smtClean="0"/>
              <a:t>H. </a:t>
            </a:r>
            <a:r>
              <a:rPr lang="cs-CZ" sz="1900" dirty="0" err="1" smtClean="0"/>
              <a:t>Šmahelová</a:t>
            </a:r>
            <a:endParaRPr lang="cs-CZ" sz="1900" dirty="0" smtClean="0"/>
          </a:p>
          <a:p>
            <a:pPr lvl="1"/>
            <a:r>
              <a:rPr lang="cs-CZ" sz="2200" dirty="0" smtClean="0"/>
              <a:t>Pro dívky např.:</a:t>
            </a:r>
          </a:p>
          <a:p>
            <a:pPr lvl="2"/>
            <a:r>
              <a:rPr lang="cs-CZ" sz="1900" dirty="0" smtClean="0"/>
              <a:t>V. Stýblová</a:t>
            </a:r>
          </a:p>
          <a:p>
            <a:pPr lvl="2"/>
            <a:r>
              <a:rPr lang="cs-CZ" sz="1900" dirty="0" smtClean="0"/>
              <a:t>I. </a:t>
            </a:r>
            <a:r>
              <a:rPr lang="cs-CZ" sz="1900" dirty="0" err="1" smtClean="0"/>
              <a:t>Hercíková</a:t>
            </a:r>
            <a:endParaRPr lang="cs-CZ" sz="1900" dirty="0" smtClean="0"/>
          </a:p>
          <a:p>
            <a:pPr lvl="2"/>
            <a:r>
              <a:rPr lang="cs-CZ" sz="1900" dirty="0" smtClean="0"/>
              <a:t>S. Rudolf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Adlová</a:t>
            </a:r>
            <a:endParaRPr lang="cs-CZ" sz="1900" dirty="0" smtClean="0"/>
          </a:p>
          <a:p>
            <a:pPr lvl="2"/>
            <a:endParaRPr lang="cs-CZ" sz="19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TEORIE A KRITIKA</a:t>
            </a:r>
          </a:p>
          <a:p>
            <a:pPr lvl="1"/>
            <a:r>
              <a:rPr lang="cs-CZ" sz="2200" dirty="0" smtClean="0"/>
              <a:t>Zrušení nakladatelského monopolu</a:t>
            </a:r>
          </a:p>
          <a:p>
            <a:pPr lvl="1"/>
            <a:r>
              <a:rPr lang="cs-CZ" sz="2200" dirty="0" smtClean="0"/>
              <a:t>1969 - transformace SNDK v Albatros</a:t>
            </a:r>
          </a:p>
          <a:p>
            <a:pPr lvl="1"/>
            <a:r>
              <a:rPr lang="cs-CZ" sz="2200" dirty="0" smtClean="0"/>
              <a:t>Teoretické práce:</a:t>
            </a:r>
          </a:p>
          <a:p>
            <a:pPr lvl="2"/>
            <a:r>
              <a:rPr lang="cs-CZ" sz="1900" dirty="0" smtClean="0"/>
              <a:t>V. Stejskal</a:t>
            </a:r>
          </a:p>
          <a:p>
            <a:pPr lvl="1"/>
            <a:r>
              <a:rPr lang="cs-CZ" sz="2200" dirty="0" smtClean="0"/>
              <a:t>Sborníky:</a:t>
            </a:r>
          </a:p>
          <a:p>
            <a:pPr lvl="2"/>
            <a:r>
              <a:rPr lang="cs-CZ" sz="1900" dirty="0" smtClean="0"/>
              <a:t>Např.: O pohádkách, Dívky pro román</a:t>
            </a:r>
          </a:p>
          <a:p>
            <a:pPr lvl="1"/>
            <a:r>
              <a:rPr lang="cs-CZ" sz="2200" dirty="0" smtClean="0"/>
              <a:t>Výzkum psychologie dětského čtenářství:</a:t>
            </a:r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Hyhlík</a:t>
            </a:r>
            <a:endParaRPr lang="cs-CZ" sz="1900" dirty="0" smtClean="0"/>
          </a:p>
          <a:p>
            <a:pPr lvl="1"/>
            <a:r>
              <a:rPr lang="cs-CZ" sz="2200" dirty="0" smtClean="0"/>
              <a:t>Od 1964 ČR členem IBBY</a:t>
            </a:r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po roce 1969 </a:t>
            </a:r>
            <a:br>
              <a:rPr lang="cs-CZ" sz="2800" dirty="0" smtClean="0"/>
            </a:br>
            <a:r>
              <a:rPr lang="cs-CZ" sz="2400" dirty="0" smtClean="0"/>
              <a:t>(1969 – 1989)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Změny v souvislosti s normalizací (zastavení  některých časopisů, vyřazení knih z výroby)</a:t>
            </a:r>
          </a:p>
          <a:p>
            <a:r>
              <a:rPr lang="cs-CZ" sz="2400" dirty="0" smtClean="0"/>
              <a:t>Vznik oficiálního Svazu československých spisovatelů</a:t>
            </a:r>
          </a:p>
          <a:p>
            <a:r>
              <a:rPr lang="cs-CZ" sz="2400" dirty="0" smtClean="0"/>
              <a:t>Nadále 3 proudy literatury: oficiální, samizdatový a exilový</a:t>
            </a:r>
          </a:p>
          <a:p>
            <a:r>
              <a:rPr lang="cs-CZ" sz="2400" dirty="0" smtClean="0"/>
              <a:t>Socialistický realismus – nadále oficiálními autory propagován</a:t>
            </a:r>
          </a:p>
          <a:p>
            <a:r>
              <a:rPr lang="cs-CZ" sz="2400" dirty="0" smtClean="0"/>
              <a:t>Inspirativnost postmodernismu (</a:t>
            </a:r>
            <a:r>
              <a:rPr lang="cs-CZ" sz="2400" dirty="0" err="1" smtClean="0"/>
              <a:t>vícevrstevnatost</a:t>
            </a:r>
            <a:r>
              <a:rPr lang="cs-CZ" sz="2400" dirty="0" smtClean="0"/>
              <a:t>, záliba v ironii a parodii, relativizace hodnot…)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cs-CZ" dirty="0" smtClean="0"/>
              <a:t>Poezie oficiální</a:t>
            </a:r>
          </a:p>
          <a:p>
            <a:pPr lvl="1"/>
            <a:r>
              <a:rPr lang="cs-CZ" dirty="0" smtClean="0"/>
              <a:t>Např.: K. </a:t>
            </a:r>
            <a:r>
              <a:rPr lang="cs-CZ" dirty="0" err="1" smtClean="0"/>
              <a:t>Sýs</a:t>
            </a:r>
            <a:r>
              <a:rPr lang="cs-CZ" dirty="0" smtClean="0"/>
              <a:t>, J. Žáček, M. Černík, M. Holub, S. Fischerová, písničkáři (</a:t>
            </a:r>
            <a:r>
              <a:rPr lang="cs-CZ" dirty="0" err="1" smtClean="0"/>
              <a:t>Nohavica</a:t>
            </a:r>
            <a:r>
              <a:rPr lang="cs-CZ" dirty="0" smtClean="0"/>
              <a:t>, Dědeček)</a:t>
            </a:r>
          </a:p>
          <a:p>
            <a:pPr lvl="1"/>
            <a:r>
              <a:rPr lang="cs-CZ" dirty="0" smtClean="0"/>
              <a:t>V 80. letech publikována tvorba starších autorů, která v 70. letech nevycházel: J. Seifert, O. Mikulášek, J. Skácel</a:t>
            </a:r>
          </a:p>
          <a:p>
            <a:r>
              <a:rPr lang="cs-CZ" dirty="0" smtClean="0"/>
              <a:t>Poezie samizdatová</a:t>
            </a:r>
          </a:p>
          <a:p>
            <a:pPr lvl="1"/>
            <a:r>
              <a:rPr lang="cs-CZ" dirty="0" smtClean="0"/>
              <a:t>Např. katoličtí autoři, J. Vladislav, K. </a:t>
            </a:r>
            <a:r>
              <a:rPr lang="cs-CZ" dirty="0" err="1" smtClean="0"/>
              <a:t>Šiktanc</a:t>
            </a:r>
            <a:r>
              <a:rPr lang="cs-CZ" dirty="0" smtClean="0"/>
              <a:t>, I. </a:t>
            </a:r>
            <a:r>
              <a:rPr lang="cs-CZ" dirty="0" err="1" smtClean="0"/>
              <a:t>Wernisch</a:t>
            </a:r>
            <a:r>
              <a:rPr lang="cs-CZ" dirty="0" smtClean="0"/>
              <a:t>, P. </a:t>
            </a:r>
            <a:r>
              <a:rPr lang="cs-CZ" dirty="0" err="1" smtClean="0"/>
              <a:t>Šrut</a:t>
            </a:r>
            <a:r>
              <a:rPr lang="cs-CZ" dirty="0" smtClean="0"/>
              <a:t>, E. Bondy ad.</a:t>
            </a:r>
          </a:p>
          <a:p>
            <a:r>
              <a:rPr lang="cs-CZ" dirty="0" smtClean="0"/>
              <a:t>Poezie exilová</a:t>
            </a:r>
          </a:p>
          <a:p>
            <a:pPr lvl="1"/>
            <a:r>
              <a:rPr lang="cs-CZ" dirty="0" smtClean="0"/>
              <a:t>Např. I. Blatný, I. Diviš, K. Kryl …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dirty="0" smtClean="0"/>
              <a:t>Próza oficiální</a:t>
            </a:r>
          </a:p>
          <a:p>
            <a:pPr lvl="1"/>
            <a:r>
              <a:rPr lang="cs-CZ" dirty="0" smtClean="0"/>
              <a:t>Tzv. prózy s profesní tematikou</a:t>
            </a:r>
          </a:p>
          <a:p>
            <a:pPr lvl="2"/>
            <a:r>
              <a:rPr lang="cs-CZ" dirty="0" smtClean="0"/>
              <a:t>Např. V. Páral</a:t>
            </a:r>
          </a:p>
          <a:p>
            <a:pPr lvl="1"/>
            <a:r>
              <a:rPr lang="cs-CZ" dirty="0" smtClean="0"/>
              <a:t>Prózy z lékařského prostředí</a:t>
            </a:r>
          </a:p>
          <a:p>
            <a:pPr lvl="2"/>
            <a:r>
              <a:rPr lang="cs-CZ" dirty="0" smtClean="0"/>
              <a:t>Např. V. Stýblová</a:t>
            </a:r>
          </a:p>
          <a:p>
            <a:pPr lvl="1"/>
            <a:r>
              <a:rPr lang="cs-CZ" dirty="0" smtClean="0"/>
              <a:t>Historické náměty</a:t>
            </a:r>
          </a:p>
          <a:p>
            <a:pPr lvl="2"/>
            <a:r>
              <a:rPr lang="cs-CZ" dirty="0" smtClean="0"/>
              <a:t>Např. V. </a:t>
            </a:r>
            <a:r>
              <a:rPr lang="cs-CZ" dirty="0" err="1" smtClean="0"/>
              <a:t>Neff</a:t>
            </a:r>
            <a:r>
              <a:rPr lang="cs-CZ" dirty="0" smtClean="0"/>
              <a:t>, L. Vaňková, B. Říha, V. </a:t>
            </a:r>
            <a:r>
              <a:rPr lang="cs-CZ" dirty="0" err="1" smtClean="0"/>
              <a:t>Körner</a:t>
            </a:r>
            <a:endParaRPr lang="cs-CZ" dirty="0" smtClean="0"/>
          </a:p>
          <a:p>
            <a:pPr lvl="1"/>
            <a:r>
              <a:rPr lang="cs-CZ" dirty="0" smtClean="0"/>
              <a:t>Prózy tematicky čerpající z 20. století</a:t>
            </a:r>
          </a:p>
          <a:p>
            <a:pPr lvl="2"/>
            <a:r>
              <a:rPr lang="cs-CZ" dirty="0" smtClean="0"/>
              <a:t>Např. L. Fuks, O. Pavel, B. Hrabal</a:t>
            </a:r>
          </a:p>
          <a:p>
            <a:pPr lvl="1"/>
            <a:r>
              <a:rPr lang="cs-CZ" dirty="0" smtClean="0"/>
              <a:t>Venkovská próza</a:t>
            </a:r>
          </a:p>
          <a:p>
            <a:pPr lvl="2"/>
            <a:r>
              <a:rPr lang="cs-CZ" dirty="0" smtClean="0"/>
              <a:t>Např. V. Pazourek, J. </a:t>
            </a:r>
            <a:r>
              <a:rPr lang="cs-CZ" dirty="0" err="1" smtClean="0"/>
              <a:t>Kostrhun</a:t>
            </a: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lvl="1"/>
            <a:r>
              <a:rPr lang="cs-CZ" dirty="0" smtClean="0"/>
              <a:t>Humoristická próza</a:t>
            </a:r>
          </a:p>
          <a:p>
            <a:pPr lvl="2"/>
            <a:r>
              <a:rPr lang="cs-CZ" dirty="0" smtClean="0"/>
              <a:t>Např. M. Horníček, M. Skála</a:t>
            </a:r>
          </a:p>
          <a:p>
            <a:pPr lvl="1"/>
            <a:r>
              <a:rPr lang="cs-CZ" dirty="0" smtClean="0"/>
              <a:t>Tzv. předčasné memoáry</a:t>
            </a:r>
          </a:p>
          <a:p>
            <a:pPr lvl="2"/>
            <a:r>
              <a:rPr lang="cs-CZ" dirty="0" smtClean="0"/>
              <a:t>Např. R. John, Z. Zapletal</a:t>
            </a:r>
          </a:p>
          <a:p>
            <a:pPr lvl="1"/>
            <a:r>
              <a:rPr lang="cs-CZ" dirty="0" smtClean="0"/>
              <a:t>Sci-fi</a:t>
            </a:r>
          </a:p>
          <a:p>
            <a:pPr lvl="2"/>
            <a:r>
              <a:rPr lang="cs-CZ" dirty="0" smtClean="0"/>
              <a:t>Např. O. </a:t>
            </a:r>
            <a:r>
              <a:rPr lang="cs-CZ" dirty="0" err="1" smtClean="0"/>
              <a:t>Neff</a:t>
            </a:r>
            <a:r>
              <a:rPr lang="cs-CZ" dirty="0" smtClean="0"/>
              <a:t>, J. Nesvadba, V. Páral</a:t>
            </a:r>
          </a:p>
          <a:p>
            <a:pPr lvl="1"/>
            <a:r>
              <a:rPr lang="cs-CZ" dirty="0" smtClean="0"/>
              <a:t>Pomezí beletrie a publicistiky	</a:t>
            </a:r>
          </a:p>
          <a:p>
            <a:pPr lvl="2"/>
            <a:r>
              <a:rPr lang="cs-CZ" dirty="0" smtClean="0"/>
              <a:t>Např. F. Nepil, R. Křesťan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cs-CZ" dirty="0" smtClean="0"/>
              <a:t>Próza samizdatová a exilová</a:t>
            </a:r>
          </a:p>
          <a:p>
            <a:pPr lvl="1"/>
            <a:r>
              <a:rPr lang="cs-CZ" dirty="0" smtClean="0"/>
              <a:t>Např. E. </a:t>
            </a:r>
            <a:r>
              <a:rPr lang="cs-CZ" dirty="0" err="1" smtClean="0"/>
              <a:t>Kantůrková</a:t>
            </a:r>
            <a:r>
              <a:rPr lang="cs-CZ" dirty="0" smtClean="0"/>
              <a:t>, L. Vaculík, J. </a:t>
            </a:r>
            <a:r>
              <a:rPr lang="cs-CZ" dirty="0" err="1" smtClean="0"/>
              <a:t>Trefulka</a:t>
            </a:r>
            <a:r>
              <a:rPr lang="cs-CZ" dirty="0" smtClean="0"/>
              <a:t>, A. Kliment, V. Havel …</a:t>
            </a:r>
          </a:p>
          <a:p>
            <a:pPr lvl="1"/>
            <a:r>
              <a:rPr lang="cs-CZ" dirty="0" smtClean="0"/>
              <a:t>Např. J. </a:t>
            </a:r>
            <a:r>
              <a:rPr lang="cs-CZ" dirty="0" err="1" smtClean="0"/>
              <a:t>Škvorecký</a:t>
            </a:r>
            <a:r>
              <a:rPr lang="cs-CZ" dirty="0" smtClean="0"/>
              <a:t>, M. Kundera, J. </a:t>
            </a:r>
            <a:r>
              <a:rPr lang="cs-CZ" dirty="0" err="1" smtClean="0"/>
              <a:t>Gruša</a:t>
            </a:r>
            <a:r>
              <a:rPr lang="cs-CZ" dirty="0" smtClean="0"/>
              <a:t>, P. Kohout, I. Procházková …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pro děti a mládež v 70. a 80. letech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POEZIE</a:t>
            </a:r>
          </a:p>
          <a:p>
            <a:pPr lvl="1"/>
            <a:r>
              <a:rPr lang="cs-CZ" sz="2200" dirty="0" smtClean="0"/>
              <a:t>70. léta: stagnace, nová poezie vzniká málo (výbory, reedice)</a:t>
            </a:r>
          </a:p>
          <a:p>
            <a:pPr lvl="1"/>
            <a:r>
              <a:rPr lang="cs-CZ" sz="2200" dirty="0" smtClean="0"/>
              <a:t>80. léta: větší kvantitativní rozvoj + jisté ustrnutí poetiky, básnických postupů (návaznost na 60. léta - převaha nonsensové poetiky)</a:t>
            </a:r>
          </a:p>
          <a:p>
            <a:pPr lvl="1"/>
            <a:r>
              <a:rPr lang="cs-CZ" sz="2200" dirty="0" smtClean="0"/>
              <a:t>Z autorů:</a:t>
            </a:r>
          </a:p>
          <a:p>
            <a:pPr lvl="2"/>
            <a:r>
              <a:rPr lang="cs-CZ" sz="1900" dirty="0" smtClean="0"/>
              <a:t>Miroslav Florian – výrazný představitel 70. let</a:t>
            </a:r>
          </a:p>
          <a:p>
            <a:pPr lvl="2"/>
            <a:r>
              <a:rPr lang="cs-CZ" sz="1900" dirty="0" smtClean="0"/>
              <a:t>Josef Hanzlík – </a:t>
            </a:r>
            <a:r>
              <a:rPr lang="cs-CZ" sz="1900" dirty="0" err="1" smtClean="0"/>
              <a:t>Pimpilim</a:t>
            </a:r>
            <a:r>
              <a:rPr lang="cs-CZ" sz="1900" dirty="0" smtClean="0"/>
              <a:t> </a:t>
            </a:r>
            <a:r>
              <a:rPr lang="cs-CZ" sz="1900" dirty="0" err="1" smtClean="0"/>
              <a:t>pampam</a:t>
            </a:r>
            <a:r>
              <a:rPr lang="cs-CZ" sz="1900" dirty="0" smtClean="0"/>
              <a:t> (1981) – reedice starších veršů</a:t>
            </a:r>
          </a:p>
          <a:p>
            <a:pPr lvl="2"/>
            <a:r>
              <a:rPr lang="cs-CZ" sz="1900" dirty="0" smtClean="0"/>
              <a:t>Jiří Žáček – Aprílová škola (1978) + 80. léta ……….</a:t>
            </a:r>
          </a:p>
          <a:p>
            <a:pPr lvl="2"/>
            <a:r>
              <a:rPr lang="cs-CZ" sz="1900" dirty="0" smtClean="0"/>
              <a:t>Michal Černík – Kdy má pampeliška svátek (1978) + 80. léta ….</a:t>
            </a:r>
          </a:p>
          <a:p>
            <a:pPr lvl="2"/>
            <a:r>
              <a:rPr lang="cs-CZ" sz="1900" dirty="0" smtClean="0"/>
              <a:t>Pavel </a:t>
            </a:r>
            <a:r>
              <a:rPr lang="cs-CZ" sz="1900" dirty="0" err="1" smtClean="0"/>
              <a:t>Šrut</a:t>
            </a:r>
            <a:r>
              <a:rPr lang="cs-CZ" sz="1900" dirty="0" smtClean="0"/>
              <a:t> – v 70. letech nepublikoval, Hlemýžď </a:t>
            </a:r>
            <a:r>
              <a:rPr lang="cs-CZ" sz="1900" dirty="0" err="1" smtClean="0"/>
              <a:t>Čilišnek</a:t>
            </a:r>
            <a:r>
              <a:rPr lang="cs-CZ" sz="1900" dirty="0" smtClean="0"/>
              <a:t> (1983)</a:t>
            </a:r>
          </a:p>
          <a:p>
            <a:pPr lvl="2"/>
            <a:r>
              <a:rPr lang="cs-CZ" sz="1900" dirty="0" smtClean="0"/>
              <a:t>Jan </a:t>
            </a:r>
            <a:r>
              <a:rPr lang="cs-CZ" sz="1900" dirty="0" err="1" smtClean="0"/>
              <a:t>Vodňanský</a:t>
            </a:r>
            <a:endParaRPr lang="cs-CZ" sz="1900" dirty="0" smtClean="0"/>
          </a:p>
          <a:p>
            <a:pPr lvl="2"/>
            <a:r>
              <a:rPr lang="cs-CZ" sz="1900" dirty="0" smtClean="0"/>
              <a:t>Josef </a:t>
            </a:r>
            <a:r>
              <a:rPr lang="cs-CZ" sz="1900" dirty="0" err="1" smtClean="0"/>
              <a:t>Brukner</a:t>
            </a:r>
            <a:endParaRPr lang="cs-CZ" sz="1900" dirty="0" smtClean="0"/>
          </a:p>
          <a:p>
            <a:pPr lvl="2"/>
            <a:r>
              <a:rPr lang="cs-CZ" sz="1900" dirty="0" smtClean="0"/>
              <a:t>Jiří Havel</a:t>
            </a:r>
            <a:endParaRPr lang="cs-CZ" sz="19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Poezie oficiální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Skupiny: Ohnice, Skupina 42, katoličtí autoři, skupina </a:t>
            </a:r>
            <a:r>
              <a:rPr lang="cs-CZ" sz="2200" dirty="0" err="1" smtClean="0"/>
              <a:t>Ra</a:t>
            </a:r>
            <a:r>
              <a:rPr lang="cs-CZ" sz="2200" dirty="0" smtClean="0"/>
              <a:t>, skupina básníků všedního dne</a:t>
            </a:r>
          </a:p>
          <a:p>
            <a:pPr lvl="1"/>
            <a:r>
              <a:rPr lang="cs-CZ" sz="2200" dirty="0" smtClean="0"/>
              <a:t>Pokračující tvorba starších básníků (Nezval, Seifert, Branislav, Závada)</a:t>
            </a:r>
          </a:p>
          <a:p>
            <a:pPr lvl="1"/>
            <a:r>
              <a:rPr lang="cs-CZ" sz="2200" dirty="0" smtClean="0"/>
              <a:t>Autoři střední generace (Mikulášek, Skácel, </a:t>
            </a:r>
            <a:r>
              <a:rPr lang="cs-CZ" sz="2200" dirty="0" err="1" smtClean="0"/>
              <a:t>Hrubín</a:t>
            </a:r>
            <a:r>
              <a:rPr lang="cs-CZ" sz="2200" dirty="0" smtClean="0"/>
              <a:t>, Holan)</a:t>
            </a:r>
          </a:p>
          <a:p>
            <a:pPr lvl="1"/>
            <a:r>
              <a:rPr lang="cs-CZ" sz="2200" dirty="0" smtClean="0"/>
              <a:t>Mladší autoři (Hanzlík, </a:t>
            </a:r>
            <a:r>
              <a:rPr lang="cs-CZ" sz="2200" dirty="0" err="1" smtClean="0"/>
              <a:t>Wernisch</a:t>
            </a:r>
            <a:r>
              <a:rPr lang="cs-CZ" sz="2200" dirty="0" smtClean="0"/>
              <a:t>, </a:t>
            </a:r>
            <a:r>
              <a:rPr lang="cs-CZ" sz="2200" dirty="0" err="1" smtClean="0"/>
              <a:t>Gruša</a:t>
            </a:r>
            <a:r>
              <a:rPr lang="cs-CZ" sz="2200" dirty="0" smtClean="0"/>
              <a:t>, </a:t>
            </a:r>
            <a:r>
              <a:rPr lang="cs-CZ" sz="2200" dirty="0" err="1" smtClean="0"/>
              <a:t>Šrut</a:t>
            </a:r>
            <a:r>
              <a:rPr lang="cs-CZ" sz="2200" dirty="0" smtClean="0"/>
              <a:t>, Diviš)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Tzv. experimentální poezie 60. let (</a:t>
            </a:r>
            <a:r>
              <a:rPr lang="cs-CZ" sz="2200" dirty="0" err="1" smtClean="0"/>
              <a:t>Hiršal</a:t>
            </a:r>
            <a:r>
              <a:rPr lang="cs-CZ" sz="2200" dirty="0" smtClean="0"/>
              <a:t>, </a:t>
            </a:r>
            <a:r>
              <a:rPr lang="cs-CZ" sz="2200" dirty="0" err="1" smtClean="0"/>
              <a:t>Grögerová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Návaznost na </a:t>
            </a:r>
            <a:r>
              <a:rPr lang="cs-CZ" dirty="0" err="1" smtClean="0"/>
              <a:t>hrubínovskou</a:t>
            </a:r>
            <a:r>
              <a:rPr lang="cs-CZ" dirty="0" smtClean="0"/>
              <a:t> tradici:</a:t>
            </a:r>
          </a:p>
          <a:p>
            <a:pPr lvl="2"/>
            <a:r>
              <a:rPr lang="cs-CZ" dirty="0" smtClean="0"/>
              <a:t>Jindřich </a:t>
            </a:r>
            <a:r>
              <a:rPr lang="cs-CZ" dirty="0" err="1" smtClean="0"/>
              <a:t>Hilčr</a:t>
            </a:r>
            <a:endParaRPr lang="cs-CZ" dirty="0" smtClean="0"/>
          </a:p>
          <a:p>
            <a:pPr lvl="2"/>
            <a:r>
              <a:rPr lang="cs-CZ" dirty="0" smtClean="0"/>
              <a:t>Ladislav Stehlík</a:t>
            </a:r>
          </a:p>
          <a:p>
            <a:pPr lvl="1"/>
            <a:r>
              <a:rPr lang="cs-CZ" dirty="0" smtClean="0"/>
              <a:t>Vznik poezie pro větší děti:</a:t>
            </a:r>
          </a:p>
          <a:p>
            <a:pPr lvl="2"/>
            <a:r>
              <a:rPr lang="cs-CZ" dirty="0" smtClean="0"/>
              <a:t>Karel </a:t>
            </a:r>
            <a:r>
              <a:rPr lang="cs-CZ" dirty="0" err="1" smtClean="0"/>
              <a:t>Boušek</a:t>
            </a:r>
            <a:r>
              <a:rPr lang="cs-CZ" dirty="0" smtClean="0"/>
              <a:t> – O čem si budeme povídat (1978)</a:t>
            </a:r>
          </a:p>
          <a:p>
            <a:pPr lvl="2"/>
            <a:r>
              <a:rPr lang="cs-CZ" dirty="0" smtClean="0"/>
              <a:t>M. Lukešová – </a:t>
            </a:r>
            <a:r>
              <a:rPr lang="cs-CZ" dirty="0" err="1" smtClean="0"/>
              <a:t>Nahej</a:t>
            </a:r>
            <a:r>
              <a:rPr lang="cs-CZ" dirty="0" smtClean="0"/>
              <a:t> v trní (1985)</a:t>
            </a:r>
          </a:p>
          <a:p>
            <a:pPr lvl="3"/>
            <a:r>
              <a:rPr lang="cs-CZ" dirty="0" smtClean="0"/>
              <a:t>Pokračuje také v tvorbě pro menší děti (např. Jak je bosé noze v rose, 1980)</a:t>
            </a:r>
          </a:p>
          <a:p>
            <a:pPr lvl="2"/>
            <a:r>
              <a:rPr lang="cs-CZ" dirty="0" smtClean="0"/>
              <a:t>Výbory:</a:t>
            </a:r>
          </a:p>
          <a:p>
            <a:pPr lvl="3"/>
            <a:r>
              <a:rPr lang="cs-CZ" dirty="0" smtClean="0"/>
              <a:t>J. Žáček – Dvakrát dvě je někdy pět (1987)</a:t>
            </a:r>
          </a:p>
          <a:p>
            <a:pPr lvl="1"/>
            <a:r>
              <a:rPr lang="cs-CZ" dirty="0" smtClean="0"/>
              <a:t>Dále:</a:t>
            </a:r>
          </a:p>
          <a:p>
            <a:pPr lvl="2"/>
            <a:r>
              <a:rPr lang="cs-CZ" dirty="0" smtClean="0"/>
              <a:t>Jan Skácel – střídání nonsensové fantastiky s lyrikou – 80. léta….</a:t>
            </a:r>
          </a:p>
          <a:p>
            <a:pPr lvl="2"/>
            <a:r>
              <a:rPr lang="cs-CZ" dirty="0" smtClean="0"/>
              <a:t>Z pozůstalosti: E. </a:t>
            </a:r>
            <a:r>
              <a:rPr lang="cs-CZ" dirty="0" err="1" smtClean="0"/>
              <a:t>Frynta</a:t>
            </a:r>
            <a:r>
              <a:rPr lang="cs-CZ" dirty="0" smtClean="0"/>
              <a:t> – Písničky bez muziky (1988)</a:t>
            </a:r>
          </a:p>
          <a:p>
            <a:pPr lvl="3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POHÁDKA</a:t>
            </a:r>
          </a:p>
          <a:p>
            <a:pPr lvl="1"/>
            <a:r>
              <a:rPr lang="cs-CZ" sz="2200" dirty="0" smtClean="0"/>
              <a:t>Folklórní tradice:</a:t>
            </a:r>
          </a:p>
          <a:p>
            <a:pPr lvl="2"/>
            <a:r>
              <a:rPr lang="cs-CZ" sz="1900" dirty="0" err="1" smtClean="0"/>
              <a:t>Lazecký</a:t>
            </a:r>
            <a:endParaRPr lang="cs-CZ" sz="1900" dirty="0" smtClean="0"/>
          </a:p>
          <a:p>
            <a:pPr lvl="2"/>
            <a:r>
              <a:rPr lang="cs-CZ" sz="1900" dirty="0" smtClean="0"/>
              <a:t>Jech</a:t>
            </a:r>
          </a:p>
          <a:p>
            <a:pPr lvl="2"/>
            <a:r>
              <a:rPr lang="cs-CZ" sz="1900" dirty="0" err="1" smtClean="0"/>
              <a:t>Sirovátka</a:t>
            </a:r>
            <a:endParaRPr lang="cs-CZ" sz="1900" dirty="0" smtClean="0"/>
          </a:p>
          <a:p>
            <a:pPr lvl="2"/>
            <a:r>
              <a:rPr lang="cs-CZ" sz="1900" dirty="0" err="1" smtClean="0"/>
              <a:t>Kiliánová</a:t>
            </a:r>
            <a:r>
              <a:rPr lang="cs-CZ" sz="1900" dirty="0" smtClean="0"/>
              <a:t>, Šrámková</a:t>
            </a:r>
          </a:p>
          <a:p>
            <a:pPr lvl="2"/>
            <a:endParaRPr lang="cs-CZ" sz="1900" dirty="0" smtClean="0"/>
          </a:p>
          <a:p>
            <a:pPr lvl="2"/>
            <a:r>
              <a:rPr lang="cs-CZ" sz="1900" dirty="0" smtClean="0"/>
              <a:t>Adaptace světových pohádek:</a:t>
            </a:r>
          </a:p>
          <a:p>
            <a:pPr lvl="3"/>
            <a:r>
              <a:rPr lang="cs-CZ" sz="1800" dirty="0" smtClean="0"/>
              <a:t>J. Tichý</a:t>
            </a:r>
          </a:p>
          <a:p>
            <a:pPr lvl="3"/>
            <a:r>
              <a:rPr lang="cs-CZ" sz="1800" dirty="0" smtClean="0"/>
              <a:t>J. Tomek</a:t>
            </a:r>
          </a:p>
          <a:p>
            <a:pPr lvl="3"/>
            <a:r>
              <a:rPr lang="cs-CZ" sz="1800" dirty="0" smtClean="0"/>
              <a:t>P. </a:t>
            </a:r>
            <a:r>
              <a:rPr lang="cs-CZ" sz="1800" dirty="0" err="1" smtClean="0"/>
              <a:t>Šrut</a:t>
            </a:r>
            <a:endParaRPr lang="cs-CZ" sz="1800" dirty="0" smtClean="0"/>
          </a:p>
          <a:p>
            <a:pPr lvl="3"/>
            <a:r>
              <a:rPr lang="cs-CZ" sz="1800" dirty="0" smtClean="0"/>
              <a:t>Různá převyprávění pohádek slovenských, slovanských, sibiřských (např. J. </a:t>
            </a:r>
            <a:r>
              <a:rPr lang="cs-CZ" sz="1800" dirty="0" err="1" smtClean="0"/>
              <a:t>Suchl</a:t>
            </a:r>
            <a:r>
              <a:rPr lang="cs-CZ" sz="1800" dirty="0" smtClean="0"/>
              <a:t>), indiánských, japonských …..</a:t>
            </a:r>
            <a:endParaRPr lang="cs-CZ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Moderní pohádka</a:t>
            </a:r>
          </a:p>
          <a:p>
            <a:pPr lvl="2"/>
            <a:r>
              <a:rPr lang="cs-CZ" dirty="0" smtClean="0"/>
              <a:t>Tradiční proud:</a:t>
            </a:r>
          </a:p>
          <a:p>
            <a:pPr lvl="3"/>
            <a:r>
              <a:rPr lang="cs-CZ" dirty="0" smtClean="0"/>
              <a:t>V. Čtvrtek</a:t>
            </a:r>
          </a:p>
          <a:p>
            <a:pPr lvl="3"/>
            <a:r>
              <a:rPr lang="cs-CZ" dirty="0" smtClean="0"/>
              <a:t>F. Nepil</a:t>
            </a:r>
          </a:p>
          <a:p>
            <a:pPr lvl="3"/>
            <a:r>
              <a:rPr lang="cs-CZ" dirty="0" smtClean="0"/>
              <a:t>M. </a:t>
            </a:r>
            <a:r>
              <a:rPr lang="cs-CZ" dirty="0" err="1" smtClean="0"/>
              <a:t>Zinnerová</a:t>
            </a:r>
            <a:endParaRPr lang="cs-CZ" dirty="0" smtClean="0"/>
          </a:p>
          <a:p>
            <a:pPr lvl="3"/>
            <a:r>
              <a:rPr lang="cs-CZ" dirty="0" smtClean="0"/>
              <a:t>M. Kubátová</a:t>
            </a:r>
          </a:p>
          <a:p>
            <a:pPr lvl="2"/>
            <a:r>
              <a:rPr lang="cs-CZ" dirty="0" smtClean="0"/>
              <a:t>Cesta dítěte do pohádky:</a:t>
            </a:r>
          </a:p>
          <a:p>
            <a:pPr lvl="3"/>
            <a:r>
              <a:rPr lang="cs-CZ" dirty="0" smtClean="0"/>
              <a:t>O. Hofman</a:t>
            </a:r>
          </a:p>
          <a:p>
            <a:pPr lvl="2"/>
            <a:r>
              <a:rPr lang="cs-CZ" dirty="0" smtClean="0"/>
              <a:t>Pohádka nonsensová, imaginativní:</a:t>
            </a:r>
          </a:p>
          <a:p>
            <a:pPr lvl="3"/>
            <a:r>
              <a:rPr lang="cs-CZ" dirty="0" smtClean="0"/>
              <a:t>M. Macourek</a:t>
            </a:r>
          </a:p>
          <a:p>
            <a:pPr lvl="3"/>
            <a:r>
              <a:rPr lang="cs-CZ" dirty="0" smtClean="0"/>
              <a:t>A. Mikulka</a:t>
            </a:r>
          </a:p>
          <a:p>
            <a:pPr lvl="3"/>
            <a:r>
              <a:rPr lang="cs-CZ" dirty="0" smtClean="0"/>
              <a:t>D. Mrázková</a:t>
            </a:r>
          </a:p>
          <a:p>
            <a:pPr lvl="3"/>
            <a:r>
              <a:rPr lang="cs-CZ" dirty="0" smtClean="0"/>
              <a:t>Z.K. Slabý ……  další tvorba</a:t>
            </a:r>
          </a:p>
          <a:p>
            <a:pPr lvl="3"/>
            <a:endParaRPr lang="cs-CZ" dirty="0" smtClean="0"/>
          </a:p>
          <a:p>
            <a:pPr lvl="3"/>
            <a:r>
              <a:rPr lang="cs-CZ" dirty="0" smtClean="0"/>
              <a:t>Ilja </a:t>
            </a:r>
            <a:r>
              <a:rPr lang="cs-CZ" dirty="0" err="1" smtClean="0"/>
              <a:t>Hurník</a:t>
            </a:r>
            <a:endParaRPr lang="cs-CZ" dirty="0" smtClean="0"/>
          </a:p>
          <a:p>
            <a:pPr lvl="3"/>
            <a:r>
              <a:rPr lang="cs-CZ" dirty="0" smtClean="0"/>
              <a:t>Uzel pohádek (Mnichov, 1978)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DOBRODRUŽNÁ PRÓZA</a:t>
            </a:r>
          </a:p>
          <a:p>
            <a:pPr lvl="1"/>
            <a:r>
              <a:rPr lang="cs-CZ" sz="2200" dirty="0" smtClean="0"/>
              <a:t>Dobrodružnost = věc čtenářského postoje</a:t>
            </a:r>
          </a:p>
          <a:p>
            <a:pPr lvl="1"/>
            <a:r>
              <a:rPr lang="cs-CZ" sz="2200" dirty="0" smtClean="0"/>
              <a:t>Dobrodružství v příběhové literatuře</a:t>
            </a:r>
          </a:p>
          <a:p>
            <a:pPr lvl="2"/>
            <a:r>
              <a:rPr lang="cs-CZ" sz="1900" dirty="0" smtClean="0"/>
              <a:t>Např. B. </a:t>
            </a:r>
            <a:r>
              <a:rPr lang="cs-CZ" sz="1900" dirty="0" err="1" smtClean="0"/>
              <a:t>Nohejl</a:t>
            </a:r>
            <a:r>
              <a:rPr lang="cs-CZ" sz="1900" dirty="0" smtClean="0"/>
              <a:t>, V. </a:t>
            </a:r>
            <a:r>
              <a:rPr lang="cs-CZ" sz="1900" dirty="0" err="1" smtClean="0"/>
              <a:t>Stuchl</a:t>
            </a:r>
            <a:r>
              <a:rPr lang="cs-CZ" sz="1900" dirty="0" smtClean="0"/>
              <a:t>, J. </a:t>
            </a:r>
            <a:r>
              <a:rPr lang="cs-CZ" sz="1900" dirty="0" err="1" smtClean="0"/>
              <a:t>Foglar</a:t>
            </a:r>
            <a:endParaRPr lang="cs-CZ" sz="1900" dirty="0" smtClean="0"/>
          </a:p>
          <a:p>
            <a:pPr lvl="1"/>
            <a:r>
              <a:rPr lang="cs-CZ" sz="2200" dirty="0" smtClean="0"/>
              <a:t>Cestopisné prózy:</a:t>
            </a:r>
          </a:p>
          <a:p>
            <a:pPr lvl="2"/>
            <a:r>
              <a:rPr lang="cs-CZ" sz="1900" dirty="0" smtClean="0"/>
              <a:t>M. </a:t>
            </a:r>
            <a:r>
              <a:rPr lang="cs-CZ" sz="1900" dirty="0" err="1" smtClean="0"/>
              <a:t>Stingl</a:t>
            </a:r>
            <a:endParaRPr lang="cs-CZ" sz="1900" dirty="0" smtClean="0"/>
          </a:p>
          <a:p>
            <a:pPr lvl="1"/>
            <a:r>
              <a:rPr lang="cs-CZ" sz="2200" dirty="0" smtClean="0"/>
              <a:t>Parodie na klasickou detektivku: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Steklač</a:t>
            </a:r>
            <a:endParaRPr lang="cs-CZ" sz="1900" dirty="0" smtClean="0"/>
          </a:p>
          <a:p>
            <a:pPr lvl="2"/>
            <a:r>
              <a:rPr lang="cs-CZ" sz="1900" dirty="0" smtClean="0"/>
              <a:t>S. Hrnčíř</a:t>
            </a:r>
          </a:p>
          <a:p>
            <a:pPr lvl="1"/>
            <a:r>
              <a:rPr lang="cs-CZ" sz="2200" dirty="0" smtClean="0"/>
              <a:t>Sci-fi</a:t>
            </a:r>
          </a:p>
          <a:p>
            <a:pPr lvl="2"/>
            <a:r>
              <a:rPr lang="cs-CZ" sz="1900" dirty="0" smtClean="0"/>
              <a:t>Překlady</a:t>
            </a:r>
          </a:p>
          <a:p>
            <a:pPr lvl="2"/>
            <a:r>
              <a:rPr lang="cs-CZ" sz="1900" dirty="0" err="1" smtClean="0"/>
              <a:t>Neintencionalita</a:t>
            </a:r>
            <a:r>
              <a:rPr lang="cs-CZ" sz="1900" dirty="0" smtClean="0"/>
              <a:t>: J. Nesvadba, O. </a:t>
            </a:r>
            <a:r>
              <a:rPr lang="cs-CZ" sz="1900" dirty="0" err="1" smtClean="0"/>
              <a:t>Neff</a:t>
            </a:r>
            <a:r>
              <a:rPr lang="cs-CZ" sz="1900" dirty="0" smtClean="0"/>
              <a:t>, J. Moravcová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HISTORICKÁ PRÓZA</a:t>
            </a:r>
          </a:p>
          <a:p>
            <a:pPr lvl="1"/>
            <a:r>
              <a:rPr lang="cs-CZ" sz="2200" dirty="0" smtClean="0"/>
              <a:t>Převyprávění látek světového kulturního dědictví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Zamarovský</a:t>
            </a:r>
            <a:r>
              <a:rPr lang="cs-CZ" sz="1900" dirty="0" smtClean="0"/>
              <a:t> – </a:t>
            </a:r>
            <a:r>
              <a:rPr lang="cs-CZ" sz="1900" dirty="0" err="1" smtClean="0"/>
              <a:t>Gilgameš</a:t>
            </a:r>
            <a:endParaRPr lang="cs-CZ" sz="1900" dirty="0" smtClean="0"/>
          </a:p>
          <a:p>
            <a:pPr lvl="2"/>
            <a:r>
              <a:rPr lang="cs-CZ" sz="1900" dirty="0" smtClean="0"/>
              <a:t>J. Pilař – Ilias</a:t>
            </a:r>
          </a:p>
          <a:p>
            <a:pPr lvl="2"/>
            <a:r>
              <a:rPr lang="cs-CZ" sz="1900" dirty="0" smtClean="0"/>
              <a:t>V. Kocourek (J. </a:t>
            </a:r>
            <a:r>
              <a:rPr lang="cs-CZ" sz="1900" dirty="0" err="1" smtClean="0"/>
              <a:t>Hulák</a:t>
            </a:r>
            <a:r>
              <a:rPr lang="cs-CZ" sz="1900" dirty="0" smtClean="0"/>
              <a:t>) – Odyssea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Hulpach</a:t>
            </a:r>
            <a:r>
              <a:rPr lang="cs-CZ" sz="1900" dirty="0" smtClean="0"/>
              <a:t> – Příběhy kruhového stolu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Cibula</a:t>
            </a:r>
            <a:r>
              <a:rPr lang="cs-CZ" sz="1900" dirty="0" smtClean="0"/>
              <a:t> – </a:t>
            </a:r>
            <a:r>
              <a:rPr lang="cs-CZ" sz="1900" dirty="0" err="1" smtClean="0"/>
              <a:t>Cid</a:t>
            </a:r>
            <a:endParaRPr lang="cs-CZ" sz="1900" dirty="0" smtClean="0"/>
          </a:p>
          <a:p>
            <a:pPr lvl="2">
              <a:buNone/>
            </a:pPr>
            <a:endParaRPr lang="cs-CZ" sz="1900" dirty="0" smtClean="0"/>
          </a:p>
          <a:p>
            <a:pPr lvl="1"/>
            <a:r>
              <a:rPr lang="cs-CZ" sz="2200" dirty="0" smtClean="0"/>
              <a:t>Pověsti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Petiška</a:t>
            </a:r>
            <a:r>
              <a:rPr lang="cs-CZ" sz="1900" dirty="0" smtClean="0"/>
              <a:t> </a:t>
            </a:r>
          </a:p>
          <a:p>
            <a:pPr lvl="2"/>
            <a:r>
              <a:rPr lang="cs-CZ" sz="1900" dirty="0" smtClean="0"/>
              <a:t>O. </a:t>
            </a:r>
            <a:r>
              <a:rPr lang="cs-CZ" sz="1900" dirty="0" err="1" smtClean="0"/>
              <a:t>Sirovátka</a:t>
            </a:r>
            <a:endParaRPr lang="cs-CZ" sz="1900" dirty="0" smtClean="0"/>
          </a:p>
          <a:p>
            <a:pPr lvl="2"/>
            <a:r>
              <a:rPr lang="cs-CZ" sz="1900" dirty="0" smtClean="0"/>
              <a:t>H. </a:t>
            </a:r>
            <a:r>
              <a:rPr lang="cs-CZ" sz="1900" dirty="0" err="1" smtClean="0"/>
              <a:t>Lisická</a:t>
            </a:r>
            <a:endParaRPr lang="cs-CZ" sz="1900" dirty="0" smtClean="0"/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Lazecký</a:t>
            </a:r>
            <a:endParaRPr lang="cs-CZ" sz="1900" dirty="0" smtClean="0"/>
          </a:p>
          <a:p>
            <a:pPr lvl="2"/>
            <a:r>
              <a:rPr lang="cs-CZ" sz="1900" dirty="0" smtClean="0"/>
              <a:t>Z. Nováková</a:t>
            </a:r>
            <a:endParaRPr lang="cs-CZ" sz="22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20688"/>
            <a:ext cx="8229600" cy="834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lvl="1"/>
            <a:r>
              <a:rPr lang="cs-CZ" dirty="0" smtClean="0"/>
              <a:t>Životopisy</a:t>
            </a:r>
          </a:p>
          <a:p>
            <a:pPr lvl="2"/>
            <a:r>
              <a:rPr lang="cs-CZ" dirty="0" smtClean="0"/>
              <a:t>F. </a:t>
            </a:r>
            <a:r>
              <a:rPr lang="cs-CZ" dirty="0" err="1" smtClean="0"/>
              <a:t>Kožík</a:t>
            </a:r>
            <a:endParaRPr lang="cs-CZ" dirty="0" smtClean="0"/>
          </a:p>
          <a:p>
            <a:pPr lvl="2"/>
            <a:r>
              <a:rPr lang="cs-CZ" dirty="0" smtClean="0"/>
              <a:t>I. </a:t>
            </a:r>
            <a:r>
              <a:rPr lang="cs-CZ" dirty="0" err="1" smtClean="0"/>
              <a:t>Hercíková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Próza s tematikou okupace</a:t>
            </a:r>
          </a:p>
          <a:p>
            <a:pPr lvl="2"/>
            <a:r>
              <a:rPr lang="cs-CZ" dirty="0" smtClean="0"/>
              <a:t>70. léta: B. Říha, E. </a:t>
            </a:r>
            <a:r>
              <a:rPr lang="cs-CZ" dirty="0" err="1" smtClean="0"/>
              <a:t>Horelová</a:t>
            </a:r>
            <a:r>
              <a:rPr lang="cs-CZ" dirty="0" smtClean="0"/>
              <a:t>, P. Křenek, B. </a:t>
            </a:r>
            <a:r>
              <a:rPr lang="cs-CZ" dirty="0" err="1" smtClean="0"/>
              <a:t>Nohejl</a:t>
            </a:r>
            <a:r>
              <a:rPr lang="cs-CZ" dirty="0" smtClean="0"/>
              <a:t>, L. </a:t>
            </a:r>
            <a:r>
              <a:rPr lang="cs-CZ" dirty="0" err="1" smtClean="0"/>
              <a:t>Romportlová</a:t>
            </a:r>
            <a:r>
              <a:rPr lang="cs-CZ" dirty="0" smtClean="0"/>
              <a:t>, D. </a:t>
            </a:r>
            <a:r>
              <a:rPr lang="cs-CZ" dirty="0" err="1" smtClean="0"/>
              <a:t>Šajner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80. léta: V. </a:t>
            </a:r>
            <a:r>
              <a:rPr lang="cs-CZ" dirty="0" err="1" smtClean="0"/>
              <a:t>Přibský</a:t>
            </a:r>
            <a:r>
              <a:rPr lang="cs-CZ" dirty="0" smtClean="0"/>
              <a:t>, H. Franková, V. </a:t>
            </a:r>
            <a:r>
              <a:rPr lang="cs-CZ" dirty="0" err="1" smtClean="0"/>
              <a:t>Klevis</a:t>
            </a:r>
            <a:r>
              <a:rPr lang="cs-CZ" dirty="0" smtClean="0"/>
              <a:t>, E. </a:t>
            </a:r>
            <a:r>
              <a:rPr lang="cs-CZ" dirty="0" err="1" smtClean="0"/>
              <a:t>Bešťáková</a:t>
            </a:r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BAJKA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Úpravy klasických bajek v reedicích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Tzv. zvířecí epos</a:t>
            </a:r>
          </a:p>
          <a:p>
            <a:pPr lvl="2"/>
            <a:r>
              <a:rPr lang="cs-CZ" sz="1900" dirty="0" smtClean="0"/>
              <a:t>B. Říha – O rezavém </a:t>
            </a:r>
            <a:r>
              <a:rPr lang="cs-CZ" sz="1900" dirty="0" err="1" smtClean="0"/>
              <a:t>rváči</a:t>
            </a:r>
            <a:r>
              <a:rPr lang="cs-CZ" sz="1900" dirty="0" smtClean="0"/>
              <a:t> a huňatém pánovi (1971)</a:t>
            </a:r>
          </a:p>
          <a:p>
            <a:pPr lvl="3"/>
            <a:r>
              <a:rPr lang="cs-CZ" sz="1800" dirty="0" smtClean="0"/>
              <a:t>- Tajemná píšťala (1987, </a:t>
            </a:r>
            <a:r>
              <a:rPr lang="cs-CZ" sz="1800" dirty="0" err="1" smtClean="0"/>
              <a:t>vyd</a:t>
            </a:r>
            <a:r>
              <a:rPr lang="cs-CZ" sz="1800" dirty="0" smtClean="0"/>
              <a:t>. 1990)</a:t>
            </a:r>
          </a:p>
          <a:p>
            <a:pPr lvl="3"/>
            <a:endParaRPr lang="cs-CZ" sz="1800" dirty="0" smtClean="0"/>
          </a:p>
          <a:p>
            <a:pPr lvl="3"/>
            <a:r>
              <a:rPr lang="cs-CZ" sz="1800" dirty="0" smtClean="0"/>
              <a:t>- Nový </a:t>
            </a:r>
            <a:r>
              <a:rPr lang="cs-CZ" sz="1800" dirty="0" err="1" smtClean="0"/>
              <a:t>Gulliver</a:t>
            </a:r>
            <a:r>
              <a:rPr lang="cs-CZ" sz="1800" dirty="0" smtClean="0"/>
              <a:t> (1973)</a:t>
            </a:r>
            <a:endParaRPr lang="cs-CZ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PRÓZA ZE ŽIVOTA DĚTÍ</a:t>
            </a:r>
          </a:p>
          <a:p>
            <a:pPr lvl="1"/>
            <a:r>
              <a:rPr lang="cs-CZ" sz="2200" dirty="0" smtClean="0"/>
              <a:t>70. léta: většinou rozvoj osvědčených postupů</a:t>
            </a:r>
          </a:p>
          <a:p>
            <a:pPr lvl="2"/>
            <a:r>
              <a:rPr lang="cs-CZ" sz="1900" dirty="0" smtClean="0"/>
              <a:t>B. Říha</a:t>
            </a:r>
          </a:p>
          <a:p>
            <a:pPr lvl="2"/>
            <a:r>
              <a:rPr lang="cs-CZ" sz="1900" dirty="0" smtClean="0"/>
              <a:t>J. Ryska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Petiška</a:t>
            </a:r>
            <a:endParaRPr lang="cs-CZ" sz="1900" dirty="0" smtClean="0"/>
          </a:p>
          <a:p>
            <a:pPr lvl="2"/>
            <a:r>
              <a:rPr lang="cs-CZ" sz="1900" dirty="0" smtClean="0"/>
              <a:t>H. Doskočilová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Bernardinová</a:t>
            </a:r>
            <a:endParaRPr lang="cs-CZ" sz="1900" dirty="0" smtClean="0"/>
          </a:p>
          <a:p>
            <a:pPr lvl="2"/>
            <a:r>
              <a:rPr lang="cs-CZ" sz="1900" dirty="0" smtClean="0"/>
              <a:t>O. Hofman</a:t>
            </a:r>
          </a:p>
          <a:p>
            <a:pPr lvl="2"/>
            <a:r>
              <a:rPr lang="cs-CZ" sz="1900" dirty="0" smtClean="0"/>
              <a:t>M. </a:t>
            </a:r>
            <a:r>
              <a:rPr lang="cs-CZ" sz="1900" dirty="0" err="1" smtClean="0"/>
              <a:t>Zinnerová</a:t>
            </a:r>
            <a:endParaRPr lang="cs-CZ" sz="1900" dirty="0" smtClean="0"/>
          </a:p>
          <a:p>
            <a:pPr lvl="2"/>
            <a:r>
              <a:rPr lang="cs-CZ" sz="1900" dirty="0" smtClean="0"/>
              <a:t>I. </a:t>
            </a:r>
            <a:r>
              <a:rPr lang="cs-CZ" sz="1900" dirty="0" err="1" smtClean="0"/>
              <a:t>Hercíková</a:t>
            </a:r>
            <a:endParaRPr lang="cs-CZ" sz="1900" dirty="0" smtClean="0"/>
          </a:p>
          <a:p>
            <a:pPr lvl="2"/>
            <a:r>
              <a:rPr lang="cs-CZ" sz="1900" dirty="0" smtClean="0"/>
              <a:t>S. Rudolf ….</a:t>
            </a:r>
          </a:p>
          <a:p>
            <a:pPr lvl="2"/>
            <a:r>
              <a:rPr lang="cs-CZ" sz="1900" dirty="0" smtClean="0"/>
              <a:t>Přepisy filmových scénářů: J. Kolárová, V. </a:t>
            </a:r>
            <a:r>
              <a:rPr lang="cs-CZ" sz="1900" dirty="0" err="1" smtClean="0"/>
              <a:t>Plívová</a:t>
            </a:r>
            <a:r>
              <a:rPr lang="cs-CZ" sz="1900" dirty="0" smtClean="0"/>
              <a:t>-Šimková, M. </a:t>
            </a:r>
            <a:r>
              <a:rPr lang="cs-CZ" sz="1900" dirty="0" err="1" smtClean="0"/>
              <a:t>Poledňáková</a:t>
            </a:r>
            <a:endParaRPr lang="cs-CZ" sz="1900" dirty="0" smtClean="0"/>
          </a:p>
          <a:p>
            <a:pPr lvl="2">
              <a:buNone/>
            </a:pPr>
            <a:endParaRPr lang="cs-CZ" sz="19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lvl="1"/>
            <a:r>
              <a:rPr lang="cs-CZ" dirty="0" smtClean="0"/>
              <a:t>80. léta: hledání nové tematiky a hrdiny</a:t>
            </a:r>
          </a:p>
          <a:p>
            <a:pPr lvl="2"/>
            <a:r>
              <a:rPr lang="cs-CZ" dirty="0" smtClean="0"/>
              <a:t>Harmonizující prózy:</a:t>
            </a:r>
          </a:p>
          <a:p>
            <a:pPr lvl="3"/>
            <a:r>
              <a:rPr lang="cs-CZ" dirty="0" smtClean="0"/>
              <a:t>Z. Nováková</a:t>
            </a:r>
          </a:p>
          <a:p>
            <a:pPr lvl="3"/>
            <a:r>
              <a:rPr lang="cs-CZ" dirty="0" smtClean="0"/>
              <a:t>E. </a:t>
            </a:r>
            <a:r>
              <a:rPr lang="cs-CZ" dirty="0" err="1" smtClean="0"/>
              <a:t>Horelová</a:t>
            </a:r>
            <a:endParaRPr lang="cs-CZ" dirty="0" smtClean="0"/>
          </a:p>
          <a:p>
            <a:pPr lvl="2"/>
            <a:r>
              <a:rPr lang="cs-CZ" dirty="0" smtClean="0"/>
              <a:t>Obraz neúplné rodiny:</a:t>
            </a:r>
          </a:p>
          <a:p>
            <a:pPr lvl="3"/>
            <a:r>
              <a:rPr lang="cs-CZ" dirty="0" smtClean="0"/>
              <a:t>O. </a:t>
            </a:r>
            <a:r>
              <a:rPr lang="cs-CZ" dirty="0" err="1" smtClean="0"/>
              <a:t>Hejná</a:t>
            </a:r>
            <a:endParaRPr lang="cs-CZ" dirty="0" smtClean="0"/>
          </a:p>
          <a:p>
            <a:pPr lvl="3"/>
            <a:r>
              <a:rPr lang="cs-CZ" dirty="0" smtClean="0"/>
              <a:t>V. Stýblová</a:t>
            </a:r>
          </a:p>
          <a:p>
            <a:pPr lvl="2"/>
            <a:r>
              <a:rPr lang="cs-CZ" dirty="0" smtClean="0"/>
              <a:t>Postava dětského outsidera:</a:t>
            </a:r>
          </a:p>
          <a:p>
            <a:pPr lvl="3"/>
            <a:r>
              <a:rPr lang="cs-CZ" dirty="0" smtClean="0"/>
              <a:t>M. </a:t>
            </a:r>
            <a:r>
              <a:rPr lang="cs-CZ" dirty="0" err="1" smtClean="0"/>
              <a:t>Drijverová</a:t>
            </a:r>
            <a:endParaRPr lang="cs-CZ" dirty="0" smtClean="0"/>
          </a:p>
          <a:p>
            <a:pPr lvl="2"/>
            <a:r>
              <a:rPr lang="cs-CZ" dirty="0" smtClean="0"/>
              <a:t>I. Procházková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Humoristická próza:</a:t>
            </a:r>
          </a:p>
          <a:p>
            <a:pPr lvl="3"/>
            <a:r>
              <a:rPr lang="cs-CZ" dirty="0" smtClean="0"/>
              <a:t>V. </a:t>
            </a:r>
            <a:r>
              <a:rPr lang="cs-CZ" dirty="0" err="1" smtClean="0"/>
              <a:t>Steklač</a:t>
            </a:r>
            <a:r>
              <a:rPr lang="cs-CZ" dirty="0" smtClean="0"/>
              <a:t>, A. </a:t>
            </a:r>
            <a:r>
              <a:rPr lang="cs-CZ" dirty="0" err="1" smtClean="0"/>
              <a:t>Vostrá</a:t>
            </a:r>
            <a:r>
              <a:rPr lang="cs-CZ" dirty="0" smtClean="0"/>
              <a:t>, J. </a:t>
            </a:r>
            <a:r>
              <a:rPr lang="cs-CZ" dirty="0" err="1" smtClean="0"/>
              <a:t>Kahoun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S PŘÍRODNÍ TEMATIKOU</a:t>
            </a:r>
          </a:p>
          <a:p>
            <a:pPr lvl="1"/>
            <a:r>
              <a:rPr lang="cs-CZ" sz="2200" dirty="0" smtClean="0"/>
              <a:t>J. Tomeček</a:t>
            </a:r>
          </a:p>
          <a:p>
            <a:pPr lvl="1"/>
            <a:r>
              <a:rPr lang="cs-CZ" sz="2200" dirty="0" smtClean="0"/>
              <a:t>J. Pohl</a:t>
            </a:r>
          </a:p>
          <a:p>
            <a:pPr lvl="1"/>
            <a:r>
              <a:rPr lang="cs-CZ" sz="2200" dirty="0" smtClean="0"/>
              <a:t>J. </a:t>
            </a:r>
            <a:r>
              <a:rPr lang="cs-CZ" sz="2200" dirty="0" err="1" smtClean="0"/>
              <a:t>Müller</a:t>
            </a:r>
            <a:endParaRPr lang="cs-CZ" sz="2200" dirty="0" smtClean="0"/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U řady autorů přírodní motivy (v próze i poezii)</a:t>
            </a:r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oficiální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Odraz válečných událostí (Drda, </a:t>
            </a:r>
            <a:r>
              <a:rPr lang="cs-CZ" sz="2200" dirty="0" err="1" smtClean="0"/>
              <a:t>Lustig</a:t>
            </a:r>
            <a:r>
              <a:rPr lang="cs-CZ" sz="2200" dirty="0" smtClean="0"/>
              <a:t>, </a:t>
            </a:r>
            <a:r>
              <a:rPr lang="cs-CZ" sz="2200" dirty="0" err="1" smtClean="0"/>
              <a:t>Frýd</a:t>
            </a:r>
            <a:r>
              <a:rPr lang="cs-CZ" sz="2200" dirty="0" smtClean="0"/>
              <a:t>, </a:t>
            </a:r>
            <a:r>
              <a:rPr lang="cs-CZ" sz="2200" dirty="0" err="1" smtClean="0"/>
              <a:t>Škvorecký</a:t>
            </a:r>
            <a:r>
              <a:rPr lang="cs-CZ" sz="2200" dirty="0" smtClean="0"/>
              <a:t>, Otčenášek, Fuks, Procházka)</a:t>
            </a:r>
          </a:p>
          <a:p>
            <a:pPr lvl="1"/>
            <a:r>
              <a:rPr lang="cs-CZ" sz="2200" dirty="0" smtClean="0"/>
              <a:t>Historická tematika (Kratochvíl, </a:t>
            </a:r>
            <a:r>
              <a:rPr lang="cs-CZ" sz="2200" dirty="0" err="1" smtClean="0"/>
              <a:t>Kaplický</a:t>
            </a:r>
            <a:r>
              <a:rPr lang="cs-CZ" sz="2200" dirty="0" smtClean="0"/>
              <a:t>, </a:t>
            </a:r>
            <a:r>
              <a:rPr lang="cs-CZ" sz="2200" dirty="0" err="1" smtClean="0"/>
              <a:t>Neff</a:t>
            </a:r>
            <a:r>
              <a:rPr lang="cs-CZ" sz="2200" dirty="0" smtClean="0"/>
              <a:t>, Šotola)</a:t>
            </a:r>
          </a:p>
          <a:p>
            <a:pPr lvl="1"/>
            <a:r>
              <a:rPr lang="cs-CZ" sz="2200" dirty="0" smtClean="0"/>
              <a:t>Tzv. budovatelský román (Marek, </a:t>
            </a:r>
            <a:r>
              <a:rPr lang="cs-CZ" sz="2200" dirty="0" err="1" smtClean="0"/>
              <a:t>Pludek</a:t>
            </a:r>
            <a:r>
              <a:rPr lang="cs-CZ" sz="2200" dirty="0" smtClean="0"/>
              <a:t>, Pluhař)</a:t>
            </a:r>
          </a:p>
          <a:p>
            <a:pPr lvl="1"/>
            <a:r>
              <a:rPr lang="cs-CZ" sz="2200" dirty="0" smtClean="0"/>
              <a:t>Tzv. konfrontační próza  (Vaculík, Kundera, Kliment)</a:t>
            </a:r>
          </a:p>
          <a:p>
            <a:pPr lvl="1"/>
            <a:r>
              <a:rPr lang="cs-CZ" sz="2200" dirty="0" smtClean="0"/>
              <a:t>Humoristická próza (Werich, Nepil, Suchý)</a:t>
            </a:r>
          </a:p>
          <a:p>
            <a:pPr lvl="1"/>
            <a:r>
              <a:rPr lang="cs-CZ" sz="2200" dirty="0" smtClean="0"/>
              <a:t>Sci-fi (Nesvadba, Souček)</a:t>
            </a:r>
          </a:p>
          <a:p>
            <a:pPr lvl="1"/>
            <a:r>
              <a:rPr lang="cs-CZ" sz="2200" dirty="0" smtClean="0"/>
              <a:t>Literatura faktu (</a:t>
            </a:r>
            <a:r>
              <a:rPr lang="cs-CZ" sz="2200" dirty="0" err="1" smtClean="0"/>
              <a:t>Ivanov</a:t>
            </a:r>
            <a:r>
              <a:rPr lang="cs-CZ" sz="2200" dirty="0" smtClean="0"/>
              <a:t>)</a:t>
            </a:r>
          </a:p>
          <a:p>
            <a:pPr lvl="1"/>
            <a:r>
              <a:rPr lang="cs-CZ" sz="2200" dirty="0" smtClean="0"/>
              <a:t>Další autoři (</a:t>
            </a:r>
            <a:r>
              <a:rPr lang="cs-CZ" sz="2200" dirty="0" err="1" smtClean="0"/>
              <a:t>Petiška</a:t>
            </a:r>
            <a:r>
              <a:rPr lang="cs-CZ" sz="2200" dirty="0" smtClean="0"/>
              <a:t>, Hrabal, Páral …)</a:t>
            </a:r>
          </a:p>
          <a:p>
            <a:pPr lvl="1">
              <a:buNone/>
            </a:pPr>
            <a:endParaRPr lang="cs-CZ" sz="22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Uměleckonaučná literatura</a:t>
            </a:r>
          </a:p>
          <a:p>
            <a:pPr lvl="1"/>
            <a:r>
              <a:rPr lang="cs-CZ" sz="2200" dirty="0" smtClean="0"/>
              <a:t>70. léta: více se objevují publikace pro menší čtenáře – diferenciace literatury ryze naukové a literatury s výraznými beletrizačními postupy</a:t>
            </a:r>
          </a:p>
          <a:p>
            <a:pPr lvl="1"/>
            <a:r>
              <a:rPr lang="cs-CZ" sz="2200" dirty="0" smtClean="0"/>
              <a:t>Z autorů např.: </a:t>
            </a:r>
          </a:p>
          <a:p>
            <a:pPr lvl="2"/>
            <a:r>
              <a:rPr lang="cs-CZ" sz="1900" dirty="0" smtClean="0"/>
              <a:t>M. Lukešová</a:t>
            </a:r>
          </a:p>
          <a:p>
            <a:pPr lvl="2"/>
            <a:r>
              <a:rPr lang="cs-CZ" sz="1900" dirty="0" smtClean="0"/>
              <a:t>B. Říha – M- Lukešová</a:t>
            </a:r>
          </a:p>
          <a:p>
            <a:pPr lvl="2"/>
            <a:r>
              <a:rPr lang="cs-CZ" sz="1900" dirty="0" smtClean="0"/>
              <a:t>H. a E. Škodovi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Kovářík</a:t>
            </a:r>
            <a:endParaRPr lang="cs-CZ" sz="1900" dirty="0" smtClean="0"/>
          </a:p>
          <a:p>
            <a:pPr lvl="2"/>
            <a:r>
              <a:rPr lang="cs-CZ" sz="1900" dirty="0" smtClean="0"/>
              <a:t>Soustavněji se UN literatuře věnoval málokdo (většinou úzký tematický záběr)</a:t>
            </a:r>
          </a:p>
          <a:p>
            <a:pPr lvl="1"/>
            <a:r>
              <a:rPr lang="cs-CZ" sz="2200" dirty="0" smtClean="0"/>
              <a:t>80. léta: více interaktivní typ literatury </a:t>
            </a:r>
          </a:p>
          <a:p>
            <a:pPr lvl="2"/>
            <a:r>
              <a:rPr lang="cs-CZ" sz="1900" dirty="0" smtClean="0"/>
              <a:t>Např.: M. </a:t>
            </a:r>
            <a:r>
              <a:rPr lang="cs-CZ" sz="1900" dirty="0" err="1" smtClean="0"/>
              <a:t>Drijverová</a:t>
            </a:r>
            <a:r>
              <a:rPr lang="cs-CZ" sz="1900" dirty="0" smtClean="0"/>
              <a:t>: Zvědavé sluníčko, E. </a:t>
            </a:r>
            <a:r>
              <a:rPr lang="cs-CZ" sz="1900" dirty="0" err="1" smtClean="0"/>
              <a:t>Veberová</a:t>
            </a:r>
            <a:r>
              <a:rPr lang="cs-CZ" sz="1900" dirty="0" smtClean="0"/>
              <a:t>: Náš svět …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dirty="0" smtClean="0"/>
              <a:t>TEORIE A KRITIKA</a:t>
            </a:r>
          </a:p>
          <a:p>
            <a:pPr lvl="1"/>
            <a:r>
              <a:rPr lang="cs-CZ" dirty="0" smtClean="0"/>
              <a:t>Albatros (1973 – edice První čtení)</a:t>
            </a:r>
          </a:p>
          <a:p>
            <a:pPr lvl="1"/>
            <a:r>
              <a:rPr lang="cs-CZ" dirty="0" smtClean="0"/>
              <a:t>70. léta, zejm. počátek: publikační omezování (náboženská tematika, nevydávání některých autorů, vyřazení některých autorů u z knihoven) X literatura si udržela vysokou úroveň (mj. posílení generací 60. let)</a:t>
            </a:r>
          </a:p>
          <a:p>
            <a:pPr lvl="1"/>
            <a:r>
              <a:rPr lang="cs-CZ" dirty="0" smtClean="0"/>
              <a:t>80. léta: uvolnění, mnozí v 70. letech nevydávaní autoři vychází…</a:t>
            </a:r>
          </a:p>
          <a:p>
            <a:pPr lvl="1"/>
            <a:r>
              <a:rPr lang="cs-CZ" dirty="0" smtClean="0"/>
              <a:t>Kritika: především ve Zlatém máji</a:t>
            </a:r>
          </a:p>
          <a:p>
            <a:pPr lvl="1"/>
            <a:r>
              <a:rPr lang="cs-CZ" dirty="0" smtClean="0"/>
              <a:t>Teoretické a literárněhistorické práce – např. O. Chaloupka, J. Voráček, F. Holešovský, Z. Zapletal, M. </a:t>
            </a:r>
            <a:r>
              <a:rPr lang="cs-CZ" dirty="0" err="1" smtClean="0"/>
              <a:t>Genčiová</a:t>
            </a:r>
            <a:r>
              <a:rPr lang="cs-CZ" dirty="0" smtClean="0"/>
              <a:t> aj.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Drama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Realistické</a:t>
            </a:r>
          </a:p>
          <a:p>
            <a:pPr lvl="1"/>
            <a:r>
              <a:rPr lang="cs-CZ" sz="2200" dirty="0" smtClean="0"/>
              <a:t>Prvky existencialismu</a:t>
            </a:r>
          </a:p>
          <a:p>
            <a:pPr lvl="1"/>
            <a:r>
              <a:rPr lang="cs-CZ" sz="2200" dirty="0" smtClean="0"/>
              <a:t>Absurdní</a:t>
            </a:r>
          </a:p>
          <a:p>
            <a:pPr lvl="1"/>
            <a:r>
              <a:rPr lang="cs-CZ" sz="2200" dirty="0" smtClean="0"/>
              <a:t>Divadla malých forem</a:t>
            </a:r>
            <a:endParaRPr lang="cs-CZ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dirty="0" smtClean="0"/>
              <a:t>Literatura pro děti a mládež v 50. letech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POEZIE</a:t>
            </a:r>
          </a:p>
          <a:p>
            <a:pPr lvl="1"/>
            <a:r>
              <a:rPr lang="cs-CZ" sz="2200" dirty="0" smtClean="0"/>
              <a:t>Přechodné podlehnutí schematismu (např. tzv. školní poezie)</a:t>
            </a:r>
          </a:p>
          <a:p>
            <a:pPr lvl="1"/>
            <a:r>
              <a:rPr lang="cs-CZ" sz="2200" dirty="0" smtClean="0"/>
              <a:t>Téměř veškerá básnická tvorba určena malým dětem</a:t>
            </a:r>
          </a:p>
          <a:p>
            <a:pPr lvl="1"/>
            <a:r>
              <a:rPr lang="cs-CZ" sz="2200" dirty="0" smtClean="0"/>
              <a:t>Dominantní rysy poetiky – tradice (linie) </a:t>
            </a:r>
            <a:r>
              <a:rPr lang="cs-CZ" sz="2200" dirty="0" err="1" smtClean="0"/>
              <a:t>hrubínovsko</a:t>
            </a:r>
            <a:r>
              <a:rPr lang="cs-CZ" sz="2200" dirty="0" smtClean="0"/>
              <a:t> – </a:t>
            </a:r>
            <a:r>
              <a:rPr lang="cs-CZ" sz="2200" dirty="0" err="1" smtClean="0"/>
              <a:t>čarkovská</a:t>
            </a:r>
            <a:endParaRPr lang="cs-CZ" sz="2200" dirty="0" smtClean="0"/>
          </a:p>
          <a:p>
            <a:pPr lvl="2"/>
            <a:r>
              <a:rPr lang="cs-CZ" sz="1900" dirty="0" smtClean="0"/>
              <a:t>Návaznost na Sládka, Raise, Kožíška</a:t>
            </a:r>
          </a:p>
          <a:p>
            <a:pPr lvl="2"/>
            <a:r>
              <a:rPr lang="cs-CZ" sz="1900" dirty="0" smtClean="0"/>
              <a:t>Dětství a jeho básnická reflexe</a:t>
            </a:r>
          </a:p>
          <a:p>
            <a:pPr lvl="2"/>
            <a:r>
              <a:rPr lang="cs-CZ" sz="1900" dirty="0" smtClean="0"/>
              <a:t>Představitelé: </a:t>
            </a:r>
          </a:p>
          <a:p>
            <a:pPr lvl="3"/>
            <a:r>
              <a:rPr lang="cs-CZ" sz="1800" dirty="0" smtClean="0"/>
              <a:t>František </a:t>
            </a:r>
            <a:r>
              <a:rPr lang="cs-CZ" sz="1800" dirty="0" err="1" smtClean="0"/>
              <a:t>Hrubín</a:t>
            </a:r>
            <a:endParaRPr lang="cs-CZ" sz="1800" dirty="0" smtClean="0"/>
          </a:p>
          <a:p>
            <a:pPr lvl="3"/>
            <a:r>
              <a:rPr lang="cs-CZ" sz="1800" dirty="0" smtClean="0"/>
              <a:t>Jan </a:t>
            </a:r>
            <a:r>
              <a:rPr lang="cs-CZ" sz="1800" dirty="0" err="1" smtClean="0"/>
              <a:t>Čarek</a:t>
            </a:r>
            <a:endParaRPr lang="cs-CZ" sz="1800" dirty="0" smtClean="0"/>
          </a:p>
          <a:p>
            <a:pPr lvl="3"/>
            <a:r>
              <a:rPr lang="cs-CZ" sz="1800" dirty="0" smtClean="0"/>
              <a:t>František Branislav</a:t>
            </a:r>
          </a:p>
          <a:p>
            <a:pPr lvl="3"/>
            <a:r>
              <a:rPr lang="cs-CZ" sz="1800" dirty="0" smtClean="0"/>
              <a:t>Vilém Závada</a:t>
            </a:r>
          </a:p>
          <a:p>
            <a:pPr lvl="3"/>
            <a:r>
              <a:rPr lang="cs-CZ" sz="1800" dirty="0" smtClean="0"/>
              <a:t>Jaroslav Seifert</a:t>
            </a:r>
          </a:p>
          <a:p>
            <a:pPr lvl="3"/>
            <a:r>
              <a:rPr lang="cs-CZ" sz="1800" dirty="0" smtClean="0"/>
              <a:t>Dále: J. </a:t>
            </a:r>
            <a:r>
              <a:rPr lang="cs-CZ" sz="1800" dirty="0" err="1" smtClean="0"/>
              <a:t>Kainar</a:t>
            </a:r>
            <a:r>
              <a:rPr lang="cs-CZ" sz="1800" dirty="0" smtClean="0"/>
              <a:t>, F. Nechvátal, O. Syrovátka, L. Stehlík, J. Zahradníček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POHÁDKA</a:t>
            </a:r>
          </a:p>
          <a:p>
            <a:pPr lvl="1"/>
            <a:r>
              <a:rPr lang="cs-CZ" sz="2200" dirty="0" smtClean="0"/>
              <a:t>Lidová</a:t>
            </a:r>
          </a:p>
          <a:p>
            <a:pPr lvl="1"/>
            <a:endParaRPr lang="cs-CZ" sz="2200" dirty="0" smtClean="0"/>
          </a:p>
          <a:p>
            <a:pPr lvl="2"/>
            <a:r>
              <a:rPr lang="cs-CZ" sz="1900" dirty="0" smtClean="0"/>
              <a:t>Jan Drda</a:t>
            </a:r>
          </a:p>
          <a:p>
            <a:pPr lvl="2"/>
            <a:r>
              <a:rPr lang="cs-CZ" sz="1900" dirty="0" smtClean="0"/>
              <a:t>Josef Spilka</a:t>
            </a:r>
          </a:p>
          <a:p>
            <a:pPr lvl="2"/>
            <a:r>
              <a:rPr lang="cs-CZ" sz="1900" dirty="0" smtClean="0"/>
              <a:t>Amálie Kutinová</a:t>
            </a:r>
          </a:p>
          <a:p>
            <a:pPr lvl="2"/>
            <a:r>
              <a:rPr lang="cs-CZ" sz="1900" dirty="0" smtClean="0"/>
              <a:t>J. Š. Kubín</a:t>
            </a:r>
          </a:p>
          <a:p>
            <a:pPr lvl="2"/>
            <a:r>
              <a:rPr lang="cs-CZ" sz="1900" dirty="0" smtClean="0"/>
              <a:t>J. Vladislav – V. </a:t>
            </a:r>
            <a:r>
              <a:rPr lang="cs-CZ" sz="1900" dirty="0" err="1" smtClean="0"/>
              <a:t>Stanovský</a:t>
            </a:r>
            <a:endParaRPr lang="cs-CZ" sz="1900" dirty="0" smtClean="0"/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Hrubín</a:t>
            </a:r>
            <a:endParaRPr lang="cs-CZ" sz="1900" dirty="0" smtClean="0"/>
          </a:p>
          <a:p>
            <a:pPr lvl="2"/>
            <a:r>
              <a:rPr lang="cs-CZ" sz="1900" dirty="0" smtClean="0"/>
              <a:t>Práce </a:t>
            </a:r>
            <a:r>
              <a:rPr lang="cs-CZ" sz="1900" dirty="0" err="1" smtClean="0"/>
              <a:t>fokloristů</a:t>
            </a:r>
            <a:r>
              <a:rPr lang="cs-CZ" sz="1900" dirty="0" smtClean="0"/>
              <a:t> zejména v dalších desetiletích: nyní O. </a:t>
            </a:r>
            <a:r>
              <a:rPr lang="cs-CZ" sz="1900" dirty="0" err="1" smtClean="0"/>
              <a:t>Sirovátka</a:t>
            </a:r>
            <a:endParaRPr lang="cs-CZ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lvl="1"/>
            <a:r>
              <a:rPr lang="cs-CZ" sz="2200" dirty="0" smtClean="0"/>
              <a:t>Moderní</a:t>
            </a:r>
          </a:p>
          <a:p>
            <a:pPr lvl="1"/>
            <a:endParaRPr lang="cs-CZ" sz="2200" dirty="0" smtClean="0"/>
          </a:p>
          <a:p>
            <a:pPr lvl="2"/>
            <a:r>
              <a:rPr lang="cs-CZ" sz="1900" dirty="0" smtClean="0"/>
              <a:t>Josef Lada</a:t>
            </a:r>
          </a:p>
          <a:p>
            <a:pPr lvl="2"/>
            <a:r>
              <a:rPr lang="cs-CZ" sz="1900" dirty="0" smtClean="0"/>
              <a:t>Jiří Marek</a:t>
            </a:r>
          </a:p>
          <a:p>
            <a:pPr lvl="2"/>
            <a:r>
              <a:rPr lang="cs-CZ" sz="1900" dirty="0" smtClean="0"/>
              <a:t>Eduard </a:t>
            </a:r>
            <a:r>
              <a:rPr lang="cs-CZ" sz="1900" dirty="0" err="1" smtClean="0"/>
              <a:t>Petiška</a:t>
            </a:r>
            <a:endParaRPr lang="cs-CZ" sz="1900" dirty="0" smtClean="0"/>
          </a:p>
          <a:p>
            <a:pPr lvl="2"/>
            <a:r>
              <a:rPr lang="cs-CZ" sz="1900" dirty="0" smtClean="0"/>
              <a:t>Ludvík </a:t>
            </a:r>
            <a:r>
              <a:rPr lang="cs-CZ" sz="1900" dirty="0" err="1" smtClean="0"/>
              <a:t>Aškenazy</a:t>
            </a:r>
            <a:endParaRPr lang="cs-CZ" sz="1900" dirty="0" smtClean="0"/>
          </a:p>
          <a:p>
            <a:pPr lvl="2"/>
            <a:r>
              <a:rPr lang="cs-CZ" sz="1900" dirty="0" smtClean="0"/>
              <a:t>Jan Werich</a:t>
            </a:r>
          </a:p>
          <a:p>
            <a:pPr lvl="2"/>
            <a:endParaRPr lang="cs-CZ" sz="1900" dirty="0" smtClean="0"/>
          </a:p>
          <a:p>
            <a:pPr lvl="2"/>
            <a:endParaRPr lang="cs-CZ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DOBRODRUŽNÁ PRÓZA</a:t>
            </a:r>
          </a:p>
          <a:p>
            <a:pPr lvl="1"/>
            <a:r>
              <a:rPr lang="cs-CZ" sz="2200" dirty="0" smtClean="0"/>
              <a:t>Omezení překladů, diskuse o žánru</a:t>
            </a:r>
          </a:p>
          <a:p>
            <a:pPr lvl="1"/>
            <a:r>
              <a:rPr lang="cs-CZ" sz="2200" dirty="0" smtClean="0"/>
              <a:t>Ale později: vznik speciálních edicí při Albatrosu – KOD, Karavana</a:t>
            </a:r>
          </a:p>
          <a:p>
            <a:pPr lvl="1"/>
            <a:r>
              <a:rPr lang="cs-CZ" sz="2200" dirty="0" smtClean="0"/>
              <a:t>Pokračuje tradice cestopisných příběhů:</a:t>
            </a:r>
          </a:p>
          <a:p>
            <a:pPr lvl="2"/>
            <a:r>
              <a:rPr lang="cs-CZ" sz="1900" dirty="0" smtClean="0"/>
              <a:t>L. M. Pařízek</a:t>
            </a:r>
          </a:p>
          <a:p>
            <a:pPr lvl="2"/>
            <a:r>
              <a:rPr lang="cs-CZ" sz="1900" dirty="0" smtClean="0"/>
              <a:t>M. </a:t>
            </a:r>
            <a:r>
              <a:rPr lang="cs-CZ" sz="1900" dirty="0" err="1" smtClean="0"/>
              <a:t>Pašek</a:t>
            </a:r>
            <a:endParaRPr lang="cs-CZ" sz="1900" dirty="0" smtClean="0"/>
          </a:p>
          <a:p>
            <a:pPr lvl="1"/>
            <a:r>
              <a:rPr lang="cs-CZ" sz="2200" dirty="0" smtClean="0"/>
              <a:t>Sci-fi:</a:t>
            </a:r>
          </a:p>
          <a:p>
            <a:pPr lvl="2"/>
            <a:r>
              <a:rPr lang="cs-CZ" sz="1900" dirty="0" smtClean="0"/>
              <a:t>F. Běhounek</a:t>
            </a:r>
          </a:p>
          <a:p>
            <a:pPr lvl="1"/>
            <a:endParaRPr lang="cs-CZ" sz="2200" dirty="0" smtClean="0"/>
          </a:p>
          <a:p>
            <a:pPr lvl="2"/>
            <a:endParaRPr lang="cs-CZ" sz="1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504</TotalTime>
  <Words>2312</Words>
  <Application>Microsoft Office PowerPoint</Application>
  <PresentationFormat>Předvádění na obrazovce (4:3)</PresentationFormat>
  <Paragraphs>399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4" baseType="lpstr">
      <vt:lpstr>Arial</vt:lpstr>
      <vt:lpstr>Corbel</vt:lpstr>
      <vt:lpstr>Paralaxa</vt:lpstr>
      <vt:lpstr>Průvodce dějinami české literatury 1 (od roku 1945 do roku 1990)    </vt:lpstr>
      <vt:lpstr>Literatura do roku 1968</vt:lpstr>
      <vt:lpstr>Prezentace aplikace PowerPoint</vt:lpstr>
      <vt:lpstr>Prezentace aplikace PowerPoint</vt:lpstr>
      <vt:lpstr>Prezentace aplikace PowerPoint</vt:lpstr>
      <vt:lpstr>Literatura pro děti a mládež v 50. letech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 pro děti a mládež v 60. letech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 po roce 1969  (1969 – 1989)</vt:lpstr>
      <vt:lpstr>Prezentace aplikace PowerPoint</vt:lpstr>
      <vt:lpstr>Prezentace aplikace PowerPoint</vt:lpstr>
      <vt:lpstr>Prezentace aplikace PowerPoint</vt:lpstr>
      <vt:lpstr>Prezentace aplikace PowerPoint</vt:lpstr>
      <vt:lpstr>Literatura pro děti a mládež v 70. a 80. letech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dějinami české literatury 1</dc:title>
  <dc:creator>Zítková</dc:creator>
  <cp:lastModifiedBy>Admin-12</cp:lastModifiedBy>
  <cp:revision>60</cp:revision>
  <dcterms:modified xsi:type="dcterms:W3CDTF">2017-09-06T12:45:11Z</dcterms:modified>
</cp:coreProperties>
</file>