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sldIdLst>
    <p:sldId id="325" r:id="rId2"/>
    <p:sldId id="307" r:id="rId3"/>
    <p:sldId id="306" r:id="rId4"/>
    <p:sldId id="327" r:id="rId5"/>
    <p:sldId id="326" r:id="rId6"/>
    <p:sldId id="301" r:id="rId7"/>
    <p:sldId id="309" r:id="rId8"/>
    <p:sldId id="328" r:id="rId9"/>
    <p:sldId id="329" r:id="rId10"/>
    <p:sldId id="330" r:id="rId11"/>
    <p:sldId id="331" r:id="rId12"/>
    <p:sldId id="332" r:id="rId13"/>
    <p:sldId id="333" r:id="rId14"/>
    <p:sldId id="270" r:id="rId15"/>
    <p:sldId id="354" r:id="rId16"/>
    <p:sldId id="355" r:id="rId17"/>
    <p:sldId id="356" r:id="rId18"/>
    <p:sldId id="357" r:id="rId19"/>
    <p:sldId id="334" r:id="rId20"/>
    <p:sldId id="335" r:id="rId21"/>
    <p:sldId id="336" r:id="rId22"/>
    <p:sldId id="337" r:id="rId23"/>
    <p:sldId id="338" r:id="rId24"/>
    <p:sldId id="339" r:id="rId25"/>
    <p:sldId id="340" r:id="rId26"/>
    <p:sldId id="318" r:id="rId27"/>
    <p:sldId id="319" r:id="rId28"/>
    <p:sldId id="320" r:id="rId29"/>
    <p:sldId id="341" r:id="rId30"/>
    <p:sldId id="342" r:id="rId31"/>
    <p:sldId id="343" r:id="rId32"/>
    <p:sldId id="344" r:id="rId33"/>
    <p:sldId id="369" r:id="rId34"/>
    <p:sldId id="345" r:id="rId35"/>
    <p:sldId id="257" r:id="rId36"/>
    <p:sldId id="267" r:id="rId37"/>
    <p:sldId id="268" r:id="rId38"/>
    <p:sldId id="269" r:id="rId39"/>
    <p:sldId id="272" r:id="rId40"/>
    <p:sldId id="271" r:id="rId41"/>
    <p:sldId id="365" r:id="rId42"/>
    <p:sldId id="366" r:id="rId43"/>
    <p:sldId id="367" r:id="rId44"/>
    <p:sldId id="256" r:id="rId45"/>
    <p:sldId id="303" r:id="rId46"/>
    <p:sldId id="304" r:id="rId47"/>
    <p:sldId id="305" r:id="rId48"/>
    <p:sldId id="310" r:id="rId49"/>
    <p:sldId id="315" r:id="rId50"/>
    <p:sldId id="311" r:id="rId51"/>
    <p:sldId id="312" r:id="rId52"/>
    <p:sldId id="313" r:id="rId53"/>
    <p:sldId id="314" r:id="rId54"/>
    <p:sldId id="379" r:id="rId55"/>
    <p:sldId id="274" r:id="rId56"/>
    <p:sldId id="280" r:id="rId57"/>
    <p:sldId id="276" r:id="rId58"/>
    <p:sldId id="278" r:id="rId59"/>
    <p:sldId id="283" r:id="rId60"/>
    <p:sldId id="285" r:id="rId61"/>
    <p:sldId id="282" r:id="rId62"/>
    <p:sldId id="292" r:id="rId63"/>
    <p:sldId id="290" r:id="rId64"/>
    <p:sldId id="291" r:id="rId65"/>
    <p:sldId id="294" r:id="rId66"/>
    <p:sldId id="295" r:id="rId67"/>
    <p:sldId id="297" r:id="rId68"/>
    <p:sldId id="298" r:id="rId69"/>
    <p:sldId id="299" r:id="rId70"/>
    <p:sldId id="300" r:id="rId71"/>
    <p:sldId id="377" r:id="rId72"/>
    <p:sldId id="378" r:id="rId73"/>
    <p:sldId id="380" r:id="rId7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97" autoAdjust="0"/>
    <p:restoredTop sz="94660"/>
  </p:normalViewPr>
  <p:slideViewPr>
    <p:cSldViewPr snapToGrid="0">
      <p:cViewPr varScale="1">
        <p:scale>
          <a:sx n="74" d="100"/>
          <a:sy n="74" d="100"/>
        </p:scale>
        <p:origin x="4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42" d="100"/>
          <a:sy n="142" d="100"/>
        </p:scale>
        <p:origin x="990" y="-5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A51D54-8132-492B-873A-4220C59F5462}" type="datetimeFigureOut">
              <a:rPr lang="cs-CZ" smtClean="0"/>
              <a:t>30. 10. 2017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99C9-5F31-4662-9B7D-1D928F58BD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357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D99C9-5F31-4662-9B7D-1D928F58BDEC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67796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D99C9-5F31-4662-9B7D-1D928F58BDEC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88192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D99C9-5F31-4662-9B7D-1D928F58BDEC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45438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D99C9-5F31-4662-9B7D-1D928F58BDEC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45808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D99C9-5F31-4662-9B7D-1D928F58BDEC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46502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D99C9-5F31-4662-9B7D-1D928F58BDEC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80561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D99C9-5F31-4662-9B7D-1D928F58BDEC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96317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Co do ní všechno můžeme zahrnout? (to,</a:t>
            </a:r>
            <a:r>
              <a:rPr lang="cs-CZ" baseline="0" dirty="0" smtClean="0"/>
              <a:t> co vytvořila příroda, i to, co vytvořil člověk)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173DC-5041-405A-8050-294ECC198F79}" type="slidenum">
              <a:rPr lang="cs-CZ" smtClean="0"/>
              <a:pPr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57532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173DC-5041-405A-8050-294ECC198F79}" type="slidenum">
              <a:rPr lang="cs-CZ" smtClean="0"/>
              <a:pPr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19093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173DC-5041-405A-8050-294ECC198F79}" type="slidenum">
              <a:rPr lang="cs-CZ" smtClean="0"/>
              <a:pPr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97179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173DC-5041-405A-8050-294ECC198F79}" type="slidenum">
              <a:rPr lang="cs-CZ" smtClean="0"/>
              <a:pPr/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553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D99C9-5F31-4662-9B7D-1D928F58BDEC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18112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- vrátit se zpět k</a:t>
            </a:r>
            <a:r>
              <a:rPr lang="cs-CZ" baseline="0" dirty="0" smtClean="0"/>
              <a:t> pořadí, jak člověk svou činností ovlivňoval krajinu a posoudit, které struktury tím ovlivňoval</a:t>
            </a:r>
            <a:br>
              <a:rPr lang="cs-CZ" baseline="0" dirty="0" smtClean="0"/>
            </a:b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173DC-5041-405A-8050-294ECC198F79}" type="slidenum">
              <a:rPr lang="cs-CZ" smtClean="0"/>
              <a:pPr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8829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Horní Bojanovice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A183C-E52B-49A4-812F-6FC3928E0C4B}" type="slidenum">
              <a:rPr lang="cs-CZ" smtClean="0"/>
              <a:pPr/>
              <a:t>64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59331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Čeho je</a:t>
            </a:r>
            <a:r>
              <a:rPr lang="cs-CZ" baseline="0" dirty="0" smtClean="0"/>
              <a:t> v ČR/Ev nejvíc?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A183C-E52B-49A4-812F-6FC3928E0C4B}" type="slidenum">
              <a:rPr lang="cs-CZ" smtClean="0"/>
              <a:pPr/>
              <a:t>66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32545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A183C-E52B-49A4-812F-6FC3928E0C4B}" type="slidenum">
              <a:rPr lang="cs-CZ" smtClean="0"/>
              <a:pPr/>
              <a:t>67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55123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A183C-E52B-49A4-812F-6FC3928E0C4B}" type="slidenum">
              <a:rPr lang="cs-CZ" smtClean="0"/>
              <a:pPr/>
              <a:t>69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3598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D99C9-5F31-4662-9B7D-1D928F58BDEC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2145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D99C9-5F31-4662-9B7D-1D928F58BDEC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774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D99C9-5F31-4662-9B7D-1D928F58BDEC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7032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D99C9-5F31-4662-9B7D-1D928F58BDEC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0303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D99C9-5F31-4662-9B7D-1D928F58BDEC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44294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D99C9-5F31-4662-9B7D-1D928F58BDEC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4227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D99C9-5F31-4662-9B7D-1D928F58BDEC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3702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3936F-3DA1-40D6-955B-59516BB71C7C}" type="datetimeFigureOut">
              <a:rPr lang="cs-CZ" smtClean="0"/>
              <a:t>30. 10. 2017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4CC0D-8919-43D6-8D9B-2DDAC2BA02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8311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3936F-3DA1-40D6-955B-59516BB71C7C}" type="datetimeFigureOut">
              <a:rPr lang="cs-CZ" smtClean="0"/>
              <a:t>30. 10. 2017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4CC0D-8919-43D6-8D9B-2DDAC2BA02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2017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3936F-3DA1-40D6-955B-59516BB71C7C}" type="datetimeFigureOut">
              <a:rPr lang="cs-CZ" smtClean="0"/>
              <a:t>30. 10. 2017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4CC0D-8919-43D6-8D9B-2DDAC2BA02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9639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3936F-3DA1-40D6-955B-59516BB71C7C}" type="datetimeFigureOut">
              <a:rPr lang="cs-CZ" smtClean="0"/>
              <a:t>30. 10. 2017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4CC0D-8919-43D6-8D9B-2DDAC2BA02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5185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3936F-3DA1-40D6-955B-59516BB71C7C}" type="datetimeFigureOut">
              <a:rPr lang="cs-CZ" smtClean="0"/>
              <a:t>30. 10. 2017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4CC0D-8919-43D6-8D9B-2DDAC2BA02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623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3936F-3DA1-40D6-955B-59516BB71C7C}" type="datetimeFigureOut">
              <a:rPr lang="cs-CZ" smtClean="0"/>
              <a:t>30. 10. 2017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4CC0D-8919-43D6-8D9B-2DDAC2BA02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0677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3936F-3DA1-40D6-955B-59516BB71C7C}" type="datetimeFigureOut">
              <a:rPr lang="cs-CZ" smtClean="0"/>
              <a:t>30. 10. 2017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4CC0D-8919-43D6-8D9B-2DDAC2BA02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4071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3936F-3DA1-40D6-955B-59516BB71C7C}" type="datetimeFigureOut">
              <a:rPr lang="cs-CZ" smtClean="0"/>
              <a:t>30. 10. 2017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4CC0D-8919-43D6-8D9B-2DDAC2BA02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8597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3936F-3DA1-40D6-955B-59516BB71C7C}" type="datetimeFigureOut">
              <a:rPr lang="cs-CZ" smtClean="0"/>
              <a:t>30. 10. 2017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4CC0D-8919-43D6-8D9B-2DDAC2BA02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6659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3936F-3DA1-40D6-955B-59516BB71C7C}" type="datetimeFigureOut">
              <a:rPr lang="cs-CZ" smtClean="0"/>
              <a:t>30. 10. 2017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4CC0D-8919-43D6-8D9B-2DDAC2BA02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802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3936F-3DA1-40D6-955B-59516BB71C7C}" type="datetimeFigureOut">
              <a:rPr lang="cs-CZ" smtClean="0"/>
              <a:t>30. 10. 2017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4CC0D-8919-43D6-8D9B-2DDAC2BA02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662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3936F-3DA1-40D6-955B-59516BB71C7C}" type="datetimeFigureOut">
              <a:rPr lang="cs-CZ" smtClean="0"/>
              <a:t>30. 10. 2017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4CC0D-8919-43D6-8D9B-2DDAC2BA02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0183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rr.cz/" TargetMode="External"/><Relationship Id="rId2" Type="http://schemas.openxmlformats.org/officeDocument/2006/relationships/hyperlink" Target="http://www.mapy.cz/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://ags.cuzk.cz/dmr/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www.youtube.com/watch?v=Ki8UXSJmrJ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Didaktika geografie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sz="1800" dirty="0"/>
              <a:t>Tereza Češková, </a:t>
            </a:r>
            <a:r>
              <a:rPr lang="cs-CZ" sz="1800" dirty="0" smtClean="0"/>
              <a:t>podzim 2017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56785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991544" y="0"/>
            <a:ext cx="8229600" cy="1143000"/>
          </a:xfrm>
        </p:spPr>
        <p:txBody>
          <a:bodyPr/>
          <a:lstStyle/>
          <a:p>
            <a:r>
              <a:rPr lang="cs-CZ" dirty="0" smtClean="0">
                <a:solidFill>
                  <a:schemeClr val="accent5">
                    <a:lumMod val="50000"/>
                  </a:schemeClr>
                </a:solidFill>
              </a:rPr>
              <a:t>Orientace</a:t>
            </a:r>
            <a:endParaRPr lang="cs-CZ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30203" y="305780"/>
            <a:ext cx="6682207" cy="531440"/>
          </a:xfrm>
        </p:spPr>
        <p:txBody>
          <a:bodyPr>
            <a:normAutofit/>
          </a:bodyPr>
          <a:lstStyle/>
          <a:p>
            <a:r>
              <a:rPr lang="cs-CZ" dirty="0" smtClean="0"/>
              <a:t>orientace v obrázcích – F. Nepil: Podívánky </a:t>
            </a:r>
          </a:p>
        </p:txBody>
      </p:sp>
      <p:pic>
        <p:nvPicPr>
          <p:cNvPr id="32770" name="Picture 2" descr="Výsledek obrázku pro podívánky"/>
          <p:cNvPicPr>
            <a:picLocks noChangeAspect="1" noChangeArrowheads="1"/>
          </p:cNvPicPr>
          <p:nvPr/>
        </p:nvPicPr>
        <p:blipFill rotWithShape="1">
          <a:blip r:embed="rId3" cstate="print"/>
          <a:srcRect l="3334" t="6988" r="3365" b="7616"/>
          <a:stretch/>
        </p:blipFill>
        <p:spPr bwMode="auto">
          <a:xfrm>
            <a:off x="100277" y="972356"/>
            <a:ext cx="12012133" cy="58856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136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Využívejte literaturu.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/>
          <a:srcRect t="5889" r="3119" b="13160"/>
          <a:stretch>
            <a:fillRect/>
          </a:stretch>
        </p:blipFill>
        <p:spPr bwMode="auto">
          <a:xfrm>
            <a:off x="3431704" y="1151800"/>
            <a:ext cx="5832648" cy="570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7536160" y="6550224"/>
            <a:ext cx="4392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Zdroj: </a:t>
            </a:r>
            <a:r>
              <a:rPr lang="cs-CZ" sz="1400" dirty="0" err="1"/>
              <a:t>Interactive</a:t>
            </a:r>
            <a:r>
              <a:rPr lang="cs-CZ" sz="1400" dirty="0"/>
              <a:t> </a:t>
            </a:r>
            <a:r>
              <a:rPr lang="cs-CZ" sz="1400" dirty="0" err="1"/>
              <a:t>resources</a:t>
            </a:r>
            <a:r>
              <a:rPr lang="cs-CZ" sz="1400" dirty="0"/>
              <a:t> – </a:t>
            </a:r>
            <a:r>
              <a:rPr lang="cs-CZ" sz="1400" dirty="0" err="1"/>
              <a:t>Collins</a:t>
            </a:r>
            <a:r>
              <a:rPr lang="cs-CZ" sz="1400" dirty="0"/>
              <a:t> </a:t>
            </a:r>
            <a:r>
              <a:rPr lang="cs-CZ" sz="1400" dirty="0" err="1"/>
              <a:t>Publ</a:t>
            </a:r>
            <a:r>
              <a:rPr lang="cs-CZ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901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0" descr="treasure_island.png"/>
          <p:cNvPicPr/>
          <p:nvPr/>
        </p:nvPicPr>
        <p:blipFill>
          <a:blip r:embed="rId3" cstate="print"/>
          <a:srcRect t="9427" b="9427"/>
          <a:stretch>
            <a:fillRect/>
          </a:stretch>
        </p:blipFill>
        <p:spPr>
          <a:xfrm>
            <a:off x="1847528" y="1"/>
            <a:ext cx="5796354" cy="6657975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8112224" y="1412777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Kde může být schován poklad?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7536160" y="6550224"/>
            <a:ext cx="4392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Zdroj: </a:t>
            </a:r>
            <a:r>
              <a:rPr lang="cs-CZ" sz="1400" dirty="0" err="1"/>
              <a:t>Interactive</a:t>
            </a:r>
            <a:r>
              <a:rPr lang="cs-CZ" sz="1400" dirty="0"/>
              <a:t> </a:t>
            </a:r>
            <a:r>
              <a:rPr lang="cs-CZ" sz="1400" dirty="0" err="1"/>
              <a:t>resources</a:t>
            </a:r>
            <a:r>
              <a:rPr lang="cs-CZ" sz="1400" dirty="0"/>
              <a:t> – </a:t>
            </a:r>
            <a:r>
              <a:rPr lang="cs-CZ" sz="1400" dirty="0" err="1"/>
              <a:t>Collins</a:t>
            </a:r>
            <a:r>
              <a:rPr lang="cs-CZ" sz="1400" dirty="0"/>
              <a:t> </a:t>
            </a:r>
            <a:r>
              <a:rPr lang="cs-CZ" sz="1400" dirty="0" err="1"/>
              <a:t>Publ</a:t>
            </a:r>
            <a:r>
              <a:rPr lang="cs-CZ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571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4082"/>
          </a:xfrm>
        </p:spPr>
        <p:txBody>
          <a:bodyPr>
            <a:noAutofit/>
          </a:bodyPr>
          <a:lstStyle/>
          <a:p>
            <a:r>
              <a:rPr lang="cs-CZ" sz="3200" dirty="0"/>
              <a:t>I herní prvky... A nebojte se v zeměpise zapojit cizí jazyky, nebo zeměpis v cizích jazycích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 cstate="print"/>
          <a:srcRect b="2971"/>
          <a:stretch>
            <a:fillRect/>
          </a:stretch>
        </p:blipFill>
        <p:spPr bwMode="auto">
          <a:xfrm>
            <a:off x="3575720" y="1196752"/>
            <a:ext cx="5616624" cy="5542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6096000" y="6597352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Zdroj: </a:t>
            </a:r>
            <a:r>
              <a:rPr lang="cs-CZ" dirty="0" err="1"/>
              <a:t>Interactive</a:t>
            </a:r>
            <a:r>
              <a:rPr lang="cs-CZ" dirty="0"/>
              <a:t> </a:t>
            </a:r>
            <a:r>
              <a:rPr lang="cs-CZ" dirty="0" err="1"/>
              <a:t>resources</a:t>
            </a:r>
            <a:r>
              <a:rPr lang="cs-CZ" dirty="0"/>
              <a:t> – </a:t>
            </a:r>
            <a:r>
              <a:rPr lang="cs-CZ" dirty="0" err="1"/>
              <a:t>Collins</a:t>
            </a:r>
            <a:r>
              <a:rPr lang="cs-CZ" dirty="0"/>
              <a:t> </a:t>
            </a:r>
            <a:r>
              <a:rPr lang="cs-CZ" dirty="0" err="1"/>
              <a:t>Publ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669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Obdélník 2"/>
          <p:cNvSpPr/>
          <p:nvPr/>
        </p:nvSpPr>
        <p:spPr>
          <a:xfrm>
            <a:off x="4223792" y="404665"/>
            <a:ext cx="32864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/>
              <a:t>Nácvik orientace ve třídě</a:t>
            </a:r>
          </a:p>
        </p:txBody>
      </p:sp>
      <p:sp>
        <p:nvSpPr>
          <p:cNvPr id="4" name="Obdélník 3"/>
          <p:cNvSpPr/>
          <p:nvPr/>
        </p:nvSpPr>
        <p:spPr>
          <a:xfrm>
            <a:off x="1387929" y="1257301"/>
            <a:ext cx="8939891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800" dirty="0" smtClean="0"/>
              <a:t>1</a:t>
            </a:r>
            <a:r>
              <a:rPr lang="cs-CZ" sz="2800" dirty="0"/>
              <a:t>. Světové strany – čtverečkovaný papír;</a:t>
            </a:r>
          </a:p>
          <a:p>
            <a:pPr>
              <a:lnSpc>
                <a:spcPct val="150000"/>
              </a:lnSpc>
            </a:pPr>
            <a:r>
              <a:rPr lang="cs-CZ" sz="2800" dirty="0"/>
              <a:t>2. Kreslení legendy mapy na kartičky;</a:t>
            </a:r>
          </a:p>
          <a:p>
            <a:pPr>
              <a:lnSpc>
                <a:spcPct val="150000"/>
              </a:lnSpc>
            </a:pPr>
            <a:r>
              <a:rPr lang="cs-CZ" sz="2800" dirty="0"/>
              <a:t>3. Kreslení plánku třídy (zasedací pořádek);</a:t>
            </a:r>
          </a:p>
          <a:p>
            <a:pPr>
              <a:lnSpc>
                <a:spcPct val="150000"/>
              </a:lnSpc>
            </a:pPr>
            <a:r>
              <a:rPr lang="cs-CZ" sz="2800" dirty="0"/>
              <a:t>4. Vytváření modelů krajiny.</a:t>
            </a:r>
          </a:p>
          <a:p>
            <a:pPr>
              <a:lnSpc>
                <a:spcPct val="150000"/>
              </a:lnSpc>
            </a:pPr>
            <a:r>
              <a:rPr lang="cs-CZ" sz="2800" dirty="0"/>
              <a:t>5. Seznámení s buzolou.</a:t>
            </a:r>
          </a:p>
          <a:p>
            <a:pPr>
              <a:lnSpc>
                <a:spcPct val="150000"/>
              </a:lnSpc>
            </a:pPr>
            <a:r>
              <a:rPr lang="cs-CZ" sz="2800" dirty="0"/>
              <a:t>6. Určování světových stran podle buzoly.</a:t>
            </a:r>
          </a:p>
          <a:p>
            <a:pPr>
              <a:lnSpc>
                <a:spcPct val="150000"/>
              </a:lnSpc>
            </a:pPr>
            <a:r>
              <a:rPr lang="cs-CZ" sz="2800" dirty="0"/>
              <a:t>7. Malý orientační závod ve třídě.</a:t>
            </a:r>
          </a:p>
        </p:txBody>
      </p:sp>
    </p:spTree>
    <p:extLst>
      <p:ext uri="{BB962C8B-B14F-4D97-AF65-F5344CB8AC3E}">
        <p14:creationId xmlns:p14="http://schemas.microsoft.com/office/powerpoint/2010/main" val="31360140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315" y="39220"/>
            <a:ext cx="8370639" cy="357336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800315" y="6232860"/>
            <a:ext cx="8298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To samé lze pak dělat v plánech obce, resp. okolí školy.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r="11322"/>
          <a:stretch/>
        </p:blipFill>
        <p:spPr>
          <a:xfrm>
            <a:off x="1800314" y="3789040"/>
            <a:ext cx="8456926" cy="223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3747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545" y="836712"/>
            <a:ext cx="8228571" cy="369523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893361" y="5013176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Napiš názvy obcí, které sousedí s vaší v daných směrech.</a:t>
            </a:r>
          </a:p>
        </p:txBody>
      </p:sp>
    </p:spTree>
    <p:extLst>
      <p:ext uri="{BB962C8B-B14F-4D97-AF65-F5344CB8AC3E}">
        <p14:creationId xmlns:p14="http://schemas.microsoft.com/office/powerpoint/2010/main" val="15748583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8381" y="700429"/>
            <a:ext cx="9095238" cy="54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865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3143" y="1976619"/>
            <a:ext cx="8485714" cy="290476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719736" y="980729"/>
            <a:ext cx="4752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Šipkou označ směr větru.</a:t>
            </a:r>
          </a:p>
        </p:txBody>
      </p:sp>
    </p:spTree>
    <p:extLst>
      <p:ext uri="{BB962C8B-B14F-4D97-AF65-F5344CB8AC3E}">
        <p14:creationId xmlns:p14="http://schemas.microsoft.com/office/powerpoint/2010/main" val="41838842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5">
                    <a:lumMod val="50000"/>
                  </a:schemeClr>
                </a:solidFill>
              </a:rPr>
              <a:t>Orientace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703512" y="1700809"/>
            <a:ext cx="8507288" cy="4929411"/>
          </a:xfrm>
        </p:spPr>
        <p:txBody>
          <a:bodyPr>
            <a:normAutofit/>
          </a:bodyPr>
          <a:lstStyle/>
          <a:p>
            <a:r>
              <a:rPr lang="cs-CZ" dirty="0" smtClean="0"/>
              <a:t>nezapomeňte na </a:t>
            </a:r>
            <a:r>
              <a:rPr lang="cs-CZ" u="sng" dirty="0" smtClean="0"/>
              <a:t>zeměpisnou síť</a:t>
            </a:r>
            <a:r>
              <a:rPr lang="cs-CZ" dirty="0" smtClean="0"/>
              <a:t> – Které město leží na x° s. </a:t>
            </a:r>
            <a:r>
              <a:rPr lang="cs-CZ" dirty="0" err="1" smtClean="0"/>
              <a:t>š</a:t>
            </a:r>
            <a:r>
              <a:rPr lang="cs-CZ" dirty="0" smtClean="0"/>
              <a:t>. a y° v. </a:t>
            </a:r>
            <a:r>
              <a:rPr lang="cs-CZ" dirty="0" err="1" smtClean="0"/>
              <a:t>d</a:t>
            </a:r>
            <a:r>
              <a:rPr lang="cs-CZ" dirty="0" smtClean="0"/>
              <a:t>.? </a:t>
            </a:r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úlohy typu Když vyjedeš z města ležícího na x° s. </a:t>
            </a:r>
            <a:r>
              <a:rPr lang="cs-CZ" dirty="0" err="1" smtClean="0"/>
              <a:t>š</a:t>
            </a:r>
            <a:r>
              <a:rPr lang="cs-CZ" dirty="0" smtClean="0"/>
              <a:t>. a y° v. </a:t>
            </a:r>
            <a:r>
              <a:rPr lang="cs-CZ" dirty="0" err="1" smtClean="0"/>
              <a:t>d</a:t>
            </a:r>
            <a:r>
              <a:rPr lang="cs-CZ" dirty="0" smtClean="0"/>
              <a:t>. 50 km JV směrem, dojedeš do města... (takto lze zadat celé cesty po ČR, Ev, zkombinovat to s procvičením směrové růžice a měřítka atp.)</a:t>
            </a:r>
            <a:endParaRPr lang="cs-CZ" u="sng" dirty="0" smtClean="0"/>
          </a:p>
          <a:p>
            <a:endParaRPr lang="cs-CZ" dirty="0" smtClean="0"/>
          </a:p>
          <a:p>
            <a:r>
              <a:rPr lang="cs-CZ" dirty="0" smtClean="0"/>
              <a:t>Mezi městy Karlovy Vary a Olomouc je na mapě s měřítkem 1:400 000 přímá vzdálenost ____ cm. Vypočítej, jak jsou od sebe vzdálena ve skutečnosti.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72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928661" y="969599"/>
            <a:ext cx="10884397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i="1" dirty="0"/>
              <a:t>MÍSTO, KDE ŽIJEME</a:t>
            </a:r>
            <a:endParaRPr lang="cs-CZ" dirty="0"/>
          </a:p>
          <a:p>
            <a:endParaRPr lang="cs-CZ" b="1" dirty="0" smtClean="0"/>
          </a:p>
          <a:p>
            <a:r>
              <a:rPr lang="cs-CZ" sz="2000" dirty="0" smtClean="0"/>
              <a:t>Očekávané </a:t>
            </a:r>
            <a:r>
              <a:rPr lang="cs-CZ" sz="2000" dirty="0"/>
              <a:t>výstupy - 1. období – žák</a:t>
            </a:r>
            <a:r>
              <a:rPr lang="cs-CZ" sz="2000" dirty="0" smtClean="0"/>
              <a:t>:</a:t>
            </a:r>
          </a:p>
          <a:p>
            <a:endParaRPr lang="cs-CZ" sz="2000" dirty="0"/>
          </a:p>
          <a:p>
            <a:r>
              <a:rPr lang="cs-CZ" sz="2000" i="1" dirty="0"/>
              <a:t>- vyznačí v jednoduchém plánu místo svého bydliště a školy, cestu na určené místo a rozliší možná nebezpečí v nejbližším okolí</a:t>
            </a:r>
            <a:r>
              <a:rPr lang="cs-CZ" sz="2000" dirty="0"/>
              <a:t> </a:t>
            </a:r>
          </a:p>
          <a:p>
            <a:r>
              <a:rPr lang="cs-CZ" sz="2000" dirty="0">
                <a:solidFill>
                  <a:srgbClr val="FF0000"/>
                </a:solidFill>
              </a:rPr>
              <a:t>Z - plán místa bydliště, mentální mapa, náčrt, plánek třídy, školního </a:t>
            </a:r>
            <a:r>
              <a:rPr lang="cs-CZ" sz="2000" dirty="0" smtClean="0">
                <a:solidFill>
                  <a:srgbClr val="FF0000"/>
                </a:solidFill>
              </a:rPr>
              <a:t>dvora</a:t>
            </a:r>
          </a:p>
          <a:p>
            <a:r>
              <a:rPr lang="cs-CZ" sz="2000" dirty="0" smtClean="0">
                <a:solidFill>
                  <a:srgbClr val="FF0000"/>
                </a:solidFill>
              </a:rPr>
              <a:t> </a:t>
            </a:r>
            <a:endParaRPr lang="cs-CZ" sz="2000" dirty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r>
              <a:rPr lang="cs-CZ" sz="2000" i="1" dirty="0" smtClean="0"/>
              <a:t> začlení </a:t>
            </a:r>
            <a:r>
              <a:rPr lang="cs-CZ" sz="2000" i="1" dirty="0"/>
              <a:t>svou obec (město) do příslušného kraje a obslužného centra ČR, pozoruje a popíše změny v nejbližším okolí, obci (městě)</a:t>
            </a:r>
            <a:r>
              <a:rPr lang="cs-CZ" sz="2000" dirty="0"/>
              <a:t> </a:t>
            </a:r>
          </a:p>
          <a:p>
            <a:r>
              <a:rPr lang="cs-CZ" sz="2000" dirty="0" smtClean="0">
                <a:solidFill>
                  <a:srgbClr val="FF0000"/>
                </a:solidFill>
              </a:rPr>
              <a:t>Z </a:t>
            </a:r>
            <a:r>
              <a:rPr lang="cs-CZ" sz="2000" dirty="0">
                <a:solidFill>
                  <a:srgbClr val="FF0000"/>
                </a:solidFill>
              </a:rPr>
              <a:t>- nástěnná mapa, turistická mapa – spolu s legendou mapy </a:t>
            </a:r>
            <a:endParaRPr lang="cs-CZ" sz="2000" dirty="0" smtClean="0">
              <a:solidFill>
                <a:srgbClr val="FF0000"/>
              </a:solidFill>
            </a:endParaRPr>
          </a:p>
          <a:p>
            <a:endParaRPr lang="cs-CZ" sz="2000" dirty="0">
              <a:solidFill>
                <a:srgbClr val="FF0000"/>
              </a:solidFill>
            </a:endParaRPr>
          </a:p>
          <a:p>
            <a:r>
              <a:rPr lang="cs-CZ" sz="2000" i="1" dirty="0"/>
              <a:t> - rozliší přírodní a umělé prvky v okolní krajině a vyjádří různými způsoby její estetické hodnoty a rozmanitost</a:t>
            </a:r>
            <a:r>
              <a:rPr lang="cs-CZ" sz="2000" dirty="0"/>
              <a:t> </a:t>
            </a:r>
          </a:p>
          <a:p>
            <a:r>
              <a:rPr lang="cs-CZ" sz="2000" dirty="0">
                <a:solidFill>
                  <a:srgbClr val="FF0000"/>
                </a:solidFill>
              </a:rPr>
              <a:t>Z - </a:t>
            </a:r>
            <a:r>
              <a:rPr lang="cs-CZ" sz="2000" i="1" dirty="0">
                <a:solidFill>
                  <a:srgbClr val="FF0000"/>
                </a:solidFill>
              </a:rPr>
              <a:t>pohled z okna, letecký snímek, panoramatický, topografický náčrt – </a:t>
            </a:r>
            <a:r>
              <a:rPr lang="cs-CZ" sz="2000" i="1" u="sng" dirty="0">
                <a:hlinkClick r:id="rId2"/>
              </a:rPr>
              <a:t>www.mapy.</a:t>
            </a:r>
            <a:r>
              <a:rPr lang="cs-CZ" sz="2000" i="1" u="sng" dirty="0" err="1">
                <a:hlinkClick r:id="rId2"/>
              </a:rPr>
              <a:t>cz</a:t>
            </a:r>
            <a:r>
              <a:rPr lang="cs-CZ" sz="2000" dirty="0"/>
              <a:t>, </a:t>
            </a:r>
            <a:r>
              <a:rPr lang="cs-CZ" sz="2000" i="1" u="sng" dirty="0">
                <a:hlinkClick r:id="rId3"/>
              </a:rPr>
              <a:t>www.</a:t>
            </a:r>
            <a:r>
              <a:rPr lang="cs-CZ" sz="2000" i="1" u="sng" dirty="0" err="1">
                <a:hlinkClick r:id="rId3"/>
              </a:rPr>
              <a:t>crr.cz</a:t>
            </a:r>
            <a:r>
              <a:rPr lang="cs-CZ" sz="2000" dirty="0"/>
              <a:t> </a:t>
            </a:r>
          </a:p>
          <a:p>
            <a:r>
              <a:rPr lang="cs-CZ" sz="20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6478991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 Jiříkem na cestách </a:t>
            </a:r>
            <a:br>
              <a:rPr lang="cs-CZ" dirty="0" smtClean="0"/>
            </a:br>
            <a:r>
              <a:rPr lang="cs-CZ" sz="3100" dirty="0"/>
              <a:t>(Zdroj: dumy.</a:t>
            </a:r>
            <a:r>
              <a:rPr lang="cs-CZ" sz="3100" dirty="0" err="1"/>
              <a:t>cz</a:t>
            </a:r>
            <a:r>
              <a:rPr lang="cs-CZ" sz="3100" dirty="0"/>
              <a:t>, autorka R. </a:t>
            </a:r>
            <a:r>
              <a:rPr lang="cs-CZ" sz="3100" dirty="0" err="1"/>
              <a:t>Nogolová</a:t>
            </a:r>
            <a:r>
              <a:rPr lang="cs-CZ" sz="3100" dirty="0"/>
              <a:t>)</a:t>
            </a:r>
            <a:endParaRPr lang="cs-CZ" dirty="0"/>
          </a:p>
        </p:txBody>
      </p:sp>
      <p:graphicFrame>
        <p:nvGraphicFramePr>
          <p:cNvPr id="3" name="Tabulka 2"/>
          <p:cNvGraphicFramePr>
            <a:graphicFrameLocks noGrp="1"/>
          </p:cNvGraphicFramePr>
          <p:nvPr/>
        </p:nvGraphicFramePr>
        <p:xfrm>
          <a:off x="3503713" y="1700809"/>
          <a:ext cx="5004207" cy="4748437"/>
        </p:xfrm>
        <a:graphic>
          <a:graphicData uri="http://schemas.openxmlformats.org/drawingml/2006/table">
            <a:tbl>
              <a:tblPr/>
              <a:tblGrid>
                <a:gridCol w="327723"/>
                <a:gridCol w="333277"/>
                <a:gridCol w="333277"/>
                <a:gridCol w="325198"/>
                <a:gridCol w="353981"/>
                <a:gridCol w="327217"/>
                <a:gridCol w="327217"/>
                <a:gridCol w="333277"/>
                <a:gridCol w="333277"/>
                <a:gridCol w="327723"/>
                <a:gridCol w="353981"/>
                <a:gridCol w="325198"/>
                <a:gridCol w="333277"/>
                <a:gridCol w="333277"/>
                <a:gridCol w="336307"/>
              </a:tblGrid>
              <a:tr h="3083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dirty="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dirty="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latin typeface="Arial"/>
                          <a:ea typeface="Times New Roman"/>
                          <a:cs typeface="Times New Roman"/>
                        </a:rPr>
                        <a:t>S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latin typeface="Arial"/>
                          <a:ea typeface="Times New Roman"/>
                          <a:cs typeface="Times New Roman"/>
                        </a:rPr>
                        <a:t>E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latin typeface="Arial"/>
                          <a:ea typeface="Times New Roman"/>
                          <a:cs typeface="Times New Roman"/>
                        </a:rPr>
                        <a:t>V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latin typeface="Arial"/>
                          <a:ea typeface="Times New Roman"/>
                          <a:cs typeface="Times New Roman"/>
                        </a:rPr>
                        <a:t>E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latin typeface="Arial"/>
                          <a:ea typeface="Times New Roman"/>
                          <a:cs typeface="Times New Roman"/>
                        </a:rPr>
                        <a:t>R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1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latin typeface="Arial"/>
                          <a:ea typeface="Times New Roman"/>
                          <a:cs typeface="Times New Roman"/>
                        </a:rPr>
                        <a:t>Běž na start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latin typeface="Arial"/>
                          <a:ea typeface="Times New Roman"/>
                          <a:cs typeface="Times New Roman"/>
                        </a:rPr>
                        <a:t>Běž na start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8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latin typeface="Arial"/>
                          <a:ea typeface="Times New Roman"/>
                          <a:cs typeface="Times New Roman"/>
                        </a:rPr>
                        <a:t>Dej kartu soupeři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3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3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dirty="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latin typeface="Arial"/>
                          <a:ea typeface="Times New Roman"/>
                          <a:cs typeface="Times New Roman"/>
                        </a:rPr>
                        <a:t>Vrať všechny karty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latin typeface="Arial"/>
                          <a:ea typeface="Times New Roman"/>
                          <a:cs typeface="Times New Roman"/>
                        </a:rPr>
                        <a:t>Vrať 1 kartu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3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latin typeface="Arial"/>
                          <a:ea typeface="Times New Roman"/>
                          <a:cs typeface="Times New Roman"/>
                        </a:rPr>
                        <a:t>Z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dirty="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latin typeface="Arial"/>
                          <a:ea typeface="Times New Roman"/>
                          <a:cs typeface="Times New Roman"/>
                        </a:rPr>
                        <a:t>V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3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latin typeface="Arial"/>
                          <a:ea typeface="Times New Roman"/>
                          <a:cs typeface="Times New Roman"/>
                        </a:rPr>
                        <a:t>Á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dirty="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latin typeface="Arial"/>
                          <a:ea typeface="Times New Roman"/>
                          <a:cs typeface="Times New Roman"/>
                        </a:rPr>
                        <a:t>Ý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8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6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latin typeface="Arial"/>
                          <a:ea typeface="Times New Roman"/>
                          <a:cs typeface="Times New Roman"/>
                        </a:rPr>
                        <a:t>Dej kartu soupeři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dirty="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latin typeface="Arial"/>
                          <a:ea typeface="Times New Roman"/>
                          <a:cs typeface="Times New Roman"/>
                        </a:rPr>
                        <a:t>Start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latin typeface="Arial"/>
                          <a:ea typeface="Times New Roman"/>
                          <a:cs typeface="Times New Roman"/>
                        </a:rPr>
                        <a:t>Dej kartu soupeři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6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latin typeface="Arial"/>
                          <a:ea typeface="Times New Roman"/>
                          <a:cs typeface="Times New Roman"/>
                        </a:rPr>
                        <a:t>CH</a:t>
                      </a:r>
                      <a:endParaRPr lang="cs-CZ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3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latin typeface="Arial"/>
                          <a:ea typeface="Times New Roman"/>
                          <a:cs typeface="Times New Roman"/>
                        </a:rPr>
                        <a:t>A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latin typeface="Arial"/>
                          <a:ea typeface="Times New Roman"/>
                          <a:cs typeface="Times New Roman"/>
                        </a:rPr>
                        <a:t>O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3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latin typeface="Arial"/>
                          <a:ea typeface="Times New Roman"/>
                          <a:cs typeface="Times New Roman"/>
                        </a:rPr>
                        <a:t>D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latin typeface="Arial"/>
                          <a:ea typeface="Times New Roman"/>
                          <a:cs typeface="Times New Roman"/>
                        </a:rPr>
                        <a:t>D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3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latin typeface="Arial"/>
                          <a:ea typeface="Times New Roman"/>
                          <a:cs typeface="Times New Roman"/>
                        </a:rPr>
                        <a:t>Vrať 1 kartu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latin typeface="Arial"/>
                          <a:ea typeface="Times New Roman"/>
                          <a:cs typeface="Times New Roman"/>
                        </a:rPr>
                        <a:t>Vrať všechny karty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3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8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latin typeface="Arial"/>
                          <a:ea typeface="Times New Roman"/>
                          <a:cs typeface="Times New Roman"/>
                        </a:rPr>
                        <a:t>Dej kartu soupeři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1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latin typeface="Arial"/>
                          <a:ea typeface="Times New Roman"/>
                          <a:cs typeface="Times New Roman"/>
                        </a:rPr>
                        <a:t>Běž na start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latin typeface="Arial"/>
                          <a:ea typeface="Times New Roman"/>
                          <a:cs typeface="Times New Roman"/>
                        </a:rPr>
                        <a:t>Běž na start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3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latin typeface="Arial"/>
                          <a:ea typeface="Times New Roman"/>
                          <a:cs typeface="Times New Roman"/>
                        </a:rPr>
                        <a:t>J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latin typeface="Arial"/>
                          <a:ea typeface="Times New Roman"/>
                          <a:cs typeface="Times New Roman"/>
                        </a:rPr>
                        <a:t>I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latin typeface="Arial"/>
                          <a:ea typeface="Times New Roman"/>
                          <a:cs typeface="Times New Roman"/>
                        </a:rPr>
                        <a:t>H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dirty="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cs-CZ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35" marR="287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172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200" dirty="0"/>
              <a:t>Napište 3 úlohy, u kterých lze využít tento obrázek.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9537" y="1268760"/>
            <a:ext cx="7738677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6096000" y="6453336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Zdroj: </a:t>
            </a:r>
            <a:r>
              <a:rPr lang="cs-CZ" dirty="0" err="1"/>
              <a:t>Interactive</a:t>
            </a:r>
            <a:r>
              <a:rPr lang="cs-CZ" dirty="0"/>
              <a:t> </a:t>
            </a:r>
            <a:r>
              <a:rPr lang="cs-CZ" dirty="0" err="1"/>
              <a:t>resources</a:t>
            </a:r>
            <a:r>
              <a:rPr lang="cs-CZ" dirty="0"/>
              <a:t> – </a:t>
            </a:r>
            <a:r>
              <a:rPr lang="cs-CZ" dirty="0" err="1"/>
              <a:t>Collins</a:t>
            </a:r>
            <a:r>
              <a:rPr lang="cs-CZ" dirty="0"/>
              <a:t> </a:t>
            </a:r>
            <a:r>
              <a:rPr lang="cs-CZ" dirty="0" err="1"/>
              <a:t>Publ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4144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Vymyslete úlohu s využitím této mapy.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1" descr="local_streets.png"/>
          <p:cNvPicPr/>
          <p:nvPr/>
        </p:nvPicPr>
        <p:blipFill>
          <a:blip r:embed="rId3" cstate="print"/>
          <a:srcRect b="28622"/>
          <a:stretch>
            <a:fillRect/>
          </a:stretch>
        </p:blipFill>
        <p:spPr>
          <a:xfrm>
            <a:off x="2855640" y="1340769"/>
            <a:ext cx="6066432" cy="537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4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5">
                    <a:lumMod val="50000"/>
                  </a:schemeClr>
                </a:solidFill>
              </a:rPr>
              <a:t>Mapy</a:t>
            </a:r>
            <a:endParaRPr lang="cs-CZ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Pozor </a:t>
            </a:r>
            <a:r>
              <a:rPr lang="cs-CZ" dirty="0" smtClean="0"/>
              <a:t>na zařazení učiva o měřítku – bývá dříve, než žáci v matematice počítají do milionu (vhodné řazení je tedy až v 5. třídě)!</a:t>
            </a:r>
          </a:p>
          <a:p>
            <a:r>
              <a:rPr lang="cs-CZ" dirty="0" smtClean="0"/>
              <a:t>plán třídy – plán školy – plán okolí školy – plán obce – mapa obce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9814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1624" y="1"/>
            <a:ext cx="5148064" cy="686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>
            <a:off x="7883584" y="6237313"/>
            <a:ext cx="27844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/>
              <a:t>Zdroj: Školní zeměpisný atlas (1957)</a:t>
            </a:r>
          </a:p>
        </p:txBody>
      </p:sp>
    </p:spTree>
    <p:extLst>
      <p:ext uri="{BB962C8B-B14F-4D97-AF65-F5344CB8AC3E}">
        <p14:creationId xmlns:p14="http://schemas.microsoft.com/office/powerpoint/2010/main" val="304341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Pexeso je univerzální...</a:t>
            </a:r>
            <a:endParaRPr lang="cs-CZ" dirty="0"/>
          </a:p>
        </p:txBody>
      </p:sp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7649" y="1268761"/>
            <a:ext cx="6351587" cy="530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3955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3513" y="692696"/>
            <a:ext cx="5153025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0176" y="2924944"/>
            <a:ext cx="25908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7680176" y="1412777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Co je na uvedených místech za strom?</a:t>
            </a:r>
          </a:p>
        </p:txBody>
      </p:sp>
    </p:spTree>
    <p:extLst>
      <p:ext uri="{BB962C8B-B14F-4D97-AF65-F5344CB8AC3E}">
        <p14:creationId xmlns:p14="http://schemas.microsoft.com/office/powerpoint/2010/main" val="139813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3789" y="1423989"/>
            <a:ext cx="4924425" cy="401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956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673" y="188641"/>
            <a:ext cx="6253683" cy="6426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6590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Využít mapy různě staré a různého měřítka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852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539552" y="117693"/>
            <a:ext cx="1165244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/>
              <a:t>Očekávané výstupy - 2. období</a:t>
            </a:r>
            <a:r>
              <a:rPr lang="cs-CZ" dirty="0" smtClean="0"/>
              <a:t> </a:t>
            </a:r>
            <a:r>
              <a:rPr lang="cs-CZ" b="1" dirty="0" smtClean="0"/>
              <a:t>– žák</a:t>
            </a:r>
          </a:p>
          <a:p>
            <a:endParaRPr lang="cs-CZ" dirty="0" smtClean="0"/>
          </a:p>
          <a:p>
            <a:r>
              <a:rPr lang="cs-CZ" i="1" dirty="0" smtClean="0"/>
              <a:t>- určí a vysvětlí polohu svého bydliště nebo pobytu vzhledem ke krajině a státu</a:t>
            </a:r>
            <a:r>
              <a:rPr lang="cs-CZ" dirty="0" smtClean="0"/>
              <a:t> 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Z – práce s různými druhy map, plánů a leteckých snímků </a:t>
            </a:r>
          </a:p>
          <a:p>
            <a:endParaRPr lang="cs-CZ" dirty="0" smtClean="0">
              <a:solidFill>
                <a:srgbClr val="FF0000"/>
              </a:solidFill>
            </a:endParaRPr>
          </a:p>
          <a:p>
            <a:r>
              <a:rPr lang="cs-CZ" i="1" dirty="0" smtClean="0"/>
              <a:t>- určí světové strany v přírodě i podle mapy, orientuje se podle nich a řídí se podle zásad bezpečného pohybu a pobytu v přírodě</a:t>
            </a:r>
            <a:r>
              <a:rPr lang="cs-CZ" dirty="0" smtClean="0"/>
              <a:t> 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Z – práce na procvičování světových stran, buzola a mapa, třída - vycházka </a:t>
            </a:r>
          </a:p>
          <a:p>
            <a:endParaRPr lang="cs-CZ" dirty="0" smtClean="0">
              <a:solidFill>
                <a:srgbClr val="FF0000"/>
              </a:solidFill>
            </a:endParaRPr>
          </a:p>
          <a:p>
            <a:r>
              <a:rPr lang="cs-CZ" i="1" dirty="0" smtClean="0"/>
              <a:t>- rozlišuje mezi náčrty, plány a základními typy map; vyhledává jednoduché údaje o přírodních podmínkách a sídlištích lidí na mapách naší republiky, Evropy a polokoulí</a:t>
            </a:r>
            <a:r>
              <a:rPr lang="cs-CZ" dirty="0" smtClean="0"/>
              <a:t> 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Z – práce s tematickými mapami – legenda apod. </a:t>
            </a:r>
          </a:p>
          <a:p>
            <a:endParaRPr lang="cs-CZ" dirty="0" smtClean="0">
              <a:solidFill>
                <a:srgbClr val="FF0000"/>
              </a:solidFill>
            </a:endParaRPr>
          </a:p>
          <a:p>
            <a:r>
              <a:rPr lang="cs-CZ" i="1" dirty="0" smtClean="0"/>
              <a:t>- vyhledá typické regionální zvláštnosti přírody, osídlení, hospodářství a kultury, jednoduchým způsobem posoudí jejich význam z hlediska přírodního, historického, politického, správního a vlastnického</a:t>
            </a:r>
            <a:r>
              <a:rPr lang="cs-CZ" dirty="0" smtClean="0"/>
              <a:t> 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Z – vycházka po městě, fotografování budov, práce s kronikou </a:t>
            </a:r>
          </a:p>
          <a:p>
            <a:endParaRPr lang="cs-CZ" dirty="0" smtClean="0">
              <a:solidFill>
                <a:srgbClr val="FF0000"/>
              </a:solidFill>
            </a:endParaRPr>
          </a:p>
          <a:p>
            <a:r>
              <a:rPr lang="cs-CZ" i="1" dirty="0" smtClean="0"/>
              <a:t>- zprostředkuje ostatním zkušenosti, zážitky a zajímavosti z vlastních cest a porovná způsob života a přírodu v naší vlasti i v jiných zemích</a:t>
            </a:r>
            <a:r>
              <a:rPr lang="cs-CZ" dirty="0" smtClean="0"/>
              <a:t> 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Z – zeměpisná črta, zážitek z prázdnin !?!? </a:t>
            </a:r>
          </a:p>
          <a:p>
            <a:endParaRPr lang="cs-CZ" dirty="0" smtClean="0">
              <a:solidFill>
                <a:srgbClr val="FF0000"/>
              </a:solidFill>
            </a:endParaRPr>
          </a:p>
          <a:p>
            <a:r>
              <a:rPr lang="cs-CZ" dirty="0" smtClean="0"/>
              <a:t>- rozlišuje hlavní orgány státní moci a některé jejich zástupce, symboly našeho státu a jejich význam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146402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 l="6997" t="1892" r="8910" b="4672"/>
          <a:stretch>
            <a:fillRect/>
          </a:stretch>
        </p:blipFill>
        <p:spPr bwMode="auto">
          <a:xfrm>
            <a:off x="1524000" y="0"/>
            <a:ext cx="4423090" cy="6552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 l="6251" t="4171" r="6240" b="1694"/>
          <a:stretch>
            <a:fillRect/>
          </a:stretch>
        </p:blipFill>
        <p:spPr bwMode="auto">
          <a:xfrm>
            <a:off x="6096000" y="1"/>
            <a:ext cx="4572000" cy="6557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1847528" y="6488668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Zdroj: Školský </a:t>
            </a:r>
            <a:r>
              <a:rPr lang="cs-CZ" dirty="0" err="1"/>
              <a:t>zemepisný</a:t>
            </a:r>
            <a:r>
              <a:rPr lang="cs-CZ" dirty="0"/>
              <a:t> atlas </a:t>
            </a:r>
            <a:r>
              <a:rPr lang="cs-CZ" dirty="0" err="1"/>
              <a:t>sveta</a:t>
            </a:r>
            <a:r>
              <a:rPr lang="cs-CZ" dirty="0"/>
              <a:t> (1962)</a:t>
            </a:r>
          </a:p>
        </p:txBody>
      </p:sp>
    </p:spTree>
    <p:extLst>
      <p:ext uri="{BB962C8B-B14F-4D97-AF65-F5344CB8AC3E}">
        <p14:creationId xmlns:p14="http://schemas.microsoft.com/office/powerpoint/2010/main" val="392353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t="12971" r="21807" b="7020"/>
          <a:stretch>
            <a:fillRect/>
          </a:stretch>
        </p:blipFill>
        <p:spPr bwMode="auto">
          <a:xfrm>
            <a:off x="1524000" y="476672"/>
            <a:ext cx="4503898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t="12001" r="22491" b="7990"/>
          <a:stretch>
            <a:fillRect/>
          </a:stretch>
        </p:blipFill>
        <p:spPr bwMode="auto">
          <a:xfrm>
            <a:off x="6203504" y="476672"/>
            <a:ext cx="446449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 t="12001" r="21241" b="7990"/>
          <a:stretch>
            <a:fillRect/>
          </a:stretch>
        </p:blipFill>
        <p:spPr bwMode="auto">
          <a:xfrm>
            <a:off x="1524000" y="3717032"/>
            <a:ext cx="453650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 t="12001" r="22491" b="8750"/>
          <a:stretch>
            <a:fillRect/>
          </a:stretch>
        </p:blipFill>
        <p:spPr bwMode="auto">
          <a:xfrm>
            <a:off x="6203504" y="3717032"/>
            <a:ext cx="4464496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5087888" y="116632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Kde je naše fakulta?</a:t>
            </a:r>
          </a:p>
        </p:txBody>
      </p:sp>
    </p:spTree>
    <p:extLst>
      <p:ext uri="{BB962C8B-B14F-4D97-AF65-F5344CB8AC3E}">
        <p14:creationId xmlns:p14="http://schemas.microsoft.com/office/powerpoint/2010/main" val="197632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6373" y="980728"/>
            <a:ext cx="4427984" cy="4308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59552" y="980728"/>
            <a:ext cx="4408449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1739516" y="5589240"/>
            <a:ext cx="8712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cs-CZ" dirty="0"/>
              <a:t>přiřaďte obrázek krajiny k jeho zobrazení v mapě</a:t>
            </a:r>
          </a:p>
          <a:p>
            <a:pPr marL="342900" indent="-342900">
              <a:buAutoNum type="arabicPeriod"/>
            </a:pPr>
            <a:r>
              <a:rPr lang="cs-CZ" dirty="0"/>
              <a:t>ke každé dvojici vytvořte vhodnou legendu</a:t>
            </a:r>
          </a:p>
          <a:p>
            <a:pPr marL="342900" indent="-342900">
              <a:buAutoNum type="arabicPeriod"/>
            </a:pPr>
            <a:r>
              <a:rPr lang="cs-CZ" dirty="0"/>
              <a:t>zahrajte si pexeso </a:t>
            </a:r>
            <a:r>
              <a:rPr lang="cs-CZ" dirty="0">
                <a:sym typeface="Wingdings" pitchFamily="2" charset="2"/>
              </a:rPr>
              <a:t>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575721" y="188641"/>
            <a:ext cx="4888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Co všechno souvisí s legendou…</a:t>
            </a:r>
          </a:p>
        </p:txBody>
      </p:sp>
    </p:spTree>
    <p:extLst>
      <p:ext uri="{BB962C8B-B14F-4D97-AF65-F5344CB8AC3E}">
        <p14:creationId xmlns:p14="http://schemas.microsoft.com/office/powerpoint/2010/main" val="252109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Obrázek 29" descr="test4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4" y="123032"/>
            <a:ext cx="1934606" cy="3241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Obrázek 28" descr="test4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016" y="123032"/>
            <a:ext cx="2054697" cy="3240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Obrázek 27" descr="test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870" y="123032"/>
            <a:ext cx="1938580" cy="3241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Obrázek 26" descr="test4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454" y="3480680"/>
            <a:ext cx="2120530" cy="3241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Obrázek 25" descr="test4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390" y="3480680"/>
            <a:ext cx="2073556" cy="3247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Obrázek 24" descr="test4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9352" y="3480680"/>
            <a:ext cx="2044658" cy="3256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8096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Slepé mapy ke každému tématu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919536" y="5661248"/>
            <a:ext cx="8229600" cy="748680"/>
          </a:xfrm>
        </p:spPr>
        <p:txBody>
          <a:bodyPr/>
          <a:lstStyle/>
          <a:p>
            <a:r>
              <a:rPr lang="cs-CZ" dirty="0" smtClean="0"/>
              <a:t>dokreslovat, polepovat, stříhat, vyplňovat...</a:t>
            </a:r>
            <a:endParaRPr lang="cs-CZ" dirty="0"/>
          </a:p>
        </p:txBody>
      </p:sp>
      <p:sp>
        <p:nvSpPr>
          <p:cNvPr id="35842" name="AutoShape 2" descr="Výsledek obrázku pro mapa krajů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5844" name="AutoShape 4" descr="Výsledek obrázku pro mapa krajů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5913" name="Picture 73" descr="800px-Czechia_-_outline_map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4032" y="2348881"/>
            <a:ext cx="4086622" cy="2392531"/>
          </a:xfrm>
          <a:prstGeom prst="rect">
            <a:avLst/>
          </a:prstGeom>
          <a:noFill/>
        </p:spPr>
      </p:pic>
      <p:sp>
        <p:nvSpPr>
          <p:cNvPr id="76" name="TextovéPole 75"/>
          <p:cNvSpPr txBox="1"/>
          <p:nvPr/>
        </p:nvSpPr>
        <p:spPr>
          <a:xfrm>
            <a:off x="5807968" y="5085185"/>
            <a:ext cx="46085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Zdroj: http://wiki.rvp.cz/Kabinet/Mapy/Mapa_%C4%8CR</a:t>
            </a:r>
          </a:p>
        </p:txBody>
      </p:sp>
      <p:pic>
        <p:nvPicPr>
          <p:cNvPr id="35915" name="Picture 75" descr="Výsledek obrázku pro mapa č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5521" y="1412776"/>
            <a:ext cx="4106793" cy="2592288"/>
          </a:xfrm>
          <a:prstGeom prst="rect">
            <a:avLst/>
          </a:prstGeom>
          <a:noFill/>
        </p:spPr>
      </p:pic>
      <p:sp>
        <p:nvSpPr>
          <p:cNvPr id="78" name="TextovéPole 77"/>
          <p:cNvSpPr txBox="1"/>
          <p:nvPr/>
        </p:nvSpPr>
        <p:spPr>
          <a:xfrm>
            <a:off x="1775520" y="4149081"/>
            <a:ext cx="46085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Zdroj: http://www.</a:t>
            </a:r>
            <a:r>
              <a:rPr lang="cs-CZ" sz="1400" dirty="0" err="1"/>
              <a:t>zemepis.com</a:t>
            </a:r>
            <a:r>
              <a:rPr lang="cs-CZ" sz="1400" dirty="0"/>
              <a:t>/</a:t>
            </a:r>
            <a:r>
              <a:rPr lang="cs-CZ" sz="1400" dirty="0" err="1"/>
              <a:t>images</a:t>
            </a:r>
            <a:r>
              <a:rPr lang="cs-CZ" sz="1400" dirty="0"/>
              <a:t>/</a:t>
            </a:r>
            <a:r>
              <a:rPr lang="cs-CZ" sz="1400" dirty="0" err="1"/>
              <a:t>slmapy</a:t>
            </a:r>
            <a:r>
              <a:rPr lang="cs-CZ" sz="1400" dirty="0"/>
              <a:t>/reky4.jpg</a:t>
            </a:r>
          </a:p>
        </p:txBody>
      </p:sp>
    </p:spTree>
    <p:extLst>
      <p:ext uri="{BB962C8B-B14F-4D97-AF65-F5344CB8AC3E}">
        <p14:creationId xmlns:p14="http://schemas.microsoft.com/office/powerpoint/2010/main" val="259515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Picture 2" descr="03"/>
          <p:cNvPicPr>
            <a:picLocks noChangeAspect="1" noChangeArrowheads="1"/>
          </p:cNvPicPr>
          <p:nvPr/>
        </p:nvPicPr>
        <p:blipFill>
          <a:blip r:embed="rId2" cstate="print"/>
          <a:srcRect t="1587" r="763" b="4587"/>
          <a:stretch>
            <a:fillRect/>
          </a:stretch>
        </p:blipFill>
        <p:spPr bwMode="auto">
          <a:xfrm>
            <a:off x="1919288" y="260350"/>
            <a:ext cx="3744912" cy="340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N1"/>
          <p:cNvPicPr>
            <a:picLocks noChangeAspect="1" noChangeArrowheads="1"/>
          </p:cNvPicPr>
          <p:nvPr/>
        </p:nvPicPr>
        <p:blipFill>
          <a:blip r:embed="rId3" cstate="print"/>
          <a:srcRect r="5444" b="-797"/>
          <a:stretch>
            <a:fillRect/>
          </a:stretch>
        </p:blipFill>
        <p:spPr bwMode="auto">
          <a:xfrm>
            <a:off x="6383339" y="260351"/>
            <a:ext cx="3563937" cy="344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03"/>
          <p:cNvPicPr>
            <a:picLocks noChangeAspect="1" noChangeArrowheads="1"/>
          </p:cNvPicPr>
          <p:nvPr/>
        </p:nvPicPr>
        <p:blipFill>
          <a:blip r:embed="rId2" cstate="print"/>
          <a:srcRect t="887" r="50880" b="32028"/>
          <a:stretch>
            <a:fillRect/>
          </a:stretch>
        </p:blipFill>
        <p:spPr bwMode="auto">
          <a:xfrm>
            <a:off x="1919289" y="3760788"/>
            <a:ext cx="2359025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N1"/>
          <p:cNvPicPr>
            <a:picLocks noChangeAspect="1" noChangeArrowheads="1"/>
          </p:cNvPicPr>
          <p:nvPr/>
        </p:nvPicPr>
        <p:blipFill>
          <a:blip r:embed="rId3" cstate="print"/>
          <a:srcRect l="61504" t="8403" r="6371" b="49530"/>
          <a:stretch>
            <a:fillRect/>
          </a:stretch>
        </p:blipFill>
        <p:spPr bwMode="auto">
          <a:xfrm>
            <a:off x="7391401" y="3760788"/>
            <a:ext cx="2606675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440239" y="4005264"/>
            <a:ext cx="28082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Popiš co vidíš na starém a na novém  snímku okolí tvého bydliště a napiš, jaký je mezi nimi rozdíl.</a:t>
            </a:r>
          </a:p>
        </p:txBody>
      </p:sp>
    </p:spTree>
    <p:extLst>
      <p:ext uri="{BB962C8B-B14F-4D97-AF65-F5344CB8AC3E}">
        <p14:creationId xmlns:p14="http://schemas.microsoft.com/office/powerpoint/2010/main" val="35134277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 txBox="1">
            <a:spLocks noChangeArrowheads="1"/>
          </p:cNvSpPr>
          <p:nvPr/>
        </p:nvSpPr>
        <p:spPr>
          <a:xfrm>
            <a:off x="1981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cs-CZ" sz="3200"/>
              <a:t>Podívej se z výšky na svoji obec a ukaž:</a:t>
            </a:r>
          </a:p>
          <a:p>
            <a:pPr marL="342900" indent="-342900">
              <a:spcBef>
                <a:spcPct val="20000"/>
              </a:spcBef>
              <a:buFontTx/>
              <a:buChar char="-"/>
              <a:defRPr/>
            </a:pPr>
            <a:r>
              <a:rPr lang="cs-CZ" sz="3200"/>
              <a:t>pole; louku, rybník, hlavní silnici, popiš jednotlivé části obce atd.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cs-CZ" sz="3200"/>
              <a:t>Zkontroluj, jestli sis počínal správně.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cs-CZ" sz="3200"/>
              <a:t>Ukaž to samé na mapě a podívej se jak jsou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cs-CZ" sz="3200"/>
              <a:t>tyto objekty a plochy vyznačeny. Nakresli si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cs-CZ" sz="3200"/>
              <a:t>je na kartičky a popiš je.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cs-CZ" sz="3200" dirty="0"/>
          </a:p>
        </p:txBody>
      </p:sp>
      <p:sp>
        <p:nvSpPr>
          <p:cNvPr id="4" name="Rectangle 4"/>
          <p:cNvSpPr txBox="1"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cs-CZ" sz="3200" b="1" dirty="0">
                <a:latin typeface="+mj-lt"/>
                <a:ea typeface="+mj-ea"/>
                <a:cs typeface="+mj-cs"/>
              </a:rPr>
              <a:t>Práce s </a:t>
            </a:r>
            <a:r>
              <a:rPr lang="cs-CZ" sz="3200" b="1" dirty="0" err="1">
                <a:latin typeface="+mj-lt"/>
                <a:ea typeface="+mj-ea"/>
                <a:cs typeface="+mj-cs"/>
              </a:rPr>
              <a:t>ortofotomapou</a:t>
            </a:r>
            <a:endParaRPr lang="cs-CZ" sz="3200" b="1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21002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" name="Picture 4" descr="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2313" y="15876"/>
            <a:ext cx="8280400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835452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981200" y="549275"/>
            <a:ext cx="8229600" cy="719138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cs-CZ" sz="3200" b="1" dirty="0">
                <a:latin typeface="+mj-lt"/>
                <a:ea typeface="+mj-ea"/>
                <a:cs typeface="+mj-cs"/>
              </a:rPr>
              <a:t>Práce s mapami a leteckými snímky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029730" y="1600201"/>
            <a:ext cx="9181070" cy="4525963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cs-CZ" sz="2400" dirty="0"/>
              <a:t>Na leteckém snímku je naše škola</a:t>
            </a:r>
          </a:p>
          <a:p>
            <a:pPr marL="342900" indent="-342900">
              <a:spcBef>
                <a:spcPct val="20000"/>
              </a:spcBef>
              <a:buFontTx/>
              <a:buChar char="-"/>
              <a:defRPr/>
            </a:pPr>
            <a:r>
              <a:rPr lang="cs-CZ" sz="2400" dirty="0"/>
              <a:t>Popište její polohu;</a:t>
            </a:r>
          </a:p>
          <a:p>
            <a:pPr marL="342900" indent="-342900">
              <a:spcBef>
                <a:spcPct val="20000"/>
              </a:spcBef>
              <a:buFontTx/>
              <a:buChar char="-"/>
              <a:defRPr/>
            </a:pPr>
            <a:r>
              <a:rPr lang="cs-CZ" sz="2400" dirty="0"/>
              <a:t>Ukažte, kde je budova Poříčí 7 a kde budova Poříčí 9;</a:t>
            </a:r>
          </a:p>
          <a:p>
            <a:pPr marL="342900" indent="-342900">
              <a:spcBef>
                <a:spcPct val="20000"/>
              </a:spcBef>
              <a:buFontTx/>
              <a:buChar char="-"/>
              <a:defRPr/>
            </a:pPr>
            <a:r>
              <a:rPr lang="cs-CZ" sz="2400" dirty="0"/>
              <a:t>Ukažte řeku Svratku, křižovatku s ulicí Vídeňskou, ulici </a:t>
            </a:r>
            <a:r>
              <a:rPr lang="cs-CZ" sz="2400" dirty="0" err="1"/>
              <a:t>Ypsilantiho</a:t>
            </a:r>
            <a:r>
              <a:rPr lang="cs-CZ" sz="2400" dirty="0"/>
              <a:t> a ulici Křížovou;</a:t>
            </a:r>
          </a:p>
          <a:p>
            <a:pPr marL="342900" indent="-342900">
              <a:spcBef>
                <a:spcPct val="20000"/>
              </a:spcBef>
              <a:buFontTx/>
              <a:buChar char="-"/>
              <a:defRPr/>
            </a:pPr>
            <a:r>
              <a:rPr lang="cs-CZ" sz="2400" dirty="0"/>
              <a:t>Nakreslete na papír plánek školy s nejbližším okolím;</a:t>
            </a:r>
          </a:p>
          <a:p>
            <a:pPr marL="342900" indent="-342900">
              <a:spcBef>
                <a:spcPct val="20000"/>
              </a:spcBef>
              <a:buFontTx/>
              <a:buChar char="-"/>
              <a:defRPr/>
            </a:pPr>
            <a:r>
              <a:rPr lang="cs-CZ" sz="2400" dirty="0"/>
              <a:t>Výsledek zkontrolujte podle </a:t>
            </a:r>
            <a:r>
              <a:rPr lang="cs-CZ" sz="2400" dirty="0" smtClean="0"/>
              <a:t>plánu </a:t>
            </a:r>
            <a:r>
              <a:rPr lang="cs-CZ" sz="2400" dirty="0"/>
              <a:t>na další straně.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cs-CZ" sz="2400" dirty="0"/>
          </a:p>
          <a:p>
            <a:pPr marL="342900" indent="-342900">
              <a:spcBef>
                <a:spcPct val="20000"/>
              </a:spcBef>
              <a:defRPr/>
            </a:pPr>
            <a:r>
              <a:rPr lang="cs-CZ" sz="2400" dirty="0"/>
              <a:t>Úkol pro děti:  Nakreslete plánek okolí svého </a:t>
            </a:r>
            <a:r>
              <a:rPr lang="cs-CZ" sz="2400" dirty="0" smtClean="0"/>
              <a:t>bydliště, jak si jej představujete za 100 let / před 100 lety.</a:t>
            </a:r>
            <a:endParaRPr lang="cs-CZ" sz="2400" dirty="0"/>
          </a:p>
          <a:p>
            <a:pPr marL="342900" indent="-342900">
              <a:spcBef>
                <a:spcPct val="20000"/>
              </a:spcBef>
              <a:defRPr/>
            </a:pPr>
            <a:endParaRPr lang="cs-CZ" sz="2400" dirty="0"/>
          </a:p>
          <a:p>
            <a:pPr marL="342900" indent="-342900">
              <a:spcBef>
                <a:spcPct val="20000"/>
              </a:spcBef>
              <a:buFontTx/>
              <a:buChar char="-"/>
              <a:defRPr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5210019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732" t="30511" r="32813" b="10439"/>
          <a:stretch>
            <a:fillRect/>
          </a:stretch>
        </p:blipFill>
        <p:spPr bwMode="auto">
          <a:xfrm>
            <a:off x="1524000" y="765176"/>
            <a:ext cx="9144000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/>
          <p:cNvSpPr/>
          <p:nvPr/>
        </p:nvSpPr>
        <p:spPr>
          <a:xfrm>
            <a:off x="4439816" y="188640"/>
            <a:ext cx="3295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 dirty="0"/>
              <a:t>Letecká mapa </a:t>
            </a:r>
            <a:r>
              <a:rPr lang="cs-CZ" b="1" dirty="0" err="1"/>
              <a:t>PdF</a:t>
            </a:r>
            <a:r>
              <a:rPr lang="cs-CZ" b="1" dirty="0"/>
              <a:t> MU, Poříčí 7,9</a:t>
            </a:r>
          </a:p>
        </p:txBody>
      </p:sp>
    </p:spTree>
    <p:extLst>
      <p:ext uri="{BB962C8B-B14F-4D97-AF65-F5344CB8AC3E}">
        <p14:creationId xmlns:p14="http://schemas.microsoft.com/office/powerpoint/2010/main" val="310262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Obecný princip návaznosti</a:t>
            </a:r>
          </a:p>
        </p:txBody>
      </p:sp>
      <p:pic>
        <p:nvPicPr>
          <p:cNvPr id="4" name="obrázek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7469" y="1686992"/>
            <a:ext cx="6897063" cy="4352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9056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594" t="30530" r="32080" b="10417"/>
          <a:stretch>
            <a:fillRect/>
          </a:stretch>
        </p:blipFill>
        <p:spPr bwMode="auto">
          <a:xfrm>
            <a:off x="1524000" y="842964"/>
            <a:ext cx="9144000" cy="601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952398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Vrstevnice a reálný pohled na reliéf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838200" y="2775194"/>
            <a:ext cx="10515600" cy="4351338"/>
          </a:xfrm>
        </p:spPr>
        <p:txBody>
          <a:bodyPr/>
          <a:lstStyle/>
          <a:p>
            <a:r>
              <a:rPr lang="cs-CZ" dirty="0">
                <a:hlinkClick r:id="rId2"/>
              </a:rPr>
              <a:t>http://ags.cuzk.cz/dmr</a:t>
            </a:r>
            <a:r>
              <a:rPr lang="cs-CZ" dirty="0" smtClean="0">
                <a:hlinkClick r:id="rId2"/>
              </a:rPr>
              <a:t>/</a:t>
            </a:r>
            <a:endParaRPr lang="cs-CZ" dirty="0" smtClean="0"/>
          </a:p>
          <a:p>
            <a:r>
              <a:rPr lang="cs-CZ" dirty="0" smtClean="0"/>
              <a:t>nastavit 0% průhlednost, obarvený stínovaný reliéf, podkladovou mapu základní, a </a:t>
            </a:r>
            <a:r>
              <a:rPr lang="cs-CZ" dirty="0" err="1" smtClean="0"/>
              <a:t>vycvaknout</a:t>
            </a:r>
            <a:r>
              <a:rPr lang="cs-CZ" dirty="0" smtClean="0"/>
              <a:t> překrývání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320885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4" descr="Výsledek obrázku pro barevná hypsometr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647" y="0"/>
            <a:ext cx="9753600" cy="593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7972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K učivu o povrchu, resp. výškových stupních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63552" y="6453336"/>
            <a:ext cx="8229600" cy="316632"/>
          </a:xfrm>
        </p:spPr>
        <p:txBody>
          <a:bodyPr>
            <a:normAutofit fontScale="85000" lnSpcReduction="20000"/>
          </a:bodyPr>
          <a:lstStyle/>
          <a:p>
            <a:r>
              <a:rPr lang="cs-CZ" sz="2400" dirty="0">
                <a:hlinkClick r:id="rId2"/>
              </a:rPr>
              <a:t>https://www.youtube.com/watch?v=Ki8UXSJmrJE</a:t>
            </a:r>
            <a:endParaRPr lang="cs-CZ" sz="2400" dirty="0"/>
          </a:p>
          <a:p>
            <a:endParaRPr lang="cs-CZ" dirty="0"/>
          </a:p>
        </p:txBody>
      </p:sp>
      <p:sp>
        <p:nvSpPr>
          <p:cNvPr id="5122" name="AutoShape 2" descr="Zobrazování obrázku IMG_4421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124" name="AutoShape 4" descr="Zobrazování obrázku IMG_4421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126" name="AutoShape 6" descr="Zobrazování obrázku IMG_4421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128" name="AutoShape 8" descr="Zobrazování obrázku IMG_4421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3" cstate="print"/>
          <a:srcRect l="10795"/>
          <a:stretch>
            <a:fillRect/>
          </a:stretch>
        </p:blipFill>
        <p:spPr bwMode="auto">
          <a:xfrm>
            <a:off x="1765702" y="3212976"/>
            <a:ext cx="282631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ovéPole 8"/>
          <p:cNvSpPr txBox="1"/>
          <p:nvPr/>
        </p:nvSpPr>
        <p:spPr>
          <a:xfrm>
            <a:off x="2279576" y="1628800"/>
            <a:ext cx="8388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- Vymodelujte reliéf podle mapy. </a:t>
            </a:r>
          </a:p>
        </p:txBody>
      </p:sp>
      <p:sp>
        <p:nvSpPr>
          <p:cNvPr id="5131" name="AutoShape 11" descr="Zobrazování obrázku 5cd6ef_5519f272d6f1790ad33aa35010401d0b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04112" y="2204864"/>
            <a:ext cx="3200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ovéPole 11"/>
          <p:cNvSpPr txBox="1"/>
          <p:nvPr/>
        </p:nvSpPr>
        <p:spPr>
          <a:xfrm>
            <a:off x="7032104" y="5589240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- z lepenky podle vrstevnic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1631504" y="5661248"/>
            <a:ext cx="352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(Modrý provázek je řeka a hnědý hranice Krasu) </a:t>
            </a:r>
          </a:p>
          <a:p>
            <a:endParaRPr lang="cs-CZ" dirty="0"/>
          </a:p>
        </p:txBody>
      </p:sp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972800" y="-8229600"/>
            <a:ext cx="4800000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6" cstate="print"/>
          <a:srcRect l="12821" t="10256" r="11538" b="16239"/>
          <a:stretch>
            <a:fillRect/>
          </a:stretch>
        </p:blipFill>
        <p:spPr bwMode="auto">
          <a:xfrm>
            <a:off x="3935759" y="2204864"/>
            <a:ext cx="296405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2448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793965" y="5532437"/>
            <a:ext cx="10515600" cy="1325563"/>
          </a:xfrm>
        </p:spPr>
        <p:txBody>
          <a:bodyPr>
            <a:normAutofit/>
          </a:bodyPr>
          <a:lstStyle/>
          <a:p>
            <a:r>
              <a:rPr lang="cs-CZ" dirty="0" smtClean="0"/>
              <a:t>2) krajina</a:t>
            </a:r>
            <a:endParaRPr lang="cs-CZ" dirty="0"/>
          </a:p>
        </p:txBody>
      </p:sp>
      <p:pic>
        <p:nvPicPr>
          <p:cNvPr id="2050" name="Picture 2" descr="Výsledek obrázku pro kraji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965" y="292778"/>
            <a:ext cx="8768077" cy="5219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1965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Krajina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164710"/>
          </a:xfrm>
        </p:spPr>
        <p:txBody>
          <a:bodyPr/>
          <a:lstStyle/>
          <a:p>
            <a:r>
              <a:rPr lang="cs-CZ" dirty="0" smtClean="0"/>
              <a:t>popis, porozumění její struktuře, vztahům, souvislostem</a:t>
            </a:r>
          </a:p>
          <a:p>
            <a:r>
              <a:rPr lang="cs-CZ" dirty="0" smtClean="0"/>
              <a:t>odpovědi na základní geografické otázky 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838200" y="3125272"/>
            <a:ext cx="721523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cs-CZ" b="1" dirty="0"/>
              <a:t>Kde to je</a:t>
            </a:r>
            <a:r>
              <a:rPr lang="cs-CZ" b="1" dirty="0" smtClean="0"/>
              <a:t>?</a:t>
            </a:r>
            <a:endParaRPr lang="cs-CZ" dirty="0"/>
          </a:p>
          <a:p>
            <a:pPr lvl="0" algn="ctr"/>
            <a:endParaRPr lang="cs-CZ" b="1" dirty="0" smtClean="0"/>
          </a:p>
          <a:p>
            <a:pPr lvl="0" algn="ctr"/>
            <a:r>
              <a:rPr lang="cs-CZ" b="1" dirty="0" smtClean="0"/>
              <a:t>Jaké </a:t>
            </a:r>
            <a:r>
              <a:rPr lang="cs-CZ" b="1" dirty="0"/>
              <a:t>to je</a:t>
            </a:r>
            <a:r>
              <a:rPr lang="cs-CZ" b="1" dirty="0" smtClean="0"/>
              <a:t>?</a:t>
            </a:r>
          </a:p>
          <a:p>
            <a:pPr lvl="0" algn="ctr"/>
            <a:endParaRPr lang="cs-CZ" b="1" dirty="0" smtClean="0"/>
          </a:p>
          <a:p>
            <a:pPr lvl="0" algn="ctr"/>
            <a:r>
              <a:rPr lang="cs-CZ" b="1" dirty="0" smtClean="0"/>
              <a:t>Proč </a:t>
            </a:r>
            <a:r>
              <a:rPr lang="cs-CZ" b="1" dirty="0"/>
              <a:t>je to tam?</a:t>
            </a:r>
            <a:endParaRPr lang="cs-CZ" dirty="0"/>
          </a:p>
          <a:p>
            <a:pPr lvl="0" algn="ctr"/>
            <a:endParaRPr lang="cs-CZ" b="1" dirty="0" smtClean="0"/>
          </a:p>
          <a:p>
            <a:pPr lvl="0" algn="ctr"/>
            <a:r>
              <a:rPr lang="cs-CZ" b="1" dirty="0" smtClean="0"/>
              <a:t>Jak </a:t>
            </a:r>
            <a:r>
              <a:rPr lang="cs-CZ" b="1" dirty="0"/>
              <a:t>to vzniklo</a:t>
            </a:r>
            <a:r>
              <a:rPr lang="cs-CZ" b="1" dirty="0" smtClean="0"/>
              <a:t>?</a:t>
            </a:r>
          </a:p>
          <a:p>
            <a:pPr lvl="0" algn="ctr"/>
            <a:endParaRPr lang="cs-CZ" b="1" dirty="0" smtClean="0"/>
          </a:p>
          <a:p>
            <a:pPr lvl="0" algn="ctr"/>
            <a:r>
              <a:rPr lang="cs-CZ" b="1" dirty="0" smtClean="0"/>
              <a:t>Jaký </a:t>
            </a:r>
            <a:r>
              <a:rPr lang="cs-CZ" b="1" dirty="0"/>
              <a:t>to má vliv</a:t>
            </a:r>
            <a:r>
              <a:rPr lang="cs-CZ" b="1" dirty="0" smtClean="0"/>
              <a:t>?</a:t>
            </a:r>
          </a:p>
          <a:p>
            <a:pPr lvl="0" algn="ctr"/>
            <a:endParaRPr lang="cs-CZ" b="1" dirty="0"/>
          </a:p>
          <a:p>
            <a:pPr lvl="0" algn="ctr"/>
            <a:r>
              <a:rPr lang="cs-CZ" b="1" dirty="0" smtClean="0"/>
              <a:t>Jak </a:t>
            </a:r>
            <a:r>
              <a:rPr lang="cs-CZ" b="1" dirty="0"/>
              <a:t>by to mělo být uzpůsobeno vzájemnému užitku člověka a přírody?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643618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F:\cr-foto\3.den\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3218" y="0"/>
            <a:ext cx="8945563" cy="67087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10814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16692" y="1079533"/>
            <a:ext cx="10810103" cy="5136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cs-CZ" sz="2400" i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Co je to za m</a:t>
            </a:r>
            <a:r>
              <a:rPr lang="cs-CZ" sz="2400" i="1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í</a:t>
            </a:r>
            <a:r>
              <a:rPr lang="cs-CZ" sz="2400" i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sto? Jak to v</a:t>
            </a:r>
            <a:r>
              <a:rPr lang="cs-CZ" sz="2400" i="1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íš</a:t>
            </a:r>
            <a:r>
              <a:rPr lang="cs-CZ" sz="2400" i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 Jak</a:t>
            </a:r>
            <a:r>
              <a:rPr lang="cs-CZ" sz="2400" i="1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é</a:t>
            </a:r>
            <a:r>
              <a:rPr lang="cs-CZ" sz="2400" i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znaky vid</a:t>
            </a:r>
            <a:r>
              <a:rPr lang="cs-CZ" sz="2400" i="1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íš</a:t>
            </a:r>
            <a:r>
              <a:rPr lang="cs-CZ" sz="2400" i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 Co je pro toto m</a:t>
            </a:r>
            <a:r>
              <a:rPr lang="cs-CZ" sz="2400" i="1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í</a:t>
            </a:r>
            <a:r>
              <a:rPr lang="cs-CZ" sz="2400" i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sto typick</a:t>
            </a:r>
            <a:r>
              <a:rPr lang="cs-CZ" sz="2400" i="1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é</a:t>
            </a:r>
            <a:r>
              <a:rPr lang="cs-CZ" sz="2400" i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 Co zde mohou lid</a:t>
            </a:r>
            <a:r>
              <a:rPr lang="cs-CZ" sz="2400" i="1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é</a:t>
            </a:r>
            <a:r>
              <a:rPr lang="cs-CZ" sz="2400" i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dělat? Jak je toto m</a:t>
            </a:r>
            <a:r>
              <a:rPr lang="cs-CZ" sz="2400" i="1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í</a:t>
            </a:r>
            <a:r>
              <a:rPr lang="cs-CZ" sz="2400" i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sto spjat</a:t>
            </a:r>
            <a:r>
              <a:rPr lang="cs-CZ" sz="2400" i="1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é</a:t>
            </a:r>
            <a:r>
              <a:rPr lang="cs-CZ" sz="2400" i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</a:t>
            </a:r>
            <a:r>
              <a:rPr lang="cs-CZ" sz="2400" i="1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 </a:t>
            </a:r>
            <a:r>
              <a:rPr lang="cs-CZ" sz="2400" i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jinými m</a:t>
            </a:r>
            <a:r>
              <a:rPr lang="cs-CZ" sz="2400" i="1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í</a:t>
            </a:r>
            <a:r>
              <a:rPr lang="cs-CZ" sz="2400" i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sty? Č</a:t>
            </a:r>
            <a:r>
              <a:rPr lang="cs-CZ" sz="2400" i="1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í</a:t>
            </a:r>
            <a:r>
              <a:rPr lang="cs-CZ" sz="2400" i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 se li</a:t>
            </a:r>
            <a:r>
              <a:rPr lang="cs-CZ" sz="2400" i="1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ší</a:t>
            </a:r>
            <a:r>
              <a:rPr lang="cs-CZ" sz="2400" i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nebo je naopak podobn</a:t>
            </a:r>
            <a:r>
              <a:rPr lang="cs-CZ" sz="2400" i="1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é</a:t>
            </a:r>
            <a:r>
              <a:rPr lang="cs-CZ" sz="2400" i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m</a:t>
            </a:r>
            <a:r>
              <a:rPr lang="cs-CZ" sz="2400" i="1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í</a:t>
            </a:r>
            <a:r>
              <a:rPr lang="cs-CZ" sz="2400" i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stu, kde žije</a:t>
            </a:r>
            <a:r>
              <a:rPr lang="cs-CZ" sz="2400" i="1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š</a:t>
            </a:r>
            <a:r>
              <a:rPr lang="cs-CZ" sz="2400" i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a proč? Jak se měn</a:t>
            </a:r>
            <a:r>
              <a:rPr lang="cs-CZ" sz="2400" i="1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í</a:t>
            </a:r>
            <a:r>
              <a:rPr lang="cs-CZ" sz="2400" i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 proč? Jak</a:t>
            </a:r>
            <a:r>
              <a:rPr lang="cs-CZ" sz="2400" i="1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é</a:t>
            </a:r>
            <a:r>
              <a:rPr lang="cs-CZ" sz="2400" i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by to bylo ž</a:t>
            </a:r>
            <a:r>
              <a:rPr lang="cs-CZ" sz="2400" i="1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í</a:t>
            </a:r>
            <a:r>
              <a:rPr lang="cs-CZ" sz="2400" i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 na tomto m</a:t>
            </a:r>
            <a:r>
              <a:rPr lang="cs-CZ" sz="2400" i="1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í</a:t>
            </a:r>
            <a:r>
              <a:rPr lang="cs-CZ" sz="2400" i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stě? Co se ti na tomto m</a:t>
            </a:r>
            <a:r>
              <a:rPr lang="cs-CZ" sz="2400" i="1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í</a:t>
            </a:r>
            <a:r>
              <a:rPr lang="cs-CZ" sz="2400" i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stě l</a:t>
            </a:r>
            <a:r>
              <a:rPr lang="cs-CZ" sz="2400" i="1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í</a:t>
            </a:r>
            <a:r>
              <a:rPr lang="cs-CZ" sz="2400" i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</a:t>
            </a:r>
            <a:r>
              <a:rPr lang="cs-CZ" sz="2400" i="1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í</a:t>
            </a:r>
            <a:r>
              <a:rPr lang="cs-CZ" sz="2400" i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</a:t>
            </a:r>
            <a:br>
              <a:rPr lang="cs-CZ" sz="2400" i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lang="cs-CZ" sz="105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cs-CZ" sz="28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Udělej seznam toho, co n</a:t>
            </a:r>
            <a:r>
              <a:rPr lang="cs-CZ" sz="2800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á</a:t>
            </a:r>
            <a:r>
              <a:rPr lang="cs-CZ" sz="28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 dan</a:t>
            </a:r>
            <a:r>
              <a:rPr lang="cs-CZ" sz="2800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á</a:t>
            </a:r>
            <a:r>
              <a:rPr lang="cs-CZ" sz="28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fotografie sděluje.</a:t>
            </a:r>
            <a:endParaRPr lang="cs-CZ" sz="28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cs-CZ" sz="28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Udělej seznam toho, co n</a:t>
            </a:r>
            <a:r>
              <a:rPr lang="cs-CZ" sz="2800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á</a:t>
            </a:r>
            <a:r>
              <a:rPr lang="cs-CZ" sz="28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 fotografie nesděluje.</a:t>
            </a:r>
            <a:endParaRPr lang="cs-CZ" sz="28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cs-CZ" sz="28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O kterých věcech ze seznamu by ses chtěl dozvědět v</a:t>
            </a:r>
            <a:r>
              <a:rPr lang="cs-CZ" sz="2800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í</a:t>
            </a:r>
            <a:r>
              <a:rPr lang="cs-CZ" sz="28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c?</a:t>
            </a:r>
            <a:endParaRPr lang="cs-CZ" sz="28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cs-CZ" sz="28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Dok</a:t>
            </a:r>
            <a:r>
              <a:rPr lang="cs-CZ" sz="2800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á</a:t>
            </a:r>
            <a:r>
              <a:rPr lang="cs-CZ" sz="28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žeme se na tyto věci zeptat?</a:t>
            </a:r>
            <a:endParaRPr lang="cs-CZ" sz="28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0131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Co utváří krajinu kolem nás?  - Všímání si krajinotvorných prvků, </a:t>
            </a:r>
            <a:r>
              <a:rPr lang="cs-CZ" dirty="0" smtClean="0"/>
              <a:t>struktur, typu krajiny…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67544" y="2249488"/>
            <a:ext cx="8229600" cy="460851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/>
              </a:buClr>
            </a:pPr>
            <a:r>
              <a:rPr lang="cs-CZ" dirty="0" smtClean="0"/>
              <a:t>Krajina - územní celek kvalitativně se lišící od celků sousedních </a:t>
            </a:r>
          </a:p>
          <a:p>
            <a:pPr>
              <a:buClr>
                <a:schemeClr val="accent2"/>
              </a:buClr>
            </a:pPr>
            <a:endParaRPr lang="cs-CZ" dirty="0" smtClean="0"/>
          </a:p>
          <a:p>
            <a:pPr marL="365760" lvl="3" indent="-256032">
              <a:buClr>
                <a:schemeClr val="accent2"/>
              </a:buClr>
              <a:buFont typeface="Georgia"/>
              <a:buChar char="•"/>
            </a:pPr>
            <a:r>
              <a:rPr lang="cs-CZ" sz="2800" dirty="0" smtClean="0"/>
              <a:t>Krajinná sféra – soubor všech krajin</a:t>
            </a:r>
          </a:p>
          <a:p>
            <a:pPr marL="795528" lvl="5" indent="-256032">
              <a:buClr>
                <a:schemeClr val="accent2"/>
              </a:buClr>
              <a:buFont typeface="Georgia"/>
              <a:buChar char="•"/>
            </a:pPr>
            <a:r>
              <a:rPr lang="cs-CZ" sz="1900" dirty="0" smtClean="0"/>
              <a:t>složky </a:t>
            </a:r>
            <a:r>
              <a:rPr lang="cs-CZ" sz="1900" dirty="0" err="1" smtClean="0"/>
              <a:t>fyzickogeografická</a:t>
            </a:r>
            <a:r>
              <a:rPr lang="cs-CZ" sz="1900" dirty="0" smtClean="0"/>
              <a:t> (přírodní) a </a:t>
            </a:r>
            <a:r>
              <a:rPr lang="cs-CZ" sz="1900" dirty="0" err="1" smtClean="0"/>
              <a:t>humánněgeografická</a:t>
            </a:r>
            <a:r>
              <a:rPr lang="cs-CZ" sz="1900" dirty="0" smtClean="0"/>
              <a:t> (související s člověkem).</a:t>
            </a:r>
          </a:p>
          <a:p>
            <a:pPr marL="795528" lvl="5" indent="-256032">
              <a:buClr>
                <a:schemeClr val="accent2"/>
              </a:buClr>
              <a:buFont typeface="Georgia"/>
              <a:buChar char="•"/>
            </a:pPr>
            <a:endParaRPr lang="cs-CZ" dirty="0" smtClean="0"/>
          </a:p>
          <a:p>
            <a:pPr>
              <a:buClr>
                <a:schemeClr val="accent2"/>
              </a:buClr>
            </a:pPr>
            <a:r>
              <a:rPr lang="cs-CZ" dirty="0" smtClean="0"/>
              <a:t>Typy krajiny: přirozená a kulturní </a:t>
            </a:r>
          </a:p>
          <a:p>
            <a:pPr marL="795528" lvl="5" indent="-256032">
              <a:buClr>
                <a:schemeClr val="accent2"/>
              </a:buClr>
              <a:buFont typeface="Georgia"/>
              <a:buChar char="•"/>
            </a:pPr>
            <a:r>
              <a:rPr lang="cs-CZ" dirty="0" smtClean="0">
                <a:solidFill>
                  <a:schemeClr val="accent2"/>
                </a:solidFill>
              </a:rPr>
              <a:t>typy</a:t>
            </a:r>
            <a:r>
              <a:rPr lang="cs-CZ" dirty="0" smtClean="0"/>
              <a:t> kulturní krajiny (přírodní – obhospodařovaná – obdělávaná – příměstská – městská – devastovaná – rekultivovaná);</a:t>
            </a:r>
          </a:p>
          <a:p>
            <a:pPr marL="795528" lvl="5" indent="-256032">
              <a:buClr>
                <a:schemeClr val="accent2"/>
              </a:buClr>
              <a:buFont typeface="Georgia"/>
              <a:buChar char="•"/>
            </a:pPr>
            <a:r>
              <a:rPr lang="cs-CZ" dirty="0" smtClean="0">
                <a:solidFill>
                  <a:schemeClr val="accent2"/>
                </a:solidFill>
              </a:rPr>
              <a:t>struktury</a:t>
            </a:r>
            <a:r>
              <a:rPr lang="cs-CZ" dirty="0" smtClean="0"/>
              <a:t> kulturní krajiny (primární – přírodní, sekundární – ekonomická, terciární – humánní, kvartérní – duchovní);</a:t>
            </a:r>
          </a:p>
          <a:p>
            <a:pPr marL="795528" lvl="5" indent="-256032">
              <a:buClr>
                <a:schemeClr val="accent2"/>
              </a:buClr>
              <a:buFont typeface="Georgia"/>
              <a:buChar char="•"/>
            </a:pPr>
            <a:r>
              <a:rPr lang="cs-CZ" dirty="0" smtClean="0">
                <a:solidFill>
                  <a:schemeClr val="accent2"/>
                </a:solidFill>
              </a:rPr>
              <a:t>krajinotvorné prvky </a:t>
            </a:r>
            <a:r>
              <a:rPr lang="cs-CZ" dirty="0" smtClean="0"/>
              <a:t>(pohledová osa, osa krajiny, dominanta, místo s geniem loci, pohledová zábrana, zanedbané místo).</a:t>
            </a:r>
          </a:p>
        </p:txBody>
      </p:sp>
    </p:spTree>
    <p:extLst>
      <p:ext uri="{BB962C8B-B14F-4D97-AF65-F5344CB8AC3E}">
        <p14:creationId xmlns:p14="http://schemas.microsoft.com/office/powerpoint/2010/main" val="3568843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19536" y="2852936"/>
            <a:ext cx="8496944" cy="1143000"/>
          </a:xfrm>
        </p:spPr>
        <p:txBody>
          <a:bodyPr>
            <a:noAutofit/>
          </a:bodyPr>
          <a:lstStyle/>
          <a:p>
            <a:r>
              <a:rPr lang="cs-CZ" sz="2400" dirty="0"/>
              <a:t>O který typ kulturní krajiny jde?</a:t>
            </a:r>
            <a:r>
              <a:rPr lang="cs-CZ" sz="1800" dirty="0"/>
              <a:t/>
            </a:r>
            <a:br>
              <a:rPr lang="cs-CZ" sz="1800" dirty="0"/>
            </a:br>
            <a:r>
              <a:rPr lang="cs-CZ" sz="2000" dirty="0"/>
              <a:t>(</a:t>
            </a:r>
            <a:r>
              <a:rPr lang="cs-CZ" sz="1800" dirty="0"/>
              <a:t>Přírodní – obhospodařovaná – obdělávaná – příměstská – městská – devastovaná – rekultivovaná.)</a:t>
            </a:r>
          </a:p>
        </p:txBody>
      </p:sp>
      <p:pic>
        <p:nvPicPr>
          <p:cNvPr id="2050" name="Picture 2" descr="Výsledek obrázku pro kraji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9537" y="260648"/>
            <a:ext cx="3776653" cy="2520280"/>
          </a:xfrm>
          <a:prstGeom prst="rect">
            <a:avLst/>
          </a:prstGeom>
          <a:noFill/>
        </p:spPr>
      </p:pic>
      <p:pic>
        <p:nvPicPr>
          <p:cNvPr id="2052" name="Picture 4" descr="Výsledek obrázku pro krajin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56041" y="4005064"/>
            <a:ext cx="3824885" cy="2639170"/>
          </a:xfrm>
          <a:prstGeom prst="rect">
            <a:avLst/>
          </a:prstGeom>
          <a:noFill/>
        </p:spPr>
      </p:pic>
      <p:pic>
        <p:nvPicPr>
          <p:cNvPr id="2054" name="Picture 6" descr="Výsledek obrázku pro krajina průmyslová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0038" y="260648"/>
            <a:ext cx="3780419" cy="2520280"/>
          </a:xfrm>
          <a:prstGeom prst="rect">
            <a:avLst/>
          </a:prstGeom>
          <a:noFill/>
        </p:spPr>
      </p:pic>
      <p:pic>
        <p:nvPicPr>
          <p:cNvPr id="2056" name="Picture 8" descr="Výsledek obrázku pro krajina městská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91544" y="4005065"/>
            <a:ext cx="3672408" cy="26357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4488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/>
          <a:srcRect r="1878"/>
          <a:stretch>
            <a:fillRect/>
          </a:stretch>
        </p:blipFill>
        <p:spPr bwMode="auto">
          <a:xfrm>
            <a:off x="2279576" y="1844824"/>
            <a:ext cx="8388424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ovéPole 8"/>
          <p:cNvSpPr txBox="1"/>
          <p:nvPr/>
        </p:nvSpPr>
        <p:spPr>
          <a:xfrm>
            <a:off x="1703512" y="1700808"/>
            <a:ext cx="648072" cy="3488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1.-3.</a:t>
            </a:r>
          </a:p>
          <a:p>
            <a:r>
              <a:rPr lang="cs-CZ" dirty="0"/>
              <a:t>1.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4.</a:t>
            </a:r>
          </a:p>
          <a:p>
            <a:r>
              <a:rPr lang="cs-CZ" dirty="0"/>
              <a:t>3., 4.</a:t>
            </a:r>
          </a:p>
          <a:p>
            <a:endParaRPr lang="cs-CZ" dirty="0"/>
          </a:p>
          <a:p>
            <a:r>
              <a:rPr lang="cs-CZ" dirty="0"/>
              <a:t>5.</a:t>
            </a:r>
          </a:p>
          <a:p>
            <a:r>
              <a:rPr lang="cs-CZ" dirty="0"/>
              <a:t>3.-5.</a:t>
            </a:r>
          </a:p>
        </p:txBody>
      </p:sp>
    </p:spTree>
    <p:extLst>
      <p:ext uri="{BB962C8B-B14F-4D97-AF65-F5344CB8AC3E}">
        <p14:creationId xmlns:p14="http://schemas.microsoft.com/office/powerpoint/2010/main" val="216862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03512" y="404664"/>
            <a:ext cx="8964488" cy="845840"/>
          </a:xfrm>
        </p:spPr>
        <p:txBody>
          <a:bodyPr>
            <a:normAutofit fontScale="90000"/>
          </a:bodyPr>
          <a:lstStyle/>
          <a:p>
            <a:pPr lvl="5" algn="l" rtl="0">
              <a:spcBef>
                <a:spcPct val="0"/>
              </a:spcBef>
            </a:pPr>
            <a:r>
              <a:rPr lang="cs-CZ" sz="2200" dirty="0"/>
              <a:t>Struktury</a:t>
            </a:r>
            <a:r>
              <a:rPr lang="cs-CZ" sz="2200" dirty="0">
                <a:solidFill>
                  <a:schemeClr val="tx1"/>
                </a:solidFill>
              </a:rPr>
              <a:t> kulturní krajiny – PŘÍRODNÍ (PRIMÁRNÍ) STRUKTURA</a:t>
            </a:r>
            <a:r>
              <a:rPr lang="cs-CZ" sz="2800" dirty="0">
                <a:solidFill>
                  <a:schemeClr val="tx1"/>
                </a:solidFill>
              </a:rPr>
              <a:t> </a:t>
            </a:r>
            <a:r>
              <a:rPr lang="cs-CZ" sz="2800" dirty="0">
                <a:solidFill>
                  <a:schemeClr val="accent2"/>
                </a:solidFill>
              </a:rPr>
              <a:t/>
            </a:r>
            <a:br>
              <a:rPr lang="cs-CZ" sz="2800" dirty="0">
                <a:solidFill>
                  <a:schemeClr val="accent2"/>
                </a:solidFill>
              </a:rPr>
            </a:b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91544" y="6093296"/>
            <a:ext cx="8496944" cy="648072"/>
          </a:xfrm>
        </p:spPr>
        <p:txBody>
          <a:bodyPr>
            <a:noAutofit/>
          </a:bodyPr>
          <a:lstStyle/>
          <a:p>
            <a:pPr marL="0" lvl="5" indent="0">
              <a:spcBef>
                <a:spcPts val="0"/>
              </a:spcBef>
              <a:buFontTx/>
              <a:buChar char="-"/>
            </a:pPr>
            <a:r>
              <a:rPr lang="cs-CZ" sz="2000" dirty="0"/>
              <a:t> vznikla působením přírodních faktorů a procesů, jde o systém propojených složek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9048328" y="6596390"/>
            <a:ext cx="15121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(Kolejka, 2013, s. 55)</a:t>
            </a:r>
          </a:p>
        </p:txBody>
      </p:sp>
      <p:pic>
        <p:nvPicPr>
          <p:cNvPr id="6" name="Obrázek 2" descr="primar+leg.bmp"/>
          <p:cNvPicPr>
            <a:picLocks noChangeAspect="1"/>
          </p:cNvPicPr>
          <p:nvPr/>
        </p:nvPicPr>
        <p:blipFill>
          <a:blip r:embed="rId3" cstate="print"/>
          <a:srcRect l="1415" t="5672" r="2844" b="3285"/>
          <a:stretch>
            <a:fillRect/>
          </a:stretch>
        </p:blipFill>
        <p:spPr bwMode="auto">
          <a:xfrm>
            <a:off x="1991544" y="836713"/>
            <a:ext cx="7272808" cy="518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délník 6"/>
          <p:cNvSpPr/>
          <p:nvPr/>
        </p:nvSpPr>
        <p:spPr>
          <a:xfrm>
            <a:off x="9371856" y="2204864"/>
            <a:ext cx="12961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/>
            <a:r>
              <a:rPr lang="cs-CZ" sz="2000" dirty="0"/>
              <a:t>voda, vzduch, horniny, energie, půda, biota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2602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03512" y="476672"/>
            <a:ext cx="8964488" cy="845840"/>
          </a:xfrm>
        </p:spPr>
        <p:txBody>
          <a:bodyPr>
            <a:normAutofit fontScale="90000"/>
          </a:bodyPr>
          <a:lstStyle/>
          <a:p>
            <a:pPr lvl="5" algn="l" rtl="0">
              <a:spcBef>
                <a:spcPct val="0"/>
              </a:spcBef>
            </a:pPr>
            <a:r>
              <a:rPr lang="cs-CZ" sz="2200" dirty="0"/>
              <a:t>Struktury</a:t>
            </a:r>
            <a:r>
              <a:rPr lang="cs-CZ" sz="2200" dirty="0">
                <a:solidFill>
                  <a:schemeClr val="tx1"/>
                </a:solidFill>
              </a:rPr>
              <a:t> kulturní krajiny – EKONOMICKÁ (SEKUNDÁRNÍ) STRUKTURA</a:t>
            </a:r>
            <a:r>
              <a:rPr lang="cs-CZ" sz="2800" dirty="0">
                <a:solidFill>
                  <a:schemeClr val="tx1"/>
                </a:solidFill>
              </a:rPr>
              <a:t> </a:t>
            </a:r>
            <a:r>
              <a:rPr lang="cs-CZ" sz="2800" dirty="0">
                <a:solidFill>
                  <a:schemeClr val="accent2"/>
                </a:solidFill>
              </a:rPr>
              <a:t/>
            </a:r>
            <a:br>
              <a:rPr lang="cs-CZ" sz="2800" dirty="0">
                <a:solidFill>
                  <a:schemeClr val="accent2"/>
                </a:solidFill>
              </a:rPr>
            </a:b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976320" y="1988840"/>
            <a:ext cx="1331640" cy="3816424"/>
          </a:xfrm>
        </p:spPr>
        <p:txBody>
          <a:bodyPr>
            <a:normAutofit/>
          </a:bodyPr>
          <a:lstStyle/>
          <a:p>
            <a:pPr marL="0" lvl="5" indent="0">
              <a:buNone/>
            </a:pPr>
            <a:r>
              <a:rPr lang="cs-CZ" sz="2000" dirty="0"/>
              <a:t> </a:t>
            </a:r>
          </a:p>
          <a:p>
            <a:pPr marL="0" lvl="5" indent="0">
              <a:buNone/>
            </a:pPr>
            <a:r>
              <a:rPr lang="cs-CZ" sz="2000" dirty="0"/>
              <a:t>pastviny, lesy, louky, silnice, železnice, hřbitov, sad...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9048328" y="6453336"/>
            <a:ext cx="15121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(Kolejka, 2013, s. 56)</a:t>
            </a:r>
          </a:p>
        </p:txBody>
      </p:sp>
      <p:pic>
        <p:nvPicPr>
          <p:cNvPr id="7" name="Obrázek 1" descr="sekundar+leg.bmp"/>
          <p:cNvPicPr>
            <a:picLocks noChangeAspect="1"/>
          </p:cNvPicPr>
          <p:nvPr/>
        </p:nvPicPr>
        <p:blipFill>
          <a:blip r:embed="rId3" cstate="print"/>
          <a:srcRect l="1978" t="1766" r="5298" b="1095"/>
          <a:stretch>
            <a:fillRect/>
          </a:stretch>
        </p:blipFill>
        <p:spPr bwMode="auto">
          <a:xfrm>
            <a:off x="1631504" y="877860"/>
            <a:ext cx="6912768" cy="5431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bdélník 7"/>
          <p:cNvSpPr/>
          <p:nvPr/>
        </p:nvSpPr>
        <p:spPr>
          <a:xfrm>
            <a:off x="1631504" y="6381328"/>
            <a:ext cx="70567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buFontTx/>
              <a:buChar char="-"/>
            </a:pPr>
            <a:r>
              <a:rPr lang="cs-CZ" sz="2000" dirty="0"/>
              <a:t> vznikla v důsledku využívání přírodních ploch člověkem</a:t>
            </a:r>
          </a:p>
        </p:txBody>
      </p:sp>
    </p:spTree>
    <p:extLst>
      <p:ext uri="{BB962C8B-B14F-4D97-AF65-F5344CB8AC3E}">
        <p14:creationId xmlns:p14="http://schemas.microsoft.com/office/powerpoint/2010/main" val="71271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03512" y="476672"/>
            <a:ext cx="8964488" cy="845840"/>
          </a:xfrm>
        </p:spPr>
        <p:txBody>
          <a:bodyPr>
            <a:normAutofit fontScale="90000"/>
          </a:bodyPr>
          <a:lstStyle/>
          <a:p>
            <a:pPr lvl="5" algn="l" rtl="0">
              <a:spcBef>
                <a:spcPct val="0"/>
              </a:spcBef>
            </a:pPr>
            <a:r>
              <a:rPr lang="cs-CZ" sz="2200" dirty="0"/>
              <a:t>Struktury</a:t>
            </a:r>
            <a:r>
              <a:rPr lang="cs-CZ" sz="2200" dirty="0">
                <a:solidFill>
                  <a:schemeClr val="tx1"/>
                </a:solidFill>
              </a:rPr>
              <a:t> kulturní krajiny – HUMÁNNÍ (TERCIÁRNÍ) STRUKTURA</a:t>
            </a:r>
            <a:r>
              <a:rPr lang="cs-CZ" sz="2800" dirty="0">
                <a:solidFill>
                  <a:schemeClr val="tx1"/>
                </a:solidFill>
              </a:rPr>
              <a:t> </a:t>
            </a:r>
            <a:r>
              <a:rPr lang="cs-CZ" sz="2800" dirty="0">
                <a:solidFill>
                  <a:schemeClr val="accent2"/>
                </a:solidFill>
              </a:rPr>
              <a:t/>
            </a:r>
            <a:br>
              <a:rPr lang="cs-CZ" sz="2800" dirty="0">
                <a:solidFill>
                  <a:schemeClr val="accent2"/>
                </a:solidFill>
              </a:rPr>
            </a:b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28248" y="1412776"/>
            <a:ext cx="2411760" cy="4536504"/>
          </a:xfrm>
        </p:spPr>
        <p:txBody>
          <a:bodyPr>
            <a:normAutofit/>
          </a:bodyPr>
          <a:lstStyle/>
          <a:p>
            <a:pPr marL="0" lvl="5" indent="0">
              <a:spcBef>
                <a:spcPts val="0"/>
              </a:spcBef>
              <a:buFontTx/>
              <a:buChar char="-"/>
            </a:pPr>
            <a:endParaRPr lang="cs-CZ" sz="2000" dirty="0"/>
          </a:p>
          <a:p>
            <a:pPr marL="0" lvl="5" indent="0">
              <a:spcBef>
                <a:spcPts val="0"/>
              </a:spcBef>
              <a:buFontTx/>
              <a:buChar char="-"/>
            </a:pPr>
            <a:r>
              <a:rPr lang="cs-CZ" sz="2000" dirty="0"/>
              <a:t> těžební a průmyslové areály, dopravní plochy, rekreační areály, chráněná území, lesnické kategorie, administrativní hranice území, hlukové zóny, </a:t>
            </a:r>
            <a:r>
              <a:rPr lang="cs-CZ" sz="2000" dirty="0" err="1"/>
              <a:t>zóny</a:t>
            </a:r>
            <a:r>
              <a:rPr lang="cs-CZ" sz="2000" dirty="0"/>
              <a:t> se zvýšeným znečištěním, kontaminace horninového prostředí, regionální a územní plány...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9048328" y="6309320"/>
            <a:ext cx="15121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(Kolejka, 2013, s. 57)</a:t>
            </a:r>
          </a:p>
        </p:txBody>
      </p:sp>
      <p:pic>
        <p:nvPicPr>
          <p:cNvPr id="7" name="Obrázek 1" descr="terciar+leg.bmp"/>
          <p:cNvPicPr>
            <a:picLocks noChangeAspect="1"/>
          </p:cNvPicPr>
          <p:nvPr/>
        </p:nvPicPr>
        <p:blipFill>
          <a:blip r:embed="rId3" cstate="print"/>
          <a:srcRect l="1176" t="3736" b="1634"/>
          <a:stretch>
            <a:fillRect/>
          </a:stretch>
        </p:blipFill>
        <p:spPr bwMode="auto">
          <a:xfrm>
            <a:off x="1631504" y="1124744"/>
            <a:ext cx="6626763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bdélník 7"/>
          <p:cNvSpPr/>
          <p:nvPr/>
        </p:nvSpPr>
        <p:spPr>
          <a:xfrm>
            <a:off x="1631504" y="5934670"/>
            <a:ext cx="70567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buFontTx/>
              <a:buChar char="-"/>
            </a:pPr>
            <a:r>
              <a:rPr lang="cs-CZ" dirty="0"/>
              <a:t> představována různými lokalizovanými společenskými a individuálními zájmy a omezeními - funkční zóny (ochrana přírody, politika, legislativní opatření)</a:t>
            </a:r>
          </a:p>
        </p:txBody>
      </p:sp>
    </p:spTree>
    <p:extLst>
      <p:ext uri="{BB962C8B-B14F-4D97-AF65-F5344CB8AC3E}">
        <p14:creationId xmlns:p14="http://schemas.microsoft.com/office/powerpoint/2010/main" val="309995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03512" y="476672"/>
            <a:ext cx="8964488" cy="845840"/>
          </a:xfrm>
        </p:spPr>
        <p:txBody>
          <a:bodyPr>
            <a:normAutofit fontScale="90000"/>
          </a:bodyPr>
          <a:lstStyle/>
          <a:p>
            <a:pPr lvl="5" algn="l" rtl="0">
              <a:spcBef>
                <a:spcPct val="0"/>
              </a:spcBef>
            </a:pPr>
            <a:r>
              <a:rPr lang="cs-CZ" sz="2200" dirty="0"/>
              <a:t>Struktury</a:t>
            </a:r>
            <a:r>
              <a:rPr lang="cs-CZ" sz="2200" dirty="0">
                <a:solidFill>
                  <a:schemeClr val="tx1"/>
                </a:solidFill>
              </a:rPr>
              <a:t> kulturní krajiny – DUCHOVNÍ (KVARTÉRNÍ) STRUKTURA</a:t>
            </a:r>
            <a:r>
              <a:rPr lang="cs-CZ" sz="2800" dirty="0">
                <a:solidFill>
                  <a:schemeClr val="tx1"/>
                </a:solidFill>
              </a:rPr>
              <a:t> </a:t>
            </a:r>
            <a:r>
              <a:rPr lang="cs-CZ" sz="2800" dirty="0">
                <a:solidFill>
                  <a:schemeClr val="accent2"/>
                </a:solidFill>
              </a:rPr>
              <a:t/>
            </a:r>
            <a:br>
              <a:rPr lang="cs-CZ" sz="2800" dirty="0">
                <a:solidFill>
                  <a:schemeClr val="accent2"/>
                </a:solidFill>
              </a:rPr>
            </a:b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976320" y="1484784"/>
            <a:ext cx="1691680" cy="4104456"/>
          </a:xfrm>
        </p:spPr>
        <p:txBody>
          <a:bodyPr>
            <a:normAutofit/>
          </a:bodyPr>
          <a:lstStyle/>
          <a:p>
            <a:pPr marL="0" lvl="5" indent="0">
              <a:spcBef>
                <a:spcPts val="0"/>
              </a:spcBef>
              <a:buFontTx/>
              <a:buChar char="-"/>
            </a:pPr>
            <a:endParaRPr lang="cs-CZ" sz="2000" dirty="0"/>
          </a:p>
          <a:p>
            <a:pPr marL="0" lvl="5" indent="0">
              <a:spcBef>
                <a:spcPts val="0"/>
              </a:spcBef>
              <a:buFontTx/>
              <a:buChar char="-"/>
            </a:pPr>
            <a:r>
              <a:rPr lang="cs-CZ" sz="2000" dirty="0"/>
              <a:t> místa spojená s historickými událostmi, pověstmi, hudbou; místa spojená s kriminalitou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9048328" y="6309320"/>
            <a:ext cx="15121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(Kolejka, 2013, s. 57)</a:t>
            </a:r>
          </a:p>
        </p:txBody>
      </p:sp>
      <p:pic>
        <p:nvPicPr>
          <p:cNvPr id="7" name="Obrázek 1" descr="kvarter+leg.bmp"/>
          <p:cNvPicPr>
            <a:picLocks noChangeAspect="1"/>
          </p:cNvPicPr>
          <p:nvPr/>
        </p:nvPicPr>
        <p:blipFill>
          <a:blip r:embed="rId3" cstate="print"/>
          <a:srcRect l="1964" t="3801" r="1963" b="2751"/>
          <a:stretch>
            <a:fillRect/>
          </a:stretch>
        </p:blipFill>
        <p:spPr bwMode="auto">
          <a:xfrm>
            <a:off x="1775521" y="1052736"/>
            <a:ext cx="7008239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bdélník 7"/>
          <p:cNvSpPr/>
          <p:nvPr/>
        </p:nvSpPr>
        <p:spPr>
          <a:xfrm>
            <a:off x="1703512" y="6150114"/>
            <a:ext cx="7200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buFontTx/>
              <a:buChar char="-"/>
            </a:pPr>
            <a:r>
              <a:rPr lang="cs-CZ" sz="2000" dirty="0"/>
              <a:t> představována místy s geniem </a:t>
            </a:r>
            <a:r>
              <a:rPr lang="cs-CZ" sz="2000" dirty="0" err="1"/>
              <a:t>loci</a:t>
            </a:r>
            <a:r>
              <a:rPr lang="cs-CZ" sz="2000" dirty="0"/>
              <a:t>, ať už s pozitivním, či negativním nábojem</a:t>
            </a:r>
          </a:p>
        </p:txBody>
      </p:sp>
    </p:spTree>
    <p:extLst>
      <p:ext uri="{BB962C8B-B14F-4D97-AF65-F5344CB8AC3E}">
        <p14:creationId xmlns:p14="http://schemas.microsoft.com/office/powerpoint/2010/main" val="69604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Výsledek obrázku pro kraji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1826" y="0"/>
            <a:ext cx="9752892" cy="67294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05843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888642" y="2049234"/>
            <a:ext cx="11024316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sz="2800" dirty="0">
                <a:latin typeface="+mj-lt"/>
                <a:ea typeface="Calibri" pitchFamily="34" charset="0"/>
                <a:cs typeface="Times New Roman" pitchFamily="18" charset="0"/>
              </a:rPr>
              <a:t>Načrtněte (vyfoťte) typy krajiny, které se nachází v okolí školy (první projít a zakreslit společně, ostatní rozdělit lokality)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z="2800" dirty="0">
              <a:latin typeface="+mj-lt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sz="2800" dirty="0">
                <a:latin typeface="+mj-lt"/>
                <a:ea typeface="Calibri" pitchFamily="34" charset="0"/>
                <a:cs typeface="Times New Roman" pitchFamily="18" charset="0"/>
              </a:rPr>
              <a:t>– porovnat, typické znaky, odlišnosti, funkce </a:t>
            </a:r>
            <a:endParaRPr lang="cs-CZ" sz="2800" dirty="0">
              <a:latin typeface="+mj-lt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800" dirty="0">
                <a:ea typeface="Calibri" pitchFamily="34" charset="0"/>
                <a:cs typeface="Times New Roman" pitchFamily="18" charset="0"/>
              </a:rPr>
              <a:t>–</a:t>
            </a:r>
            <a:r>
              <a:rPr lang="cs-CZ" sz="2800" dirty="0">
                <a:latin typeface="+mj-lt"/>
                <a:ea typeface="Calibri" pitchFamily="34" charset="0"/>
                <a:cs typeface="Times New Roman" pitchFamily="18" charset="0"/>
              </a:rPr>
              <a:t> podívat se, jak tyto typy jsou zaznamenány v mapě</a:t>
            </a:r>
            <a:endParaRPr lang="cs-CZ" sz="2800" dirty="0">
              <a:latin typeface="+mj-lt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800" dirty="0">
                <a:ea typeface="Calibri" pitchFamily="34" charset="0"/>
                <a:cs typeface="Times New Roman" pitchFamily="18" charset="0"/>
              </a:rPr>
              <a:t>–</a:t>
            </a:r>
            <a:r>
              <a:rPr lang="cs-CZ" sz="2800" dirty="0"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lang="cs-CZ" sz="2800" i="1" dirty="0">
                <a:latin typeface="+mj-lt"/>
                <a:ea typeface="Calibri" pitchFamily="34" charset="0"/>
                <a:cs typeface="Times New Roman" pitchFamily="18" charset="0"/>
              </a:rPr>
              <a:t>Co by se stalo, kdyby bouře zničila most spojující …? Co vše by to ovlivnilo?  </a:t>
            </a:r>
            <a:endParaRPr lang="cs-CZ" sz="2800" dirty="0"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8988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816429" y="692697"/>
            <a:ext cx="1076869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5072063" algn="l"/>
              </a:tabLst>
            </a:pPr>
            <a:r>
              <a:rPr lang="cs-CZ" sz="2400" dirty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Najděte polohu daného místa na mapě, vyznačte cestu, jak jste se tam dostali.	</a:t>
            </a:r>
            <a:endParaRPr lang="cs-CZ" sz="1000" dirty="0">
              <a:solidFill>
                <a:prstClr val="black"/>
              </a:solidFill>
              <a:cs typeface="Arial" pitchFamily="34" charset="0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5072063" algn="l"/>
              </a:tabLst>
            </a:pPr>
            <a:r>
              <a:rPr lang="cs-CZ" sz="2400" dirty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Každý žák vyplní arch s hodnocením daného místa.</a:t>
            </a:r>
            <a:endParaRPr lang="cs-CZ" sz="1000" dirty="0">
              <a:solidFill>
                <a:prstClr val="black"/>
              </a:solidFill>
              <a:cs typeface="Arial" pitchFamily="34" charset="0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5072063" algn="l"/>
              </a:tabLst>
            </a:pPr>
            <a:r>
              <a:rPr lang="cs-CZ" sz="2400" dirty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Jaká místa jsme navštívili?</a:t>
            </a:r>
            <a:endParaRPr lang="cs-CZ" sz="1000" dirty="0">
              <a:solidFill>
                <a:prstClr val="black"/>
              </a:solidFill>
              <a:cs typeface="Arial" pitchFamily="34" charset="0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5072063" algn="l"/>
              </a:tabLst>
            </a:pPr>
            <a:r>
              <a:rPr lang="cs-CZ" sz="2400" dirty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Proč jsme tam šli?</a:t>
            </a:r>
            <a:endParaRPr lang="cs-CZ" sz="1000" dirty="0">
              <a:solidFill>
                <a:prstClr val="black"/>
              </a:solidFill>
              <a:cs typeface="Arial" pitchFamily="34" charset="0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5072063" algn="l"/>
              </a:tabLst>
            </a:pPr>
            <a:r>
              <a:rPr lang="cs-CZ" sz="2400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Co </a:t>
            </a:r>
            <a:r>
              <a:rPr lang="cs-CZ" sz="2400" dirty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se nám na nich líbilo/nelíbilo</a:t>
            </a:r>
            <a:r>
              <a:rPr lang="cs-CZ" sz="2400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? Proč se naše názory různí?</a:t>
            </a:r>
            <a:endParaRPr lang="cs-CZ" sz="1000" dirty="0">
              <a:solidFill>
                <a:prstClr val="black"/>
              </a:solidFill>
              <a:cs typeface="Arial" pitchFamily="34" charset="0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5072063" algn="l"/>
              </a:tabLst>
            </a:pPr>
            <a:r>
              <a:rPr lang="cs-CZ" sz="2400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Čím </a:t>
            </a:r>
            <a:r>
              <a:rPr lang="cs-CZ" sz="2400" dirty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nás určité místo přitahuje?</a:t>
            </a:r>
            <a:endParaRPr lang="cs-CZ" sz="1000" dirty="0">
              <a:solidFill>
                <a:prstClr val="black"/>
              </a:solidFill>
              <a:cs typeface="Arial" pitchFamily="34" charset="0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5072063" algn="l"/>
              </a:tabLst>
            </a:pPr>
            <a:r>
              <a:rPr lang="cs-CZ" sz="2400" dirty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Která z navštívených míst by byla vhodným místem pro hraní si / užít si klid / venčení </a:t>
            </a:r>
            <a:r>
              <a:rPr lang="cs-CZ" sz="2400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psa / četbu </a:t>
            </a:r>
            <a:r>
              <a:rPr lang="cs-CZ" sz="2400" dirty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knihy / tancování / schovávanou / jízdu na skateboardu...</a:t>
            </a:r>
            <a:endParaRPr lang="cs-CZ" sz="2400" dirty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6667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314449" y="1249137"/>
            <a:ext cx="992777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cs-CZ" sz="2800" dirty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Vyberte fotky míst:</a:t>
            </a: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sz="2800" dirty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 vhodných rodiny s dětmi,</a:t>
            </a:r>
            <a:endParaRPr lang="cs-CZ" sz="1100" dirty="0">
              <a:solidFill>
                <a:prstClr val="black"/>
              </a:solidFill>
              <a:cs typeface="Arial" pitchFamily="34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sz="2800" dirty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 které by se daly zlepšit + náměty, </a:t>
            </a:r>
            <a:endParaRPr lang="cs-CZ" sz="1100" dirty="0">
              <a:solidFill>
                <a:prstClr val="black"/>
              </a:solidFill>
              <a:cs typeface="Arial" pitchFamily="34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sz="2800" dirty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 která by prezentovala jejich lokalitu jako cíl pro turisty,</a:t>
            </a:r>
            <a:endParaRPr lang="cs-CZ" sz="1100" dirty="0">
              <a:solidFill>
                <a:prstClr val="black"/>
              </a:solidFill>
              <a:cs typeface="Arial" pitchFamily="34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sz="2800" dirty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 která by poslali školy v cizí zemi, aby jejich lokalitu reprezentovali.</a:t>
            </a:r>
            <a:endParaRPr lang="cs-CZ" sz="4000" dirty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6215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800099" y="1224643"/>
            <a:ext cx="10384971" cy="4316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cs-CZ" sz="1050" dirty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solidFill>
                  <a:prstClr val="black"/>
                </a:solidFill>
                <a:latin typeface="+mj-lt"/>
                <a:ea typeface="Calibri" pitchFamily="34" charset="0"/>
                <a:cs typeface="Times New Roman" pitchFamily="18" charset="0"/>
              </a:rPr>
              <a:t>Popis místa může být užitečným počátečním bodem jak porozumět geografii, obzvlášť když jsou činy lidí v tomto příběhu těsně spjaty nebo závisí na daném místě nebo prostředí. Někdy tyto události zahrnují geografické fenomény jako je dopad povodní na malou komunitu. V těchto situacích je možné objevovat:</a:t>
            </a:r>
            <a:endParaRPr lang="cs-CZ" sz="1050" dirty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sz="2400" dirty="0" smtClean="0">
                <a:solidFill>
                  <a:prstClr val="black"/>
                </a:solidFill>
                <a:latin typeface="+mj-lt"/>
                <a:ea typeface="Calibri" pitchFamily="34" charset="0"/>
                <a:cs typeface="Times New Roman" pitchFamily="18" charset="0"/>
              </a:rPr>
              <a:t> fyzické </a:t>
            </a:r>
            <a:r>
              <a:rPr lang="cs-CZ" sz="2400" dirty="0">
                <a:solidFill>
                  <a:prstClr val="black"/>
                </a:solidFill>
                <a:latin typeface="+mj-lt"/>
                <a:ea typeface="Calibri" pitchFamily="34" charset="0"/>
                <a:cs typeface="Times New Roman" pitchFamily="18" charset="0"/>
              </a:rPr>
              <a:t>a lidské prvky určitého místa – rozvoj povědomí o místě</a:t>
            </a:r>
            <a:endParaRPr lang="cs-CZ" sz="1050" dirty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sz="2400" dirty="0" smtClean="0">
                <a:solidFill>
                  <a:prstClr val="black"/>
                </a:solidFill>
                <a:latin typeface="+mj-lt"/>
                <a:ea typeface="Calibri" pitchFamily="34" charset="0"/>
                <a:cs typeface="Times New Roman" pitchFamily="18" charset="0"/>
              </a:rPr>
              <a:t> dopad </a:t>
            </a:r>
            <a:r>
              <a:rPr lang="cs-CZ" sz="2400" dirty="0">
                <a:solidFill>
                  <a:prstClr val="black"/>
                </a:solidFill>
                <a:latin typeface="+mj-lt"/>
                <a:ea typeface="Calibri" pitchFamily="34" charset="0"/>
                <a:cs typeface="Times New Roman" pitchFamily="18" charset="0"/>
              </a:rPr>
              <a:t>určité události na krajinu (přirozené nebo uměle vyvolané)</a:t>
            </a:r>
            <a:endParaRPr lang="cs-CZ" sz="1050" dirty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sz="2400" dirty="0" smtClean="0">
                <a:solidFill>
                  <a:prstClr val="black"/>
                </a:solidFill>
                <a:latin typeface="+mj-lt"/>
                <a:ea typeface="Calibri" pitchFamily="34" charset="0"/>
                <a:cs typeface="Times New Roman" pitchFamily="18" charset="0"/>
              </a:rPr>
              <a:t> dopad </a:t>
            </a:r>
            <a:r>
              <a:rPr lang="cs-CZ" sz="2400" dirty="0">
                <a:solidFill>
                  <a:prstClr val="black"/>
                </a:solidFill>
                <a:latin typeface="+mj-lt"/>
                <a:ea typeface="Calibri" pitchFamily="34" charset="0"/>
                <a:cs typeface="Times New Roman" pitchFamily="18" charset="0"/>
              </a:rPr>
              <a:t>události na život lidí žijících v těsné blízkosti</a:t>
            </a:r>
            <a:endParaRPr lang="cs-CZ" sz="1050" dirty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sz="2400" dirty="0" smtClean="0">
                <a:solidFill>
                  <a:prstClr val="black"/>
                </a:solidFill>
                <a:latin typeface="+mj-lt"/>
                <a:ea typeface="Calibri" pitchFamily="34" charset="0"/>
                <a:cs typeface="Times New Roman" pitchFamily="18" charset="0"/>
              </a:rPr>
              <a:t> dopad </a:t>
            </a:r>
            <a:r>
              <a:rPr lang="cs-CZ" sz="2400" dirty="0">
                <a:solidFill>
                  <a:prstClr val="black"/>
                </a:solidFill>
                <a:latin typeface="+mj-lt"/>
                <a:ea typeface="Calibri" pitchFamily="34" charset="0"/>
                <a:cs typeface="Times New Roman" pitchFamily="18" charset="0"/>
              </a:rPr>
              <a:t>události na život lidí žijících ve větší vzdálenosti</a:t>
            </a:r>
            <a:endParaRPr lang="cs-CZ" sz="1050" dirty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sz="2400" dirty="0">
              <a:solidFill>
                <a:prstClr val="black"/>
              </a:solidFill>
              <a:latin typeface="+mj-lt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solidFill>
                  <a:prstClr val="black"/>
                </a:solidFill>
                <a:latin typeface="+mj-lt"/>
                <a:ea typeface="Calibri" pitchFamily="34" charset="0"/>
                <a:cs typeface="Times New Roman" pitchFamily="18" charset="0"/>
              </a:rPr>
              <a:t>Je nutné, aby žáci nejdříve získali povědomí o určitém místě a až poté zvažovali o dopadu přírodních (záplavy) a lidských (nový most) činností na toto místo.</a:t>
            </a:r>
            <a:endParaRPr lang="cs-CZ" sz="3600" dirty="0">
              <a:solidFill>
                <a:prstClr val="black"/>
              </a:solidFill>
              <a:latin typeface="+mj-lt"/>
              <a:cs typeface="Arial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5303912" y="404664"/>
            <a:ext cx="12105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sz="2800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Př</a:t>
            </a:r>
            <a:r>
              <a:rPr lang="cs-CZ" sz="2800" b="1" dirty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í</a:t>
            </a:r>
            <a:r>
              <a:rPr lang="cs-CZ" sz="2800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běh</a:t>
            </a:r>
            <a:endParaRPr lang="cs-CZ" sz="11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93204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4190050"/>
          <p:cNvPicPr>
            <a:picLocks noChangeAspect="1" noChangeArrowheads="1"/>
          </p:cNvPicPr>
          <p:nvPr/>
        </p:nvPicPr>
        <p:blipFill>
          <a:blip r:embed="rId2" cstate="print"/>
          <a:srcRect l="3148" t="3455" r="3403" b="2847"/>
          <a:stretch>
            <a:fillRect/>
          </a:stretch>
        </p:blipFill>
        <p:spPr bwMode="auto">
          <a:xfrm>
            <a:off x="2782889" y="0"/>
            <a:ext cx="63007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1867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Hlavní geografická témata v oblasti Člověk a jeho svět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740025"/>
            <a:ext cx="10515600" cy="4351338"/>
          </a:xfrm>
        </p:spPr>
        <p:txBody>
          <a:bodyPr>
            <a:normAutofit/>
          </a:bodyPr>
          <a:lstStyle/>
          <a:p>
            <a:r>
              <a:rPr lang="cs-CZ" sz="4000" dirty="0" smtClean="0"/>
              <a:t>krajina</a:t>
            </a:r>
          </a:p>
          <a:p>
            <a:r>
              <a:rPr lang="cs-CZ" sz="4000" dirty="0" smtClean="0"/>
              <a:t>region </a:t>
            </a:r>
          </a:p>
          <a:p>
            <a:r>
              <a:rPr lang="cs-CZ" sz="4000" dirty="0" smtClean="0"/>
              <a:t>mapy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36867759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4190052"/>
          <p:cNvPicPr>
            <a:picLocks noChangeAspect="1" noChangeArrowheads="1"/>
          </p:cNvPicPr>
          <p:nvPr/>
        </p:nvPicPr>
        <p:blipFill>
          <a:blip r:embed="rId2" cstate="print"/>
          <a:srcRect l="7845" t="3880" b="5963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1691516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7"/>
          <p:cNvPicPr>
            <a:picLocks noChangeAspect="1" noChangeArrowheads="1"/>
          </p:cNvPicPr>
          <p:nvPr/>
        </p:nvPicPr>
        <p:blipFill>
          <a:blip r:embed="rId2" cstate="print"/>
          <a:srcRect l="10727" t="15880" r="119" b="9956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3595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/>
        </p:nvSpPr>
        <p:spPr>
          <a:xfrm>
            <a:off x="4413250" y="2137886"/>
            <a:ext cx="26035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Obdélník 1"/>
          <p:cNvSpPr/>
          <p:nvPr/>
        </p:nvSpPr>
        <p:spPr>
          <a:xfrm>
            <a:off x="0" y="838200"/>
            <a:ext cx="2603500" cy="889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8940801" y="825500"/>
            <a:ext cx="2603500" cy="889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4470401" y="855365"/>
            <a:ext cx="2603500" cy="889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293291" y="825500"/>
            <a:ext cx="20169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Systém</a:t>
            </a:r>
          </a:p>
          <a:p>
            <a:pPr algn="ctr"/>
            <a:r>
              <a:rPr lang="cs-CZ" dirty="0" smtClean="0"/>
              <a:t>Hercynský</a:t>
            </a:r>
          </a:p>
          <a:p>
            <a:pPr algn="ctr"/>
            <a:r>
              <a:rPr lang="cs-CZ" dirty="0" err="1" smtClean="0"/>
              <a:t>Alpsko</a:t>
            </a:r>
            <a:r>
              <a:rPr lang="cs-CZ" dirty="0" smtClean="0"/>
              <a:t> - Himalájský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4593828" y="838200"/>
            <a:ext cx="20732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Subsystém</a:t>
            </a:r>
          </a:p>
          <a:p>
            <a:pPr algn="ctr"/>
            <a:r>
              <a:rPr lang="cs-CZ" dirty="0" smtClean="0"/>
              <a:t>Hercynská pohoří</a:t>
            </a:r>
          </a:p>
          <a:p>
            <a:pPr algn="ctr"/>
            <a:r>
              <a:rPr lang="cs-CZ" dirty="0"/>
              <a:t>K</a:t>
            </a:r>
            <a:r>
              <a:rPr lang="cs-CZ" dirty="0" smtClean="0"/>
              <a:t>arpaty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9398001" y="791170"/>
            <a:ext cx="16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Provincie</a:t>
            </a:r>
          </a:p>
          <a:p>
            <a:pPr algn="ctr"/>
            <a:r>
              <a:rPr lang="cs-CZ" dirty="0" smtClean="0"/>
              <a:t>Česká vysočina</a:t>
            </a:r>
          </a:p>
          <a:p>
            <a:pPr algn="ctr"/>
            <a:r>
              <a:rPr lang="cs-CZ" dirty="0" smtClean="0"/>
              <a:t>Západní </a:t>
            </a:r>
            <a:r>
              <a:rPr lang="cs-CZ" dirty="0"/>
              <a:t>K</a:t>
            </a:r>
            <a:r>
              <a:rPr lang="cs-CZ" dirty="0" smtClean="0"/>
              <a:t>arpaty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4328717" y="2137886"/>
            <a:ext cx="260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 smtClean="0"/>
              <a:t>Subprovincie</a:t>
            </a:r>
            <a:endParaRPr lang="cs-CZ" dirty="0" smtClean="0"/>
          </a:p>
        </p:txBody>
      </p:sp>
      <p:sp>
        <p:nvSpPr>
          <p:cNvPr id="10" name="TextovéPole 9"/>
          <p:cNvSpPr txBox="1"/>
          <p:nvPr/>
        </p:nvSpPr>
        <p:spPr>
          <a:xfrm>
            <a:off x="266700" y="1194832"/>
            <a:ext cx="1882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cs-CZ" dirty="0" smtClean="0"/>
          </a:p>
          <a:p>
            <a:pPr algn="ctr"/>
            <a:endParaRPr lang="cs-CZ" dirty="0"/>
          </a:p>
        </p:txBody>
      </p:sp>
      <p:sp>
        <p:nvSpPr>
          <p:cNvPr id="12" name="Obdélník 11"/>
          <p:cNvSpPr/>
          <p:nvPr/>
        </p:nvSpPr>
        <p:spPr>
          <a:xfrm>
            <a:off x="1581150" y="2769800"/>
            <a:ext cx="2603500" cy="4434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Česko-moravská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7461250" y="2769800"/>
            <a:ext cx="2603500" cy="4434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>
                <a:solidFill>
                  <a:schemeClr val="tx1"/>
                </a:solidFill>
              </a:rPr>
              <a:t>Vněkarpatská</a:t>
            </a:r>
            <a:r>
              <a:rPr lang="cs-CZ" dirty="0" smtClean="0">
                <a:solidFill>
                  <a:schemeClr val="tx1"/>
                </a:solidFill>
              </a:rPr>
              <a:t> sníženina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4184651" y="88900"/>
            <a:ext cx="3587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Okolí </a:t>
            </a:r>
            <a:r>
              <a:rPr lang="cs-CZ" sz="2400" b="1" dirty="0" err="1" smtClean="0"/>
              <a:t>PdF</a:t>
            </a:r>
            <a:r>
              <a:rPr lang="cs-CZ" sz="2400" b="1" dirty="0" smtClean="0"/>
              <a:t> MU - reliéf</a:t>
            </a:r>
            <a:endParaRPr lang="cs-CZ" sz="2400" b="1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1581150" y="3530600"/>
            <a:ext cx="26035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Brněnská vrchovina</a:t>
            </a:r>
          </a:p>
          <a:p>
            <a:pPr algn="ctr"/>
            <a:r>
              <a:rPr lang="cs-CZ" dirty="0" err="1" smtClean="0"/>
              <a:t>Bobravská</a:t>
            </a:r>
            <a:r>
              <a:rPr lang="cs-CZ" dirty="0" smtClean="0"/>
              <a:t> vrchovina</a:t>
            </a:r>
          </a:p>
          <a:p>
            <a:pPr algn="ctr"/>
            <a:r>
              <a:rPr lang="cs-CZ" dirty="0" smtClean="0"/>
              <a:t>Drahanská vrchovina</a:t>
            </a:r>
            <a:endParaRPr lang="cs-CZ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7594600" y="3530600"/>
            <a:ext cx="247015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Dyjsko- svratecký úval</a:t>
            </a:r>
          </a:p>
          <a:p>
            <a:pPr algn="ctr"/>
            <a:r>
              <a:rPr lang="cs-CZ" dirty="0" smtClean="0"/>
              <a:t>Rajhradská pahorkatina</a:t>
            </a:r>
          </a:p>
          <a:p>
            <a:pPr algn="ctr"/>
            <a:r>
              <a:rPr lang="cs-CZ" dirty="0" smtClean="0"/>
              <a:t>Modřická pahorkatina</a:t>
            </a:r>
            <a:endParaRPr lang="cs-CZ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293291" y="4699000"/>
            <a:ext cx="2615009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err="1" smtClean="0"/>
              <a:t>Bobravská</a:t>
            </a:r>
            <a:r>
              <a:rPr lang="cs-CZ" dirty="0" smtClean="0"/>
              <a:t> vrchovina 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3467100" y="4699000"/>
            <a:ext cx="2451100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/>
              <a:t>Drahanská vrchovina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6299200" y="4699000"/>
            <a:ext cx="2451100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/>
              <a:t>Rajhradská pahorkatina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9105900" y="4699000"/>
            <a:ext cx="2794000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/>
              <a:t>Modřická pahorkatina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939800" y="6270367"/>
            <a:ext cx="1031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Jednotlivé </a:t>
            </a:r>
            <a:r>
              <a:rPr lang="cs-CZ" i="1" dirty="0" err="1" smtClean="0"/>
              <a:t>podcelky</a:t>
            </a:r>
            <a:r>
              <a:rPr lang="cs-CZ" i="1" dirty="0" smtClean="0"/>
              <a:t>, kopce a kotliny dohledejte a přidejte jejich charakteristiku, popř. foto, letecký snímek, tak, jak jsou uvedené v prezentaci. </a:t>
            </a:r>
            <a:endParaRPr lang="cs-CZ" i="1" dirty="0"/>
          </a:p>
        </p:txBody>
      </p:sp>
      <p:cxnSp>
        <p:nvCxnSpPr>
          <p:cNvPr id="25" name="Přímá spojnice se šipkou 24"/>
          <p:cNvCxnSpPr/>
          <p:nvPr/>
        </p:nvCxnSpPr>
        <p:spPr>
          <a:xfrm flipH="1">
            <a:off x="4089400" y="2507218"/>
            <a:ext cx="239317" cy="26258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se šipkou 26"/>
          <p:cNvCxnSpPr/>
          <p:nvPr/>
        </p:nvCxnSpPr>
        <p:spPr>
          <a:xfrm>
            <a:off x="7101283" y="2507218"/>
            <a:ext cx="359967" cy="26258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se šipkou 28"/>
          <p:cNvCxnSpPr/>
          <p:nvPr/>
        </p:nvCxnSpPr>
        <p:spPr>
          <a:xfrm>
            <a:off x="2743200" y="1384300"/>
            <a:ext cx="1441450" cy="127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se šipkou 30"/>
          <p:cNvCxnSpPr/>
          <p:nvPr/>
        </p:nvCxnSpPr>
        <p:spPr>
          <a:xfrm flipV="1">
            <a:off x="7262019" y="1257300"/>
            <a:ext cx="1450182" cy="127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ravoúhlá spojnice 32"/>
          <p:cNvCxnSpPr/>
          <p:nvPr/>
        </p:nvCxnSpPr>
        <p:spPr>
          <a:xfrm rot="10800000" flipV="1">
            <a:off x="7359652" y="1841162"/>
            <a:ext cx="2825748" cy="419437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se šipkou 34"/>
          <p:cNvCxnSpPr>
            <a:endCxn id="15" idx="0"/>
          </p:cNvCxnSpPr>
          <p:nvPr/>
        </p:nvCxnSpPr>
        <p:spPr>
          <a:xfrm>
            <a:off x="2882900" y="3213268"/>
            <a:ext cx="0" cy="31733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se šipkou 35"/>
          <p:cNvCxnSpPr/>
          <p:nvPr/>
        </p:nvCxnSpPr>
        <p:spPr>
          <a:xfrm>
            <a:off x="8829675" y="3219702"/>
            <a:ext cx="0" cy="31733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nice se šipkou 37"/>
          <p:cNvCxnSpPr/>
          <p:nvPr/>
        </p:nvCxnSpPr>
        <p:spPr>
          <a:xfrm flipH="1">
            <a:off x="2310209" y="4453930"/>
            <a:ext cx="115491" cy="2450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se šipkou 39"/>
          <p:cNvCxnSpPr/>
          <p:nvPr/>
        </p:nvCxnSpPr>
        <p:spPr>
          <a:xfrm>
            <a:off x="3911600" y="4453930"/>
            <a:ext cx="177800" cy="2450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nice se šipkou 42"/>
          <p:cNvCxnSpPr/>
          <p:nvPr/>
        </p:nvCxnSpPr>
        <p:spPr>
          <a:xfrm flipH="1">
            <a:off x="8229600" y="4452381"/>
            <a:ext cx="50800" cy="21675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se šipkou 44"/>
          <p:cNvCxnSpPr/>
          <p:nvPr/>
        </p:nvCxnSpPr>
        <p:spPr>
          <a:xfrm>
            <a:off x="9512300" y="4452381"/>
            <a:ext cx="127000" cy="24661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133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650631"/>
            <a:ext cx="10515600" cy="576775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sz="3600" dirty="0" smtClean="0"/>
              <a:t>1. Vymodelujte z písku reliéf krajiny, který vidíte na obrázku.</a:t>
            </a:r>
            <a:br>
              <a:rPr lang="cs-CZ" sz="3600" dirty="0" smtClean="0"/>
            </a:br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cs-CZ" sz="3600" dirty="0" smtClean="0"/>
              <a:t>2. Naznačte hlavní vrstevnice.</a:t>
            </a:r>
            <a:br>
              <a:rPr lang="cs-CZ" sz="3600" dirty="0" smtClean="0"/>
            </a:br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cs-CZ" sz="3600" dirty="0" smtClean="0"/>
              <a:t>3. Pokuste se reliéf zakreslit, užijte barevnou hypsometrii.</a:t>
            </a:r>
            <a:br>
              <a:rPr lang="cs-CZ" sz="3600" dirty="0" smtClean="0"/>
            </a:br>
            <a:r>
              <a:rPr lang="cs-CZ" sz="3600" dirty="0"/>
              <a:t/>
            </a:r>
            <a:br>
              <a:rPr lang="cs-CZ" sz="3600" dirty="0"/>
            </a:br>
            <a:r>
              <a:rPr lang="cs-CZ" sz="3600" dirty="0" smtClean="0"/>
              <a:t>4. Určete, o jaký typ reliéfu jde (dle všech kritérií).</a:t>
            </a:r>
            <a:endParaRPr lang="cs-CZ" sz="36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40799"/>
          </a:xfrm>
        </p:spPr>
        <p:txBody>
          <a:bodyPr>
            <a:normAutofit fontScale="25000" lnSpcReduction="20000"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8328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4" name="Picture 2" descr="Výsledek obrázku pro kopcovitá krajin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19" b="2781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9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Typy reliéfu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600" dirty="0" smtClean="0"/>
              <a:t>podle </a:t>
            </a:r>
            <a:r>
              <a:rPr lang="cs-CZ" sz="3600" dirty="0"/>
              <a:t>absolutní </a:t>
            </a:r>
            <a:r>
              <a:rPr lang="cs-CZ" sz="3600" dirty="0" smtClean="0"/>
              <a:t>nadmořské </a:t>
            </a:r>
            <a:r>
              <a:rPr lang="cs-CZ" sz="3600" dirty="0"/>
              <a:t>výšky: nížiny </a:t>
            </a:r>
            <a:r>
              <a:rPr lang="cs-CZ" sz="3600" dirty="0" smtClean="0"/>
              <a:t>vysočiny </a:t>
            </a:r>
          </a:p>
          <a:p>
            <a:endParaRPr lang="cs-CZ" sz="3600" dirty="0" smtClean="0"/>
          </a:p>
          <a:p>
            <a:r>
              <a:rPr lang="cs-CZ" sz="3600" dirty="0" smtClean="0"/>
              <a:t>podle </a:t>
            </a:r>
            <a:r>
              <a:rPr lang="cs-CZ" sz="3600" dirty="0"/>
              <a:t>relativní výškové </a:t>
            </a:r>
            <a:r>
              <a:rPr lang="cs-CZ" sz="3600" dirty="0" smtClean="0"/>
              <a:t>členitosti: roviny, pahorkatiny, vrchoviny, hornatiny, </a:t>
            </a:r>
            <a:r>
              <a:rPr lang="cs-CZ" sz="3600" dirty="0" err="1" smtClean="0"/>
              <a:t>velehornatiny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77313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Pevninský georeliéf – členění podle relativní nadmořské výšky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119086"/>
            <a:ext cx="10515600" cy="5639934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          podle relativní (ne absolutní!) vertikální členitosti, tedy rozdílu mezi vrcholem a údolím na dané ploše</a:t>
            </a:r>
          </a:p>
          <a:p>
            <a:pPr marL="0" indent="0">
              <a:buNone/>
            </a:pPr>
            <a:r>
              <a:rPr lang="cs-CZ" dirty="0" smtClean="0"/>
              <a:t>- stanovuje se pro území 4x4 km, tedy na ploše 16 km</a:t>
            </a:r>
            <a:r>
              <a:rPr lang="cs-CZ" baseline="30000" dirty="0" smtClean="0"/>
              <a:t>2 </a:t>
            </a:r>
            <a:r>
              <a:rPr lang="cs-CZ" dirty="0" smtClean="0"/>
              <a:t>(</a:t>
            </a:r>
            <a:r>
              <a:rPr lang="cs-CZ" dirty="0" err="1" smtClean="0"/>
              <a:t>Demek</a:t>
            </a:r>
            <a:r>
              <a:rPr lang="cs-CZ" dirty="0" smtClean="0"/>
              <a:t>, 1987)</a:t>
            </a:r>
          </a:p>
          <a:p>
            <a:endParaRPr lang="cs-CZ" dirty="0"/>
          </a:p>
          <a:p>
            <a:r>
              <a:rPr lang="cs-CZ" dirty="0" smtClean="0"/>
              <a:t>roviny </a:t>
            </a:r>
            <a:r>
              <a:rPr lang="cs-CZ" dirty="0"/>
              <a:t>(</a:t>
            </a:r>
            <a:r>
              <a:rPr lang="cs-CZ" dirty="0" smtClean="0"/>
              <a:t>0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cs-CZ" dirty="0" smtClean="0"/>
              <a:t>30 </a:t>
            </a:r>
            <a:r>
              <a:rPr lang="cs-CZ" dirty="0"/>
              <a:t>m) </a:t>
            </a:r>
            <a:endParaRPr lang="cs-CZ" dirty="0" smtClean="0"/>
          </a:p>
          <a:p>
            <a:r>
              <a:rPr lang="cs-CZ" dirty="0" smtClean="0"/>
              <a:t>pahorkatiny </a:t>
            </a:r>
            <a:r>
              <a:rPr lang="cs-CZ" dirty="0"/>
              <a:t>(</a:t>
            </a:r>
            <a:r>
              <a:rPr lang="cs-CZ" dirty="0" smtClean="0"/>
              <a:t>30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cs-CZ" dirty="0" smtClean="0"/>
              <a:t>150 </a:t>
            </a:r>
            <a:r>
              <a:rPr lang="cs-CZ" dirty="0"/>
              <a:t>m) </a:t>
            </a:r>
            <a:endParaRPr lang="cs-CZ" dirty="0" smtClean="0"/>
          </a:p>
          <a:p>
            <a:r>
              <a:rPr lang="cs-CZ" dirty="0" smtClean="0"/>
              <a:t>vrchoviny </a:t>
            </a:r>
            <a:r>
              <a:rPr lang="cs-CZ" dirty="0"/>
              <a:t>(</a:t>
            </a:r>
            <a:r>
              <a:rPr lang="cs-CZ" dirty="0" smtClean="0"/>
              <a:t>150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cs-CZ" dirty="0" smtClean="0"/>
              <a:t>300 </a:t>
            </a:r>
            <a:r>
              <a:rPr lang="cs-CZ" dirty="0"/>
              <a:t>m) </a:t>
            </a:r>
            <a:endParaRPr lang="cs-CZ" dirty="0" smtClean="0"/>
          </a:p>
          <a:p>
            <a:r>
              <a:rPr lang="cs-CZ" dirty="0" smtClean="0"/>
              <a:t>hornatiny </a:t>
            </a:r>
            <a:r>
              <a:rPr lang="cs-CZ" dirty="0"/>
              <a:t>(</a:t>
            </a:r>
            <a:r>
              <a:rPr lang="cs-CZ" dirty="0" smtClean="0"/>
              <a:t>300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cs-CZ" dirty="0" smtClean="0"/>
              <a:t>600 </a:t>
            </a:r>
            <a:r>
              <a:rPr lang="cs-CZ" dirty="0"/>
              <a:t>m) </a:t>
            </a:r>
            <a:endParaRPr lang="cs-CZ" dirty="0" smtClean="0"/>
          </a:p>
          <a:p>
            <a:r>
              <a:rPr lang="cs-CZ" dirty="0" err="1" smtClean="0"/>
              <a:t>velehornatiny</a:t>
            </a:r>
            <a:r>
              <a:rPr lang="cs-CZ" dirty="0" smtClean="0"/>
              <a:t> </a:t>
            </a:r>
            <a:r>
              <a:rPr lang="cs-CZ" dirty="0"/>
              <a:t>(nad 600 m)</a:t>
            </a:r>
          </a:p>
          <a:p>
            <a:endParaRPr lang="cs-CZ" dirty="0"/>
          </a:p>
        </p:txBody>
      </p:sp>
      <p:cxnSp>
        <p:nvCxnSpPr>
          <p:cNvPr id="5" name="Přímá spojnice se šipkou 4"/>
          <p:cNvCxnSpPr/>
          <p:nvPr/>
        </p:nvCxnSpPr>
        <p:spPr>
          <a:xfrm>
            <a:off x="1146629" y="2365828"/>
            <a:ext cx="464457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837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50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" t="8718" r="6059" b="6154"/>
          <a:stretch/>
        </p:blipFill>
        <p:spPr>
          <a:xfrm>
            <a:off x="1125414" y="52753"/>
            <a:ext cx="10392350" cy="680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19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Výsledek obrázku pro křtin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54" y="-190500"/>
            <a:ext cx="9753600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930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80754" y="5614006"/>
            <a:ext cx="10515600" cy="1325563"/>
          </a:xfrm>
        </p:spPr>
        <p:txBody>
          <a:bodyPr/>
          <a:lstStyle/>
          <a:p>
            <a:r>
              <a:rPr lang="cs-CZ" dirty="0" smtClean="0"/>
              <a:t>1) mapy</a:t>
            </a:r>
            <a:endParaRPr lang="cs-CZ" dirty="0"/>
          </a:p>
        </p:txBody>
      </p:sp>
      <p:sp>
        <p:nvSpPr>
          <p:cNvPr id="3" name="AutoShape 2" descr="Výsledek obrázku pro stará mapa"/>
          <p:cNvSpPr>
            <a:spLocks noChangeAspect="1" noChangeArrowheads="1"/>
          </p:cNvSpPr>
          <p:nvPr/>
        </p:nvSpPr>
        <p:spPr bwMode="auto">
          <a:xfrm>
            <a:off x="765174" y="2870586"/>
            <a:ext cx="1854457" cy="185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0" name="Picture 6" descr="Výsledek obrázku pro stará map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754" y="241833"/>
            <a:ext cx="8595477" cy="537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46202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" t="7949" r="6240" b="4359"/>
          <a:stretch/>
        </p:blipFill>
        <p:spPr>
          <a:xfrm>
            <a:off x="846325" y="87922"/>
            <a:ext cx="10056138" cy="677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33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Domácí úkol: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545164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985" y="43154"/>
            <a:ext cx="10515600" cy="703822"/>
          </a:xfrm>
        </p:spPr>
        <p:txBody>
          <a:bodyPr>
            <a:normAutofit/>
          </a:bodyPr>
          <a:lstStyle/>
          <a:p>
            <a:r>
              <a:rPr lang="cs-CZ" sz="3600" dirty="0" smtClean="0"/>
              <a:t>Zhodnoťte učebnice a pracovní sešity</a:t>
            </a:r>
            <a:endParaRPr lang="cs-CZ" sz="3600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107985" y="746976"/>
          <a:ext cx="11980984" cy="59692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4686"/>
                <a:gridCol w="787244"/>
                <a:gridCol w="1094704"/>
                <a:gridCol w="1133341"/>
                <a:gridCol w="914400"/>
                <a:gridCol w="1390918"/>
                <a:gridCol w="1094704"/>
                <a:gridCol w="1081826"/>
                <a:gridCol w="772732"/>
                <a:gridCol w="1030310"/>
                <a:gridCol w="1706119"/>
              </a:tblGrid>
              <a:tr h="6747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38100" cmpd="sng"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Text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Učební úlohy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Obrázky, mapy </a:t>
                      </a:r>
                      <a:r>
                        <a:rPr lang="cs-CZ" sz="1100" dirty="0" smtClean="0">
                          <a:effectLst/>
                        </a:rPr>
                        <a:t/>
                      </a:r>
                      <a:br>
                        <a:rPr lang="cs-CZ" sz="1100" dirty="0" smtClean="0">
                          <a:effectLst/>
                        </a:rPr>
                      </a:br>
                      <a:r>
                        <a:rPr lang="cs-CZ" sz="1100" dirty="0" smtClean="0">
                          <a:effectLst/>
                        </a:rPr>
                        <a:t>a </a:t>
                      </a:r>
                      <a:r>
                        <a:rPr lang="cs-CZ" sz="1100" dirty="0">
                          <a:effectLst/>
                        </a:rPr>
                        <a:t>grafy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Estetická úroveň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Přídavné materiály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Vyhovuje /nevyhovuje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 co ano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56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Obsahová správnost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Strukturovanost a přehlednost textu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Náročnost úloh a </a:t>
                      </a:r>
                      <a:r>
                        <a:rPr lang="cs-CZ" sz="1100" dirty="0" smtClean="0">
                          <a:effectLst/>
                        </a:rPr>
                        <a:t>podíl úloh </a:t>
                      </a:r>
                      <a:r>
                        <a:rPr lang="cs-CZ" sz="1100" dirty="0">
                          <a:effectLst/>
                        </a:rPr>
                        <a:t>problémových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Pestrost úloh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Smysluplnost obrázků a grafů – propojení s textem, </a:t>
                      </a:r>
                      <a:r>
                        <a:rPr lang="cs-CZ" sz="1100" dirty="0" smtClean="0">
                          <a:effectLst/>
                        </a:rPr>
                        <a:t>úlohami a  jejich správnost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Grafické zpracování učebnice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Pracovní sešit – náročnost a pestrost úloh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Metodická příručka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Celkový dojem z učebnice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Učebnici/PS</a:t>
                      </a:r>
                      <a:r>
                        <a:rPr lang="cs-CZ" sz="11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bych si vybral(a) pro:</a:t>
                      </a:r>
                      <a:endParaRPr lang="cs-CZ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271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Alter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271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Dialog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71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Didaktis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154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Fraus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154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Nakl. České geografické společnosti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71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Nová škola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747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Nová škola - Duha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71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 err="1">
                          <a:effectLst/>
                        </a:rPr>
                        <a:t>Prodos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71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 err="1">
                          <a:effectLst/>
                        </a:rPr>
                        <a:t>SPN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71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Taktik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71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Jiná:</a:t>
                      </a:r>
                      <a:r>
                        <a:rPr lang="cs-CZ" sz="11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506662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jsme se měli skrze didaktiku naučit?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1107584" y="2279560"/>
            <a:ext cx="8744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Cílem učiva prvouky a vlastivědy na 1. stupni je poznávání nejbližšího i širšího okolí.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1107584" y="2992178"/>
            <a:ext cx="10354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Používejte </a:t>
            </a:r>
            <a:r>
              <a:rPr lang="cs-CZ" b="1" dirty="0" smtClean="0"/>
              <a:t>mapy </a:t>
            </a:r>
            <a:r>
              <a:rPr lang="cs-CZ" dirty="0" smtClean="0"/>
              <a:t>kdykoliv to bude možné. Chcete žáky naučit nejen se v nich orientovat, ale i </a:t>
            </a:r>
            <a:r>
              <a:rPr lang="cs-CZ" b="1" dirty="0" smtClean="0"/>
              <a:t>kombinovat</a:t>
            </a:r>
            <a:r>
              <a:rPr lang="cs-CZ" dirty="0" smtClean="0"/>
              <a:t> </a:t>
            </a:r>
            <a:r>
              <a:rPr lang="cs-CZ" b="1" dirty="0" smtClean="0"/>
              <a:t>informace</a:t>
            </a:r>
            <a:r>
              <a:rPr lang="cs-CZ" dirty="0" smtClean="0"/>
              <a:t> z různých map a přicházet tak na </a:t>
            </a:r>
            <a:r>
              <a:rPr lang="cs-CZ" b="1" dirty="0" smtClean="0"/>
              <a:t>souvislosti</a:t>
            </a:r>
            <a:r>
              <a:rPr lang="cs-CZ" dirty="0" smtClean="0"/>
              <a:t> spojené s daným místem – využívat různé zdroje o  jeho charakteristikách – </a:t>
            </a:r>
            <a:r>
              <a:rPr lang="cs-CZ" b="1" dirty="0" smtClean="0"/>
              <a:t>proč</a:t>
            </a:r>
            <a:r>
              <a:rPr lang="cs-CZ" dirty="0" smtClean="0"/>
              <a:t> někde něco je. 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107584" y="5486504"/>
            <a:ext cx="8203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Využívejte vlastní </a:t>
            </a:r>
            <a:r>
              <a:rPr lang="cs-CZ" b="1" dirty="0" smtClean="0"/>
              <a:t>region</a:t>
            </a:r>
            <a:r>
              <a:rPr lang="cs-CZ" dirty="0" smtClean="0"/>
              <a:t> a p</a:t>
            </a:r>
            <a:r>
              <a:rPr lang="cs-CZ" dirty="0" smtClean="0"/>
              <a:t>ropojujte </a:t>
            </a:r>
            <a:r>
              <a:rPr lang="cs-CZ" dirty="0" smtClean="0"/>
              <a:t>co nejvíce i s </a:t>
            </a:r>
            <a:r>
              <a:rPr lang="cs-CZ" b="1" dirty="0" smtClean="0"/>
              <a:t>historií</a:t>
            </a:r>
            <a:r>
              <a:rPr lang="cs-CZ" dirty="0" smtClean="0"/>
              <a:t>. 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1107584" y="4773887"/>
            <a:ext cx="8203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Nejvíce žáky naučíte </a:t>
            </a:r>
            <a:r>
              <a:rPr lang="cs-CZ" b="1" dirty="0" smtClean="0"/>
              <a:t>skrze</a:t>
            </a:r>
            <a:r>
              <a:rPr lang="cs-CZ" dirty="0" smtClean="0"/>
              <a:t> vhodné učební </a:t>
            </a:r>
            <a:r>
              <a:rPr lang="cs-CZ" b="1" dirty="0" smtClean="0"/>
              <a:t>úlohy</a:t>
            </a:r>
            <a:r>
              <a:rPr lang="cs-CZ" dirty="0" smtClean="0"/>
              <a:t> v </a:t>
            </a:r>
            <a:r>
              <a:rPr lang="cs-CZ" b="1" dirty="0" smtClean="0"/>
              <a:t>terénu</a:t>
            </a:r>
            <a:r>
              <a:rPr lang="cs-CZ" dirty="0" smtClean="0"/>
              <a:t>!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1107584" y="6199121"/>
            <a:ext cx="9684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smtClean="0"/>
              <a:t>NEVYUČUJTE INTUITIVNĚ! Musíme </a:t>
            </a:r>
            <a:r>
              <a:rPr lang="cs-CZ" b="1" dirty="0"/>
              <a:t>vědět, co chceme naučit, proč, jak a co a jak navazuje!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1107584" y="4160031"/>
            <a:ext cx="80621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smtClean="0"/>
              <a:t>Nechejte žáky přemýšlet! </a:t>
            </a:r>
            <a:r>
              <a:rPr lang="cs-CZ" dirty="0" smtClean="0"/>
              <a:t>Zadávejte i problémově orientované úlohy.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571733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991544" y="0"/>
            <a:ext cx="8229600" cy="1143000"/>
          </a:xfrm>
        </p:spPr>
        <p:txBody>
          <a:bodyPr/>
          <a:lstStyle/>
          <a:p>
            <a:r>
              <a:rPr lang="cs-CZ" dirty="0" smtClean="0">
                <a:solidFill>
                  <a:schemeClr val="accent5">
                    <a:lumMod val="50000"/>
                  </a:schemeClr>
                </a:solidFill>
              </a:rPr>
              <a:t>Orientace</a:t>
            </a:r>
            <a:endParaRPr lang="cs-CZ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991544" y="1457400"/>
            <a:ext cx="8229600" cy="5400600"/>
          </a:xfrm>
        </p:spPr>
        <p:txBody>
          <a:bodyPr>
            <a:normAutofit/>
          </a:bodyPr>
          <a:lstStyle/>
          <a:p>
            <a:r>
              <a:rPr lang="cs-CZ" dirty="0"/>
              <a:t>plán třídy, pokyny vlevo, vpravo, před, za, nahoře, dole...</a:t>
            </a:r>
          </a:p>
          <a:p>
            <a:r>
              <a:rPr lang="cs-CZ" dirty="0"/>
              <a:t>obrázky v souřadnicové síti – pohyb dle směrové růžice</a:t>
            </a:r>
          </a:p>
          <a:p>
            <a:r>
              <a:rPr lang="cs-CZ" dirty="0" smtClean="0"/>
              <a:t>kreslení objektů z různých úhlů (nejdřív z boku, pak dvojce proti sobě, poté </a:t>
            </a:r>
            <a:r>
              <a:rPr lang="cs-CZ" dirty="0" err="1" smtClean="0"/>
              <a:t>zvrchu</a:t>
            </a:r>
            <a:r>
              <a:rPr lang="cs-CZ" dirty="0" smtClean="0"/>
              <a:t>)</a:t>
            </a:r>
          </a:p>
          <a:p>
            <a:r>
              <a:rPr lang="cs-CZ" u="sng" dirty="0" smtClean="0"/>
              <a:t>orientace v mapě </a:t>
            </a:r>
            <a:r>
              <a:rPr lang="cs-CZ" dirty="0" smtClean="0"/>
              <a:t>– když půjdeš z města X na sever, dojdeš do města...</a:t>
            </a:r>
          </a:p>
        </p:txBody>
      </p:sp>
    </p:spTree>
    <p:extLst>
      <p:ext uri="{BB962C8B-B14F-4D97-AF65-F5344CB8AC3E}">
        <p14:creationId xmlns:p14="http://schemas.microsoft.com/office/powerpoint/2010/main" val="394712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991544" y="0"/>
            <a:ext cx="8229600" cy="1143000"/>
          </a:xfrm>
        </p:spPr>
        <p:txBody>
          <a:bodyPr/>
          <a:lstStyle/>
          <a:p>
            <a:r>
              <a:rPr lang="cs-CZ" dirty="0" smtClean="0">
                <a:solidFill>
                  <a:schemeClr val="accent5">
                    <a:lumMod val="50000"/>
                  </a:schemeClr>
                </a:solidFill>
              </a:rPr>
              <a:t>Orientace</a:t>
            </a:r>
            <a:endParaRPr lang="cs-CZ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2927648" y="1412776"/>
            <a:ext cx="8229600" cy="1035496"/>
          </a:xfrm>
        </p:spPr>
        <p:txBody>
          <a:bodyPr>
            <a:normAutofit/>
          </a:bodyPr>
          <a:lstStyle/>
          <a:p>
            <a:r>
              <a:rPr lang="cs-CZ" dirty="0" smtClean="0"/>
              <a:t>kreslení objektů z různých úhlů (nejdřív z boku, pak dvojce proti sobě, poté </a:t>
            </a:r>
            <a:r>
              <a:rPr lang="cs-CZ" dirty="0" err="1" smtClean="0"/>
              <a:t>zvrchu</a:t>
            </a:r>
            <a:r>
              <a:rPr lang="cs-CZ" dirty="0" smtClean="0"/>
              <a:t>)</a:t>
            </a:r>
          </a:p>
        </p:txBody>
      </p:sp>
      <p:grpSp>
        <p:nvGrpSpPr>
          <p:cNvPr id="11" name="Skupina 10"/>
          <p:cNvGrpSpPr/>
          <p:nvPr/>
        </p:nvGrpSpPr>
        <p:grpSpPr>
          <a:xfrm>
            <a:off x="697998" y="262830"/>
            <a:ext cx="936104" cy="6595170"/>
            <a:chOff x="251520" y="-792435"/>
            <a:chExt cx="1343025" cy="7486650"/>
          </a:xfrm>
        </p:grpSpPr>
        <p:sp>
          <p:nvSpPr>
            <p:cNvPr id="54274" name="Rectangle 2" descr="boot"/>
            <p:cNvSpPr>
              <a:spLocks noChangeArrowheads="1"/>
            </p:cNvSpPr>
            <p:nvPr/>
          </p:nvSpPr>
          <p:spPr bwMode="auto">
            <a:xfrm>
              <a:off x="251520" y="188640"/>
              <a:ext cx="1343025" cy="981075"/>
            </a:xfrm>
            <a:prstGeom prst="rect">
              <a:avLst/>
            </a:prstGeom>
            <a:blipFill dpi="0" rotWithShape="0">
              <a:blip r:embed="rId3" cstate="print"/>
              <a:srcRect/>
              <a:stretch>
                <a:fillRect/>
              </a:stretch>
            </a:blipFill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4275" name="Rectangle 3" descr="jug"/>
            <p:cNvSpPr>
              <a:spLocks noChangeArrowheads="1"/>
            </p:cNvSpPr>
            <p:nvPr/>
          </p:nvSpPr>
          <p:spPr bwMode="auto">
            <a:xfrm>
              <a:off x="251520" y="1322115"/>
              <a:ext cx="1343025" cy="981075"/>
            </a:xfrm>
            <a:prstGeom prst="rect">
              <a:avLst/>
            </a:prstGeom>
            <a:blipFill dpi="0" rotWithShape="0">
              <a:blip r:embed="rId4" cstate="print"/>
              <a:srcRect/>
              <a:stretch>
                <a:fillRect/>
              </a:stretch>
            </a:blipFill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4276" name="Rectangle 4" descr="truck"/>
            <p:cNvSpPr>
              <a:spLocks noChangeArrowheads="1"/>
            </p:cNvSpPr>
            <p:nvPr/>
          </p:nvSpPr>
          <p:spPr bwMode="auto">
            <a:xfrm>
              <a:off x="251520" y="2415903"/>
              <a:ext cx="1343025" cy="981075"/>
            </a:xfrm>
            <a:prstGeom prst="rect">
              <a:avLst/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4277" name="Rectangle 5" descr="person_on_bike"/>
            <p:cNvSpPr>
              <a:spLocks noChangeArrowheads="1"/>
            </p:cNvSpPr>
            <p:nvPr/>
          </p:nvSpPr>
          <p:spPr bwMode="auto">
            <a:xfrm>
              <a:off x="251520" y="3528740"/>
              <a:ext cx="1343025" cy="981075"/>
            </a:xfrm>
            <a:prstGeom prst="rect">
              <a:avLst/>
            </a:prstGeom>
            <a:blipFill dpi="0" rotWithShape="0">
              <a:blip r:embed="rId6" cstate="print"/>
              <a:srcRect/>
              <a:stretch>
                <a:fillRect/>
              </a:stretch>
            </a:blipFill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4278" name="Rectangle 6" descr="banana"/>
            <p:cNvSpPr>
              <a:spLocks noChangeArrowheads="1"/>
            </p:cNvSpPr>
            <p:nvPr/>
          </p:nvSpPr>
          <p:spPr bwMode="auto">
            <a:xfrm>
              <a:off x="251520" y="4636815"/>
              <a:ext cx="1343025" cy="981075"/>
            </a:xfrm>
            <a:prstGeom prst="rect">
              <a:avLst/>
            </a:prstGeom>
            <a:blipFill dpi="0" rotWithShape="0">
              <a:blip r:embed="rId7" cstate="print"/>
              <a:srcRect/>
              <a:stretch>
                <a:fillRect/>
              </a:stretch>
            </a:blipFill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4279" name="Rectangle 7" descr="lamp"/>
            <p:cNvSpPr>
              <a:spLocks noChangeArrowheads="1"/>
            </p:cNvSpPr>
            <p:nvPr/>
          </p:nvSpPr>
          <p:spPr bwMode="auto">
            <a:xfrm>
              <a:off x="251520" y="5713140"/>
              <a:ext cx="1343025" cy="981075"/>
            </a:xfrm>
            <a:prstGeom prst="rect">
              <a:avLst/>
            </a:prstGeom>
            <a:blipFill dpi="0" rotWithShape="0">
              <a:blip r:embed="rId8" cstate="print"/>
              <a:srcRect/>
              <a:stretch>
                <a:fillRect/>
              </a:stretch>
            </a:blipFill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4280" name="Rectangle 8" descr="helicopter"/>
            <p:cNvSpPr>
              <a:spLocks noChangeArrowheads="1"/>
            </p:cNvSpPr>
            <p:nvPr/>
          </p:nvSpPr>
          <p:spPr bwMode="auto">
            <a:xfrm>
              <a:off x="251520" y="-792435"/>
              <a:ext cx="1343025" cy="981075"/>
            </a:xfrm>
            <a:prstGeom prst="rect">
              <a:avLst/>
            </a:prstGeom>
            <a:blipFill dpi="0" rotWithShape="0">
              <a:blip r:embed="rId9" cstate="print"/>
              <a:srcRect/>
              <a:stretch>
                <a:fillRect/>
              </a:stretch>
            </a:blip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</p:grpSp>
      <p:sp>
        <p:nvSpPr>
          <p:cNvPr id="12" name="TextovéPole 11"/>
          <p:cNvSpPr txBox="1"/>
          <p:nvPr/>
        </p:nvSpPr>
        <p:spPr>
          <a:xfrm>
            <a:off x="3287688" y="3429000"/>
            <a:ext cx="439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Co je na </a:t>
            </a:r>
            <a:r>
              <a:rPr lang="cs-CZ" sz="2800" dirty="0" err="1"/>
              <a:t>obrázích</a:t>
            </a:r>
            <a:r>
              <a:rPr lang="cs-CZ" sz="2800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09001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6542</TotalTime>
  <Words>1757</Words>
  <Application>Microsoft Office PowerPoint</Application>
  <PresentationFormat>Širokoúhlá obrazovka</PresentationFormat>
  <Paragraphs>615</Paragraphs>
  <Slides>73</Slides>
  <Notes>24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73</vt:i4>
      </vt:variant>
    </vt:vector>
  </HeadingPairs>
  <TitlesOfParts>
    <vt:vector size="80" baseType="lpstr">
      <vt:lpstr>Arial</vt:lpstr>
      <vt:lpstr>Calibri</vt:lpstr>
      <vt:lpstr>Calibri Light</vt:lpstr>
      <vt:lpstr>Georgia</vt:lpstr>
      <vt:lpstr>Times New Roman</vt:lpstr>
      <vt:lpstr>Wingdings</vt:lpstr>
      <vt:lpstr>Motiv Office</vt:lpstr>
      <vt:lpstr>Didaktika geografie</vt:lpstr>
      <vt:lpstr>Prezentace aplikace PowerPoint</vt:lpstr>
      <vt:lpstr>Prezentace aplikace PowerPoint</vt:lpstr>
      <vt:lpstr>Obecný princip návaznosti</vt:lpstr>
      <vt:lpstr>Prezentace aplikace PowerPoint</vt:lpstr>
      <vt:lpstr>Hlavní geografická témata v oblasti Člověk a jeho svět</vt:lpstr>
      <vt:lpstr>1) mapy</vt:lpstr>
      <vt:lpstr>Orientace</vt:lpstr>
      <vt:lpstr>Orientace</vt:lpstr>
      <vt:lpstr>Orientace</vt:lpstr>
      <vt:lpstr>Využívejte literaturu.</vt:lpstr>
      <vt:lpstr>Prezentace aplikace PowerPoint</vt:lpstr>
      <vt:lpstr>I herní prvky... A nebojte se v zeměpise zapojit cizí jazyky, nebo zeměpis v cizích jazycích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Orientace</vt:lpstr>
      <vt:lpstr>S Jiříkem na cestách  (Zdroj: dumy.cz, autorka R. Nogolová)</vt:lpstr>
      <vt:lpstr>Napište 3 úlohy, u kterých lze využít tento obrázek.</vt:lpstr>
      <vt:lpstr>Vymyslete úlohu s využitím této mapy.</vt:lpstr>
      <vt:lpstr>Mapy</vt:lpstr>
      <vt:lpstr>Prezentace aplikace PowerPoint</vt:lpstr>
      <vt:lpstr>Pexeso je univerzální...</vt:lpstr>
      <vt:lpstr>Prezentace aplikace PowerPoint</vt:lpstr>
      <vt:lpstr>Prezentace aplikace PowerPoint</vt:lpstr>
      <vt:lpstr>Prezentace aplikace PowerPoint</vt:lpstr>
      <vt:lpstr>Využít mapy různě staré a různého měřítka</vt:lpstr>
      <vt:lpstr>Prezentace aplikace PowerPoint</vt:lpstr>
      <vt:lpstr>Prezentace aplikace PowerPoint</vt:lpstr>
      <vt:lpstr>Prezentace aplikace PowerPoint</vt:lpstr>
      <vt:lpstr>Prezentace aplikace PowerPoint</vt:lpstr>
      <vt:lpstr>Slepé mapy ke každému tématu</vt:lpstr>
      <vt:lpstr>Prezentace aplikace PowerPoint</vt:lpstr>
      <vt:lpstr>Práce s ortofotomapou</vt:lpstr>
      <vt:lpstr>Prezentace aplikace PowerPoint</vt:lpstr>
      <vt:lpstr>Prezentace aplikace PowerPoint</vt:lpstr>
      <vt:lpstr>Prezentace aplikace PowerPoint</vt:lpstr>
      <vt:lpstr>Prezentace aplikace PowerPoint</vt:lpstr>
      <vt:lpstr>Vrstevnice a reálný pohled na reliéf</vt:lpstr>
      <vt:lpstr>Prezentace aplikace PowerPoint</vt:lpstr>
      <vt:lpstr>K učivu o povrchu, resp. výškových stupních</vt:lpstr>
      <vt:lpstr>2) krajina</vt:lpstr>
      <vt:lpstr>Krajina</vt:lpstr>
      <vt:lpstr>Prezentace aplikace PowerPoint</vt:lpstr>
      <vt:lpstr>Co je to za místo? Jak to víš? Jaké znaky vidíš? Co je pro toto místo typické? Co zde mohou lidé dělat? Jak je toto místo spjaté s jinými místy? Čím se liší, nebo je naopak podobné místu, kde žiješ, a proč? Jak se mění a proč? Jaké by to bylo žít na tomto místě? Co se ti na tomto místě líbí?   Udělej seznam toho, co nám daná fotografie sděluje.  Udělej seznam toho, co nám fotografie nesděluje.  O kterých věcech ze seznamu by ses chtěl dozvědět víc?  Dokážeme se na tyto věci zeptat?</vt:lpstr>
      <vt:lpstr>Co utváří krajinu kolem nás?  - Všímání si krajinotvorných prvků, struktur, typu krajiny… </vt:lpstr>
      <vt:lpstr>O který typ kulturní krajiny jde? (Přírodní – obhospodařovaná – obdělávaná – příměstská – městská – devastovaná – rekultivovaná.)</vt:lpstr>
      <vt:lpstr>Struktury kulturní krajiny – PŘÍRODNÍ (PRIMÁRNÍ) STRUKTURA  </vt:lpstr>
      <vt:lpstr>Struktury kulturní krajiny – EKONOMICKÁ (SEKUNDÁRNÍ) STRUKTURA  </vt:lpstr>
      <vt:lpstr>Struktury kulturní krajiny – HUMÁNNÍ (TERCIÁRNÍ) STRUKTURA  </vt:lpstr>
      <vt:lpstr>Struktury kulturní krajiny – DUCHOVNÍ (KVARTÉRNÍ) STRUKTURA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1. Vymodelujte z písku reliéf krajiny, který vidíte na obrázku.  2. Naznačte hlavní vrstevnice.  3. Pokuste se reliéf zakreslit, užijte barevnou hypsometrii.  4. Určete, o jaký typ reliéfu jde (dle všech kritérií).</vt:lpstr>
      <vt:lpstr>Prezentace aplikace PowerPoint</vt:lpstr>
      <vt:lpstr>Typy reliéfu</vt:lpstr>
      <vt:lpstr>Pevninský georeliéf – členění podle relativní nadmořské výšky</vt:lpstr>
      <vt:lpstr>Prezentace aplikace PowerPoint</vt:lpstr>
      <vt:lpstr>Prezentace aplikace PowerPoint</vt:lpstr>
      <vt:lpstr>Prezentace aplikace PowerPoint</vt:lpstr>
      <vt:lpstr>Prezentace aplikace PowerPoint</vt:lpstr>
      <vt:lpstr>Domácí úkol:</vt:lpstr>
      <vt:lpstr>Zhodnoťte učebnice a pracovní sešity</vt:lpstr>
      <vt:lpstr>Co jsme se měli skrze didaktiku naučit?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http://www.jindrichpolak.wz.cz/skola_geografieostatni.php  http://online.seterra.com/cs/fl/2002</dc:title>
  <dc:creator>Češková</dc:creator>
  <cp:lastModifiedBy>Češková</cp:lastModifiedBy>
  <cp:revision>30</cp:revision>
  <dcterms:created xsi:type="dcterms:W3CDTF">2017-01-12T20:39:19Z</dcterms:created>
  <dcterms:modified xsi:type="dcterms:W3CDTF">2017-10-30T14:31:11Z</dcterms:modified>
</cp:coreProperties>
</file>