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58" r:id="rId5"/>
    <p:sldId id="259" r:id="rId6"/>
    <p:sldId id="260" r:id="rId7"/>
    <p:sldId id="262" r:id="rId8"/>
    <p:sldId id="269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78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A2997-D96A-4AEC-B4FB-D8DC8BC45D6B}" type="datetimeFigureOut">
              <a:rPr lang="cs-CZ" smtClean="0"/>
              <a:pPr/>
              <a:t>26.09.2017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EA60D-3437-4597-B754-5064146591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A2997-D96A-4AEC-B4FB-D8DC8BC45D6B}" type="datetimeFigureOut">
              <a:rPr lang="cs-CZ" smtClean="0"/>
              <a:pPr/>
              <a:t>26.09.2017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EA60D-3437-4597-B754-5064146591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A2997-D96A-4AEC-B4FB-D8DC8BC45D6B}" type="datetimeFigureOut">
              <a:rPr lang="cs-CZ" smtClean="0"/>
              <a:pPr/>
              <a:t>26.09.2017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EA60D-3437-4597-B754-5064146591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A2997-D96A-4AEC-B4FB-D8DC8BC45D6B}" type="datetimeFigureOut">
              <a:rPr lang="cs-CZ" smtClean="0"/>
              <a:pPr/>
              <a:t>26.09.2017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EA60D-3437-4597-B754-5064146591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A2997-D96A-4AEC-B4FB-D8DC8BC45D6B}" type="datetimeFigureOut">
              <a:rPr lang="cs-CZ" smtClean="0"/>
              <a:pPr/>
              <a:t>26.09.2017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EA60D-3437-4597-B754-5064146591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A2997-D96A-4AEC-B4FB-D8DC8BC45D6B}" type="datetimeFigureOut">
              <a:rPr lang="cs-CZ" smtClean="0"/>
              <a:pPr/>
              <a:t>26.09.2017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EA60D-3437-4597-B754-5064146591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A2997-D96A-4AEC-B4FB-D8DC8BC45D6B}" type="datetimeFigureOut">
              <a:rPr lang="cs-CZ" smtClean="0"/>
              <a:pPr/>
              <a:t>26.09.2017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EA60D-3437-4597-B754-5064146591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A2997-D96A-4AEC-B4FB-D8DC8BC45D6B}" type="datetimeFigureOut">
              <a:rPr lang="cs-CZ" smtClean="0"/>
              <a:pPr/>
              <a:t>26.09.2017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EA60D-3437-4597-B754-5064146591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A2997-D96A-4AEC-B4FB-D8DC8BC45D6B}" type="datetimeFigureOut">
              <a:rPr lang="cs-CZ" smtClean="0"/>
              <a:pPr/>
              <a:t>26.09.2017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EA60D-3437-4597-B754-5064146591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A2997-D96A-4AEC-B4FB-D8DC8BC45D6B}" type="datetimeFigureOut">
              <a:rPr lang="cs-CZ" smtClean="0"/>
              <a:pPr/>
              <a:t>26.09.2017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EA60D-3437-4597-B754-5064146591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A2997-D96A-4AEC-B4FB-D8DC8BC45D6B}" type="datetimeFigureOut">
              <a:rPr lang="cs-CZ" smtClean="0"/>
              <a:pPr/>
              <a:t>26.09.2017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EA60D-3437-4597-B754-5064146591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A2997-D96A-4AEC-B4FB-D8DC8BC45D6B}" type="datetimeFigureOut">
              <a:rPr lang="cs-CZ" smtClean="0"/>
              <a:pPr/>
              <a:t>26.09.2017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EA60D-3437-4597-B754-5064146591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SPECIFICKÉ  VZDĚLÁVACÍ  PROBLÉMY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Růžena Blažková, </a:t>
            </a:r>
            <a:r>
              <a:rPr lang="cs-CZ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PdF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MU Brno</a:t>
            </a:r>
          </a:p>
          <a:p>
            <a:r>
              <a:rPr lang="cs-CZ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2017</a:t>
            </a:r>
            <a:endParaRPr lang="cs-CZ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/>
              <a:t>Vliv rodiny</a:t>
            </a:r>
            <a:br>
              <a:rPr lang="cs-CZ" dirty="0" smtClean="0"/>
            </a:br>
            <a:r>
              <a:rPr lang="cs-CZ" sz="1400" dirty="0" smtClean="0"/>
              <a:t>Růžena Blažková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Informovanost o problematice dyskalkulie</a:t>
            </a:r>
          </a:p>
          <a:p>
            <a:r>
              <a:rPr lang="cs-CZ" dirty="0" smtClean="0"/>
              <a:t>Spolupráce s PPP a školou</a:t>
            </a:r>
          </a:p>
          <a:p>
            <a:r>
              <a:rPr lang="cs-CZ" dirty="0" smtClean="0"/>
              <a:t>Kvalifikovaná pomoc</a:t>
            </a:r>
          </a:p>
          <a:p>
            <a:r>
              <a:rPr lang="cs-CZ" dirty="0" smtClean="0"/>
              <a:t>Pochopení a podpora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/>
              <a:t>Individuální vzdělávací program</a:t>
            </a:r>
            <a:br>
              <a:rPr lang="cs-CZ" dirty="0" smtClean="0"/>
            </a:br>
            <a:r>
              <a:rPr lang="cs-CZ" sz="1400" dirty="0" smtClean="0"/>
              <a:t>Růžena Blažková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Cíle:</a:t>
            </a:r>
          </a:p>
          <a:p>
            <a:r>
              <a:rPr lang="cs-CZ" dirty="0" smtClean="0"/>
              <a:t>Krátkodobé</a:t>
            </a:r>
          </a:p>
          <a:p>
            <a:r>
              <a:rPr lang="cs-CZ" dirty="0" smtClean="0"/>
              <a:t>Dlouhodobé</a:t>
            </a:r>
          </a:p>
          <a:p>
            <a:r>
              <a:rPr lang="cs-CZ" smtClean="0"/>
              <a:t>Vzdálené 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Kteří žáci potřebují specifické vzdělávání</a:t>
            </a:r>
            <a:br>
              <a:rPr lang="cs-CZ" dirty="0" smtClean="0"/>
            </a:br>
            <a:r>
              <a:rPr lang="cs-CZ" sz="1400" dirty="0" smtClean="0"/>
              <a:t>Růžena Blažková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RVP ZV</a:t>
            </a:r>
          </a:p>
          <a:p>
            <a:r>
              <a:rPr lang="cs-CZ" dirty="0" smtClean="0"/>
              <a:t>Žáci se zdravotním postižením </a:t>
            </a:r>
          </a:p>
          <a:p>
            <a:pPr>
              <a:buNone/>
            </a:pPr>
            <a:r>
              <a:rPr lang="cs-CZ" dirty="0" smtClean="0"/>
              <a:t>– tělesným (zrakovým, sluchovým, autismem, vadami řeči, mentálním) </a:t>
            </a:r>
          </a:p>
          <a:p>
            <a:pPr>
              <a:buFontTx/>
              <a:buChar char="-"/>
            </a:pPr>
            <a:r>
              <a:rPr lang="cs-CZ" b="1" dirty="0" smtClean="0"/>
              <a:t>Vývojové poruchy učení</a:t>
            </a:r>
          </a:p>
          <a:p>
            <a:pPr>
              <a:buFontTx/>
              <a:buChar char="-"/>
            </a:pPr>
            <a:r>
              <a:rPr lang="cs-CZ" dirty="0" smtClean="0"/>
              <a:t>Vývojové poruchy chování</a:t>
            </a:r>
          </a:p>
          <a:p>
            <a:pPr>
              <a:buFontTx/>
              <a:buChar char="-"/>
            </a:pPr>
            <a:r>
              <a:rPr lang="cs-CZ" dirty="0" smtClean="0"/>
              <a:t>Žáci se zdravotním znevýhodněním (zdravotní oslabení, dlouhodobá nemoc)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Specifické vzdělávací potřeby</a:t>
            </a:r>
            <a:br>
              <a:rPr lang="cs-CZ" dirty="0" smtClean="0"/>
            </a:br>
            <a:r>
              <a:rPr lang="cs-CZ" sz="1400" dirty="0" smtClean="0"/>
              <a:t>Růžena Blažková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Žáci  se sociálním znevýhodněním (ze znevýhodněného </a:t>
            </a:r>
            <a:r>
              <a:rPr lang="cs-CZ" dirty="0" err="1" smtClean="0"/>
              <a:t>sociokulturního</a:t>
            </a:r>
            <a:r>
              <a:rPr lang="cs-CZ" dirty="0" smtClean="0"/>
              <a:t> prostředí, ohrožení patologickými jevy)</a:t>
            </a:r>
          </a:p>
          <a:p>
            <a:r>
              <a:rPr lang="cs-CZ" dirty="0" smtClean="0"/>
              <a:t>Žáci azylantů, účastníků řízení o udělení azylu,  cizinců</a:t>
            </a:r>
          </a:p>
          <a:p>
            <a:r>
              <a:rPr lang="cs-CZ" dirty="0" smtClean="0"/>
              <a:t>Žáci nadaní a mimořádně nadaní</a:t>
            </a:r>
          </a:p>
          <a:p>
            <a:r>
              <a:rPr lang="cs-CZ" dirty="0" smtClean="0"/>
              <a:t>Nadaní žáci se souběžnou poruchou učení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Analýza příčin problémů</a:t>
            </a:r>
            <a:br>
              <a:rPr lang="cs-CZ" dirty="0" smtClean="0"/>
            </a:br>
            <a:r>
              <a:rPr lang="cs-CZ" sz="1400" dirty="0" smtClean="0"/>
              <a:t>Růžena Blažková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cs-CZ" dirty="0" smtClean="0"/>
              <a:t>A) Vývojové poruchy učení</a:t>
            </a:r>
          </a:p>
          <a:p>
            <a:r>
              <a:rPr lang="cs-CZ" dirty="0" smtClean="0"/>
              <a:t>B) Osobnost dítěte</a:t>
            </a:r>
          </a:p>
          <a:p>
            <a:r>
              <a:rPr lang="cs-CZ" dirty="0" smtClean="0"/>
              <a:t>C) Osobnost učitele</a:t>
            </a:r>
          </a:p>
          <a:p>
            <a:r>
              <a:rPr lang="cs-CZ" dirty="0" smtClean="0"/>
              <a:t>D) Styl výuky</a:t>
            </a:r>
          </a:p>
          <a:p>
            <a:r>
              <a:rPr lang="cs-CZ" dirty="0" smtClean="0"/>
              <a:t>E) Vliv rodičů</a:t>
            </a:r>
          </a:p>
          <a:p>
            <a:r>
              <a:rPr lang="cs-CZ" dirty="0" smtClean="0"/>
              <a:t>F) </a:t>
            </a:r>
            <a:r>
              <a:rPr lang="cs-CZ" smtClean="0"/>
              <a:t>Učivo matematiky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/>
              <a:t>Vývojové poruchy</a:t>
            </a:r>
            <a:br>
              <a:rPr lang="cs-CZ" dirty="0" smtClean="0"/>
            </a:br>
            <a:r>
              <a:rPr lang="cs-CZ" sz="1400" dirty="0" smtClean="0"/>
              <a:t>Růžena Blažková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Dyskalkulie</a:t>
            </a:r>
          </a:p>
          <a:p>
            <a:r>
              <a:rPr lang="cs-CZ" dirty="0" smtClean="0"/>
              <a:t>Dyslexie</a:t>
            </a:r>
          </a:p>
          <a:p>
            <a:r>
              <a:rPr lang="cs-CZ" dirty="0" smtClean="0"/>
              <a:t>Dysgrafie</a:t>
            </a:r>
          </a:p>
          <a:p>
            <a:r>
              <a:rPr lang="cs-CZ" dirty="0" smtClean="0"/>
              <a:t>Dysortografie</a:t>
            </a:r>
          </a:p>
          <a:p>
            <a:r>
              <a:rPr lang="cs-CZ" dirty="0" err="1" smtClean="0"/>
              <a:t>Dysmuzie</a:t>
            </a:r>
            <a:endParaRPr lang="cs-CZ" dirty="0" smtClean="0"/>
          </a:p>
          <a:p>
            <a:r>
              <a:rPr lang="cs-CZ" dirty="0" err="1" smtClean="0"/>
              <a:t>Dyspinxie</a:t>
            </a:r>
            <a:endParaRPr lang="cs-CZ" dirty="0" smtClean="0"/>
          </a:p>
          <a:p>
            <a:r>
              <a:rPr lang="cs-CZ" dirty="0" smtClean="0"/>
              <a:t>Dysortografie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/>
              <a:t>Problémy dítěte</a:t>
            </a:r>
            <a:br>
              <a:rPr lang="cs-CZ" dirty="0" smtClean="0"/>
            </a:br>
            <a:r>
              <a:rPr lang="cs-CZ" sz="1400" dirty="0" smtClean="0"/>
              <a:t>Růžena Blažková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Nedostatečná koncentrace</a:t>
            </a:r>
          </a:p>
          <a:p>
            <a:r>
              <a:rPr lang="cs-CZ" dirty="0" smtClean="0"/>
              <a:t>Poruchy vnímání</a:t>
            </a:r>
          </a:p>
          <a:p>
            <a:r>
              <a:rPr lang="cs-CZ" dirty="0" smtClean="0"/>
              <a:t>Nedozrálost ve vývoji</a:t>
            </a:r>
          </a:p>
          <a:p>
            <a:r>
              <a:rPr lang="cs-CZ" dirty="0" smtClean="0"/>
              <a:t>Problémy s pamětí</a:t>
            </a:r>
          </a:p>
          <a:p>
            <a:r>
              <a:rPr lang="cs-CZ" dirty="0" smtClean="0"/>
              <a:t>Volní vlastnosti</a:t>
            </a:r>
          </a:p>
          <a:p>
            <a:r>
              <a:rPr lang="cs-CZ" dirty="0" smtClean="0"/>
              <a:t>Psychické bariéry</a:t>
            </a:r>
          </a:p>
          <a:p>
            <a:r>
              <a:rPr lang="cs-CZ" dirty="0" smtClean="0"/>
              <a:t>Role outsidera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/>
              <a:t>Další problémy</a:t>
            </a:r>
            <a:br>
              <a:rPr lang="cs-CZ" dirty="0" smtClean="0"/>
            </a:br>
            <a:r>
              <a:rPr lang="cs-CZ" sz="1400" dirty="0" smtClean="0"/>
              <a:t>Růžena Blažková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Hyperaktivita</a:t>
            </a:r>
          </a:p>
          <a:p>
            <a:r>
              <a:rPr lang="cs-CZ" dirty="0" smtClean="0"/>
              <a:t>Malá samostatnost</a:t>
            </a:r>
          </a:p>
          <a:p>
            <a:r>
              <a:rPr lang="cs-CZ" dirty="0" smtClean="0"/>
              <a:t>Nedůvěra ve vlastní schopnosti</a:t>
            </a:r>
          </a:p>
          <a:p>
            <a:r>
              <a:rPr lang="cs-CZ" dirty="0" smtClean="0"/>
              <a:t>Pomalost při zvládání úkolů, </a:t>
            </a:r>
            <a:r>
              <a:rPr lang="cs-CZ" dirty="0" err="1" smtClean="0"/>
              <a:t>hypoaktivita</a:t>
            </a:r>
            <a:endParaRPr lang="cs-CZ" dirty="0" smtClean="0"/>
          </a:p>
          <a:p>
            <a:r>
              <a:rPr lang="cs-CZ" dirty="0" smtClean="0"/>
              <a:t>Velká unavitelnost</a:t>
            </a:r>
          </a:p>
          <a:p>
            <a:r>
              <a:rPr lang="cs-CZ" dirty="0" smtClean="0"/>
              <a:t>Potřeba časté pomoci</a:t>
            </a:r>
          </a:p>
          <a:p>
            <a:r>
              <a:rPr lang="cs-CZ" dirty="0" smtClean="0"/>
              <a:t>Rezignace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nejsou SPU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i="1" dirty="0" smtClean="0">
                <a:solidFill>
                  <a:srgbClr val="002060"/>
                </a:solidFill>
              </a:rPr>
              <a:t>Nesouvisí s nerovnoměrným vývojem dítěte</a:t>
            </a:r>
          </a:p>
          <a:p>
            <a:r>
              <a:rPr lang="cs-CZ" b="1" i="1" dirty="0" smtClean="0">
                <a:solidFill>
                  <a:srgbClr val="002060"/>
                </a:solidFill>
              </a:rPr>
              <a:t>Nejsou následkem nedostatečné stimulace nebo výuky</a:t>
            </a:r>
          </a:p>
          <a:p>
            <a:r>
              <a:rPr lang="cs-CZ" b="1" i="1" dirty="0" smtClean="0">
                <a:solidFill>
                  <a:srgbClr val="002060"/>
                </a:solidFill>
              </a:rPr>
              <a:t>Nejsou následkem vlivů nevýhodného </a:t>
            </a:r>
            <a:r>
              <a:rPr lang="cs-CZ" b="1" i="1" dirty="0" err="1" smtClean="0">
                <a:solidFill>
                  <a:srgbClr val="002060"/>
                </a:solidFill>
              </a:rPr>
              <a:t>sociokulturního</a:t>
            </a:r>
            <a:r>
              <a:rPr lang="cs-CZ" b="1" i="1" dirty="0" smtClean="0">
                <a:solidFill>
                  <a:srgbClr val="002060"/>
                </a:solidFill>
              </a:rPr>
              <a:t> prostředí</a:t>
            </a:r>
          </a:p>
          <a:p>
            <a:r>
              <a:rPr lang="cs-CZ" b="1" i="1" dirty="0" smtClean="0">
                <a:solidFill>
                  <a:srgbClr val="002060"/>
                </a:solidFill>
              </a:rPr>
              <a:t>Nejsou následkem nepříznivých psychogenních činitelů</a:t>
            </a:r>
          </a:p>
          <a:p>
            <a:r>
              <a:rPr lang="cs-CZ" b="1" i="1" dirty="0" smtClean="0">
                <a:solidFill>
                  <a:srgbClr val="002060"/>
                </a:solidFill>
              </a:rPr>
              <a:t>Předpokládají dysfunkci centrálního nervového systému</a:t>
            </a:r>
          </a:p>
          <a:p>
            <a:r>
              <a:rPr lang="cs-CZ" sz="1400" dirty="0" smtClean="0"/>
              <a:t>Růžena Blažková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/>
              <a:t>Osobnost učitele</a:t>
            </a:r>
            <a:br>
              <a:rPr lang="cs-CZ" dirty="0" smtClean="0"/>
            </a:br>
            <a:r>
              <a:rPr lang="cs-CZ" sz="1400" dirty="0" smtClean="0"/>
              <a:t>Růžena Blažková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Odborné zvládnutí problematiky dyskalkulie – rozlišení </a:t>
            </a:r>
          </a:p>
          <a:p>
            <a:r>
              <a:rPr lang="cs-CZ" dirty="0" smtClean="0"/>
              <a:t>chyb </a:t>
            </a:r>
            <a:r>
              <a:rPr lang="cs-CZ" dirty="0" err="1" smtClean="0"/>
              <a:t>dyskalkulických</a:t>
            </a:r>
            <a:endParaRPr lang="cs-CZ" dirty="0" smtClean="0"/>
          </a:p>
          <a:p>
            <a:r>
              <a:rPr lang="cs-CZ" dirty="0" smtClean="0"/>
              <a:t>chyb z nepozornosti</a:t>
            </a:r>
          </a:p>
          <a:p>
            <a:r>
              <a:rPr lang="cs-CZ" dirty="0" smtClean="0"/>
              <a:t>chyb z neznalosti</a:t>
            </a:r>
          </a:p>
          <a:p>
            <a:r>
              <a:rPr lang="cs-CZ" dirty="0" smtClean="0"/>
              <a:t>Formalismus</a:t>
            </a:r>
          </a:p>
          <a:p>
            <a:r>
              <a:rPr lang="cs-CZ" dirty="0" smtClean="0"/>
              <a:t>Osobnostní vlastnosti (empatie, trpělivost, pochopení, optimismus, aj.)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253</Words>
  <Application>Microsoft Office PowerPoint</Application>
  <PresentationFormat>Předvádění na obrazovce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SPECIFICKÉ  VZDĚLÁVACÍ  PROBLÉMY</vt:lpstr>
      <vt:lpstr>Kteří žáci potřebují specifické vzdělávání Růžena Blažková</vt:lpstr>
      <vt:lpstr>Specifické vzdělávací potřeby Růžena Blažková</vt:lpstr>
      <vt:lpstr>Analýza příčin problémů Růžena Blažková</vt:lpstr>
      <vt:lpstr>Vývojové poruchy Růžena Blažková</vt:lpstr>
      <vt:lpstr>Problémy dítěte Růžena Blažková</vt:lpstr>
      <vt:lpstr>Další problémy Růžena Blažková</vt:lpstr>
      <vt:lpstr>Co nejsou SPU</vt:lpstr>
      <vt:lpstr>Osobnost učitele Růžena Blažková</vt:lpstr>
      <vt:lpstr>Vliv rodiny Růžena Blažková</vt:lpstr>
      <vt:lpstr>Individuální vzdělávací program Růžena Blažková</vt:lpstr>
    </vt:vector>
  </TitlesOfParts>
  <Company>Pedagogicka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Didaktické problémy výuky žáků s dyskalkulií</dc:title>
  <dc:creator>BLAZKOVA</dc:creator>
  <cp:lastModifiedBy>Blazkova</cp:lastModifiedBy>
  <cp:revision>20</cp:revision>
  <dcterms:created xsi:type="dcterms:W3CDTF">2008-06-07T04:35:44Z</dcterms:created>
  <dcterms:modified xsi:type="dcterms:W3CDTF">2017-09-26T09:01:39Z</dcterms:modified>
</cp:coreProperties>
</file>