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5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C593-F4F2-4A0E-96EE-AEAE24608559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88D-3448-4FF5-A664-894A58EFA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72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C593-F4F2-4A0E-96EE-AEAE24608559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88D-3448-4FF5-A664-894A58EFA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68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C593-F4F2-4A0E-96EE-AEAE24608559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88D-3448-4FF5-A664-894A58EFA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867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C593-F4F2-4A0E-96EE-AEAE24608559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88D-3448-4FF5-A664-894A58EFA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56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C593-F4F2-4A0E-96EE-AEAE24608559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88D-3448-4FF5-A664-894A58EFA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21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C593-F4F2-4A0E-96EE-AEAE24608559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88D-3448-4FF5-A664-894A58EFA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41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C593-F4F2-4A0E-96EE-AEAE24608559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88D-3448-4FF5-A664-894A58EFA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372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C593-F4F2-4A0E-96EE-AEAE24608559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88D-3448-4FF5-A664-894A58EFA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598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C593-F4F2-4A0E-96EE-AEAE24608559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88D-3448-4FF5-A664-894A58EFA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43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C593-F4F2-4A0E-96EE-AEAE24608559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88D-3448-4FF5-A664-894A58EFA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2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C593-F4F2-4A0E-96EE-AEAE24608559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588D-3448-4FF5-A664-894A58EFA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43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AC593-F4F2-4A0E-96EE-AEAE24608559}" type="datetimeFigureOut">
              <a:rPr lang="cs-CZ" smtClean="0"/>
              <a:t>02.12.2018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0588D-3448-4FF5-A664-894A58EFA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25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237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1981200" y="0"/>
            <a:ext cx="8382000" cy="7848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400" b="1"/>
              <a:t>Žlázy s vnitřní sekrecí a jejich účinky </a:t>
            </a:r>
            <a:r>
              <a:rPr lang="cs-CZ" altLang="cs-CZ" sz="1400"/>
              <a:t>-  pokrač.</a:t>
            </a:r>
          </a:p>
          <a:p>
            <a:pPr eaLnBrk="1" hangingPunct="1"/>
            <a:r>
              <a:rPr lang="cs-CZ" altLang="cs-CZ" sz="1400"/>
              <a:t>───────────────────────────────────────────────────────────────</a:t>
            </a:r>
          </a:p>
          <a:p>
            <a:pPr eaLnBrk="1" hangingPunct="1"/>
            <a:r>
              <a:rPr lang="cs-CZ" altLang="cs-CZ" sz="1400"/>
              <a:t>Endokr. žláza 	Hormony 		Cílová tkáň 	Základní účinek</a:t>
            </a:r>
          </a:p>
          <a:p>
            <a:pPr eaLnBrk="1" hangingPunct="1"/>
            <a:r>
              <a:rPr lang="cs-CZ" altLang="cs-CZ" sz="1400"/>
              <a:t>───────────────────────────────────────────────────────────────</a:t>
            </a:r>
            <a:endParaRPr lang="cs-CZ" altLang="cs-CZ" sz="1400" b="1"/>
          </a:p>
          <a:p>
            <a:pPr eaLnBrk="1" hangingPunct="1"/>
            <a:r>
              <a:rPr lang="cs-CZ" altLang="cs-CZ" sz="1400" b="1"/>
              <a:t>8. pankreas</a:t>
            </a:r>
            <a:endParaRPr lang="cs-CZ" altLang="cs-CZ" sz="1400"/>
          </a:p>
          <a:p>
            <a:pPr eaLnBrk="1" hangingPunct="1"/>
            <a:r>
              <a:rPr lang="cs-CZ" altLang="cs-CZ" sz="1400"/>
              <a:t>A) buňky Langerhans.o. glukagon 		játra, tuk.tkáň 	stimulace štěpení glykogenu v 							játrech a tuku v tukové tkáni,</a:t>
            </a:r>
          </a:p>
          <a:p>
            <a:pPr eaLnBrk="1" hangingPunct="1"/>
            <a:r>
              <a:rPr lang="cs-CZ" altLang="cs-CZ" sz="1400"/>
              <a:t>							stimul. glykogeneze z AK</a:t>
            </a:r>
          </a:p>
          <a:p>
            <a:pPr eaLnBrk="1" hangingPunct="1"/>
            <a:r>
              <a:rPr lang="cs-CZ" altLang="cs-CZ" sz="1400"/>
              <a:t>B) b. Lang. ostrůvků 	inzulin		játra, sval, 		stimul. přenosu glukózy do b., 					tuková tkáň 	zvýš. aktiv. enzymů glukogeneze, 							inhib.štěp. tuků, zvýš. přenosu 							ak do buněk, aktiv. syntézy bílk.</a:t>
            </a:r>
          </a:p>
          <a:p>
            <a:pPr eaLnBrk="1" hangingPunct="1"/>
            <a:r>
              <a:rPr lang="cs-CZ" altLang="cs-CZ" sz="1400" b="1"/>
              <a:t>9. vaječník</a:t>
            </a:r>
            <a:endParaRPr lang="cs-CZ" altLang="cs-CZ" sz="1400"/>
          </a:p>
          <a:p>
            <a:pPr eaLnBrk="1" hangingPunct="1"/>
            <a:r>
              <a:rPr lang="cs-CZ" altLang="cs-CZ" sz="1400"/>
              <a:t>A) stěna folikulu 	estrogeny 		pohl. org. F,	stimuluje syntézu bílkovin a růst 			(estradiol) 		mléč.žl., mozek	orgánů,vyvolává říji F,zvyšuje</a:t>
            </a:r>
          </a:p>
          <a:p>
            <a:pPr eaLnBrk="1" hangingPunct="1"/>
            <a:r>
              <a:rPr lang="cs-CZ" altLang="cs-CZ" sz="1400"/>
              <a:t>							stahy dělohy,stimuluje sekreci 							androgenů z nadledvin</a:t>
            </a:r>
          </a:p>
          <a:p>
            <a:pPr eaLnBrk="1" hangingPunct="1"/>
            <a:r>
              <a:rPr lang="cs-CZ" altLang="cs-CZ" sz="1400"/>
              <a:t>B) žluté těl.		progesteron 	děloha, mléč.žl. 	nidace vajíčka v děloze,tlumí 							stahy dělohy</a:t>
            </a:r>
          </a:p>
          <a:p>
            <a:pPr eaLnBrk="1" hangingPunct="1"/>
            <a:endParaRPr lang="cs-CZ" altLang="cs-CZ" sz="1400" b="1"/>
          </a:p>
          <a:p>
            <a:pPr eaLnBrk="1" hangingPunct="1"/>
            <a:r>
              <a:rPr lang="cs-CZ" altLang="cs-CZ" sz="1400" b="1"/>
              <a:t>10. placenta</a:t>
            </a:r>
            <a:r>
              <a:rPr lang="cs-CZ" altLang="cs-CZ" sz="1400"/>
              <a:t> 	estrogeny, 		vaječ.,mléč.žl.	vývoj zárodku,růst tkání,udržení 			progester., 				funkce žlutého tělíska</a:t>
            </a:r>
          </a:p>
          <a:p>
            <a:pPr eaLnBrk="1" hangingPunct="1"/>
            <a:r>
              <a:rPr lang="cs-CZ" altLang="cs-CZ" sz="1400"/>
              <a:t> 			choriogonado-,somatomamotropin</a:t>
            </a:r>
          </a:p>
          <a:p>
            <a:pPr eaLnBrk="1" hangingPunct="1"/>
            <a:r>
              <a:rPr lang="cs-CZ" altLang="cs-CZ" sz="1400" b="1"/>
              <a:t>11. varle</a:t>
            </a:r>
            <a:endParaRPr lang="cs-CZ" altLang="cs-CZ" sz="1400"/>
          </a:p>
          <a:p>
            <a:pPr eaLnBrk="1" hangingPunct="1"/>
            <a:r>
              <a:rPr lang="cs-CZ" altLang="cs-CZ" sz="1400"/>
              <a:t>A) interstic. b.	testosteron 	varle 		stimuluje růst orgánů (i pomoc. </a:t>
            </a:r>
          </a:p>
          <a:p>
            <a:pPr eaLnBrk="1" hangingPunct="1"/>
            <a:r>
              <a:rPr lang="cs-CZ" altLang="cs-CZ" sz="1400"/>
              <a:t>B) Sertoliho b. 	estrogeny 				pohlavních struktur), zrání 							spermií, chování M</a:t>
            </a:r>
          </a:p>
          <a:p>
            <a:pPr eaLnBrk="1" hangingPunct="1"/>
            <a:endParaRPr lang="cs-CZ" altLang="cs-CZ" sz="1400" b="1"/>
          </a:p>
          <a:p>
            <a:pPr eaLnBrk="1" hangingPunct="1"/>
            <a:r>
              <a:rPr lang="cs-CZ" altLang="cs-CZ" sz="1400" b="1"/>
              <a:t>12. epifýza	</a:t>
            </a:r>
            <a:r>
              <a:rPr lang="cs-CZ" altLang="cs-CZ" sz="1400"/>
              <a:t> melatonin 		hypotalamus 		inhib. výdej uvolňovacích faktorů 							(pro gonadotrop. a melanocyt. h.)</a:t>
            </a:r>
          </a:p>
          <a:p>
            <a:pPr eaLnBrk="1" hangingPunct="1"/>
            <a:endParaRPr lang="cs-CZ" altLang="cs-CZ" sz="1400" b="1"/>
          </a:p>
          <a:p>
            <a:pPr eaLnBrk="1" hangingPunct="1"/>
            <a:r>
              <a:rPr lang="cs-CZ" altLang="cs-CZ" sz="1400" b="1"/>
              <a:t>13. brzlík</a:t>
            </a:r>
            <a:r>
              <a:rPr lang="cs-CZ" altLang="cs-CZ" sz="1400"/>
              <a:t> 			lymfocyty 			imunologické zrání</a:t>
            </a:r>
          </a:p>
        </p:txBody>
      </p:sp>
    </p:spTree>
    <p:extLst>
      <p:ext uri="{BB962C8B-B14F-4D97-AF65-F5344CB8AC3E}">
        <p14:creationId xmlns:p14="http://schemas.microsoft.com/office/powerpoint/2010/main" val="1461948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752600" y="214313"/>
            <a:ext cx="857885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NERVOVÁ</a:t>
            </a:r>
            <a:r>
              <a:rPr lang="cs-CZ" altLang="cs-CZ" sz="2000"/>
              <a:t> (vzrušivá) regulace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Základní článek nervové soustavy –</a:t>
            </a:r>
            <a:r>
              <a:rPr lang="cs-CZ" altLang="cs-CZ" sz="1800" b="1"/>
              <a:t> nervová buňka – neuron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Vlastní činnost nervové soustavy – kombinace dvou mechanismů: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a) elektrický 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b) sekreční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Nervové systémy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necentralizované – difúzní</a:t>
            </a:r>
            <a:r>
              <a:rPr lang="cs-CZ" altLang="cs-CZ" sz="1800"/>
              <a:t> (síť buněk po těle) x </a:t>
            </a:r>
            <a:r>
              <a:rPr lang="cs-CZ" altLang="cs-CZ" sz="1800" b="1"/>
              <a:t>centralizované</a:t>
            </a:r>
            <a:r>
              <a:rPr lang="cs-CZ" altLang="cs-CZ" sz="1800"/>
              <a:t> </a:t>
            </a: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1828800" y="2286001"/>
            <a:ext cx="66294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/>
              <a:t>Neuron – 1. dendrity</a:t>
            </a:r>
            <a:r>
              <a:rPr lang="cs-CZ" altLang="cs-CZ"/>
              <a:t> – krátké výběžky neuronu </a:t>
            </a:r>
          </a:p>
          <a:p>
            <a:pPr eaLnBrk="1" hangingPunct="1"/>
            <a:r>
              <a:rPr lang="cs-CZ" altLang="cs-CZ" b="1"/>
              <a:t>2. buněčné tělo (soma)</a:t>
            </a:r>
            <a:r>
              <a:rPr lang="cs-CZ" altLang="cs-CZ"/>
              <a:t> – jádro s cytoplazmou. Na povrchové  membráně (</a:t>
            </a:r>
            <a:r>
              <a:rPr lang="cs-CZ" altLang="cs-CZ" b="1"/>
              <a:t>dendrosomatická</a:t>
            </a:r>
            <a:r>
              <a:rPr lang="cs-CZ" altLang="cs-CZ"/>
              <a:t> membrána) a dendritech četná  synaptická spojení s jinými neurony </a:t>
            </a:r>
          </a:p>
          <a:p>
            <a:pPr eaLnBrk="1" hangingPunct="1"/>
            <a:r>
              <a:rPr lang="cs-CZ" altLang="cs-CZ" b="1"/>
              <a:t>3. axon – nervové vlákno – neurit</a:t>
            </a:r>
            <a:r>
              <a:rPr lang="cs-CZ" altLang="cs-CZ"/>
              <a:t> – vedení vzruchu – vodivá  složka, většinou jeden. Cytoplazma, buněčná membrána, často  obaly </a:t>
            </a:r>
            <a:r>
              <a:rPr lang="cs-CZ" altLang="cs-CZ" b="1"/>
              <a:t>gliové</a:t>
            </a:r>
            <a:r>
              <a:rPr lang="cs-CZ" altLang="cs-CZ"/>
              <a:t> (</a:t>
            </a:r>
            <a:r>
              <a:rPr lang="cs-CZ" altLang="cs-CZ" b="1"/>
              <a:t>myelinové pochvy</a:t>
            </a:r>
            <a:r>
              <a:rPr lang="cs-CZ" altLang="cs-CZ"/>
              <a:t>). </a:t>
            </a:r>
          </a:p>
          <a:p>
            <a:pPr eaLnBrk="1" hangingPunct="1">
              <a:buFontTx/>
              <a:buAutoNum type="alphaLcParenR"/>
            </a:pPr>
            <a:r>
              <a:rPr lang="cs-CZ" altLang="cs-CZ" b="1"/>
              <a:t>iniciální segment</a:t>
            </a:r>
            <a:r>
              <a:rPr lang="cs-CZ" altLang="cs-CZ"/>
              <a:t> – připojení axonu k buněčnému tělu </a:t>
            </a:r>
          </a:p>
          <a:p>
            <a:pPr eaLnBrk="1" hangingPunct="1"/>
            <a:r>
              <a:rPr lang="cs-CZ" altLang="cs-CZ" b="1"/>
              <a:t>nervová zakončení (telodendrie)</a:t>
            </a:r>
            <a:r>
              <a:rPr lang="cs-CZ" altLang="cs-CZ"/>
              <a:t> – výstupní úsek,  uvolňování mediátorů </a:t>
            </a:r>
          </a:p>
          <a:p>
            <a:pPr eaLnBrk="1" hangingPunct="1"/>
            <a:r>
              <a:rPr lang="cs-CZ" altLang="cs-CZ" b="1"/>
              <a:t>c) kolaterály</a:t>
            </a:r>
            <a:r>
              <a:rPr lang="cs-CZ" altLang="cs-CZ"/>
              <a:t> – boční výběžky s axonovým charakterem</a:t>
            </a:r>
          </a:p>
          <a:p>
            <a:pPr eaLnBrk="1" hangingPunct="1"/>
            <a:endParaRPr lang="cs-CZ" altLang="cs-CZ" b="1"/>
          </a:p>
          <a:p>
            <a:pPr eaLnBrk="1" hangingPunct="1"/>
            <a:r>
              <a:rPr lang="cs-CZ" altLang="cs-CZ" b="1"/>
              <a:t>Aferentní</a:t>
            </a:r>
            <a:r>
              <a:rPr lang="cs-CZ" altLang="cs-CZ"/>
              <a:t> (vzestupné) neurony – informace z čidel (receptorů)</a:t>
            </a:r>
          </a:p>
          <a:p>
            <a:pPr eaLnBrk="1" hangingPunct="1"/>
            <a:r>
              <a:rPr lang="cs-CZ" altLang="cs-CZ" b="1"/>
              <a:t>Eferentní</a:t>
            </a:r>
            <a:r>
              <a:rPr lang="cs-CZ" altLang="cs-CZ"/>
              <a:t> (sestupné) neurony – z CNS k efektorům </a:t>
            </a:r>
          </a:p>
          <a:p>
            <a:pPr eaLnBrk="1" hangingPunct="1"/>
            <a:r>
              <a:rPr lang="cs-CZ" altLang="cs-CZ" b="1"/>
              <a:t>Interneurony</a:t>
            </a:r>
            <a:r>
              <a:rPr lang="cs-CZ" altLang="cs-CZ"/>
              <a:t> (asociační n.) – převážně v CNS. </a:t>
            </a:r>
          </a:p>
          <a:p>
            <a:pPr eaLnBrk="1" hangingPunct="1"/>
            <a:r>
              <a:rPr lang="cs-CZ" altLang="cs-CZ"/>
              <a:t>Tvarová rozmanitost neuronů</a:t>
            </a:r>
          </a:p>
        </p:txBody>
      </p:sp>
      <p:pic>
        <p:nvPicPr>
          <p:cNvPr id="11268" name="Picture 6" descr="neur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5" r="6877"/>
          <a:stretch>
            <a:fillRect/>
          </a:stretch>
        </p:blipFill>
        <p:spPr bwMode="auto">
          <a:xfrm>
            <a:off x="8651876" y="0"/>
            <a:ext cx="2016125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7" descr="neuron dě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57"/>
          <a:stretch>
            <a:fillRect/>
          </a:stretch>
        </p:blipFill>
        <p:spPr bwMode="auto">
          <a:xfrm>
            <a:off x="8329614" y="4495800"/>
            <a:ext cx="2338387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8" descr="neuron dě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979" r="63077"/>
          <a:stretch>
            <a:fillRect/>
          </a:stretch>
        </p:blipFill>
        <p:spPr bwMode="auto">
          <a:xfrm>
            <a:off x="6858000" y="6451600"/>
            <a:ext cx="1447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173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2286000" y="1190625"/>
            <a:ext cx="7696200" cy="447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Membránový potenciál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Vlastnost většiny buněk - uvnitř K</a:t>
            </a:r>
            <a:r>
              <a:rPr lang="cs-CZ" altLang="cs-CZ" sz="1800" baseline="40000"/>
              <a:t>+</a:t>
            </a:r>
            <a:r>
              <a:rPr lang="cs-CZ" altLang="cs-CZ" sz="1800"/>
              <a:t>, málo Na</a:t>
            </a:r>
            <a:r>
              <a:rPr lang="cs-CZ" altLang="cs-CZ" sz="1800" baseline="40000"/>
              <a:t>+</a:t>
            </a:r>
            <a:r>
              <a:rPr lang="cs-CZ" altLang="cs-CZ" sz="1800"/>
              <a:t>. Vlastnosti buněčných membrán – selektivní propustnost (semipermeabilní, polopropustná)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dobrá propustnost pro K</a:t>
            </a:r>
            <a:r>
              <a:rPr lang="cs-CZ" altLang="cs-CZ" sz="1800" baseline="40000"/>
              <a:t>+</a:t>
            </a:r>
            <a:r>
              <a:rPr lang="cs-CZ" altLang="cs-CZ" sz="1800"/>
              <a:t>, Cl</a:t>
            </a:r>
            <a:r>
              <a:rPr lang="cs-CZ" altLang="cs-CZ" sz="1800" baseline="40000"/>
              <a:t>-</a:t>
            </a:r>
            <a:r>
              <a:rPr lang="cs-CZ" altLang="cs-CZ" sz="1800"/>
              <a:t>, slabá pro Na</a:t>
            </a:r>
            <a:r>
              <a:rPr lang="cs-CZ" altLang="cs-CZ" sz="1800" baseline="40000"/>
              <a:t>+</a:t>
            </a:r>
            <a:r>
              <a:rPr lang="cs-CZ" altLang="cs-CZ" sz="1800"/>
              <a:t>, žádná pro ATP, ADP, bílkoviny, ...).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Klidový membránový potenciál</a:t>
            </a: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K</a:t>
            </a:r>
            <a:r>
              <a:rPr lang="cs-CZ" altLang="cs-CZ" sz="1800" baseline="40000"/>
              <a:t>+</a:t>
            </a:r>
            <a:r>
              <a:rPr lang="cs-CZ" altLang="cs-CZ" sz="1800"/>
              <a:t> uvnitř více, podle koncentračního gradientu ven, ale žádné anionty s ním </a:t>
            </a:r>
            <a:r>
              <a:rPr lang="cs-CZ" altLang="cs-CZ" sz="1800">
                <a:cs typeface="Arial" panose="020B0604020202020204" pitchFamily="34" charset="0"/>
              </a:rPr>
              <a:t>→</a:t>
            </a:r>
            <a:r>
              <a:rPr lang="cs-CZ" altLang="cs-CZ" sz="1800"/>
              <a:t> jejich převaha na vnitřní straně membrány </a:t>
            </a:r>
            <a:r>
              <a:rPr lang="cs-CZ" altLang="cs-CZ" sz="1800">
                <a:cs typeface="Arial" panose="020B0604020202020204" pitchFamily="34" charset="0"/>
              </a:rPr>
              <a:t>→</a:t>
            </a:r>
            <a:r>
              <a:rPr lang="cs-CZ" altLang="cs-CZ" sz="1800"/>
              <a:t> elektrický potenciál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70 mV.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Akční potenciál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1800"/>
              <a:t> krátkodobá výrazná změna membránového potenciálu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(během x milisekund z -70 mV až na +30mV)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1800"/>
              <a:t> hrotový potenciál, hrot (spike)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1800"/>
              <a:t> označení</a:t>
            </a:r>
            <a:r>
              <a:rPr lang="cs-CZ" altLang="cs-CZ" sz="1800" b="1"/>
              <a:t> vzruch</a:t>
            </a:r>
            <a:r>
              <a:rPr lang="cs-CZ" altLang="cs-CZ" sz="1800"/>
              <a:t> (</a:t>
            </a:r>
            <a:r>
              <a:rPr lang="cs-CZ" altLang="cs-CZ" sz="1800" b="1"/>
              <a:t>impuls</a:t>
            </a:r>
            <a:r>
              <a:rPr lang="cs-CZ" altLang="cs-CZ" sz="1800"/>
              <a:t>).</a:t>
            </a:r>
          </a:p>
        </p:txBody>
      </p:sp>
      <p:pic>
        <p:nvPicPr>
          <p:cNvPr id="12291" name="Picture 5" descr="vznik dceř depo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6" t="3571" r="79698" b="66087"/>
          <a:stretch>
            <a:fillRect/>
          </a:stretch>
        </p:blipFill>
        <p:spPr bwMode="auto">
          <a:xfrm>
            <a:off x="9372600" y="1"/>
            <a:ext cx="1295400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6" descr="vznik dceř depo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284"/>
          <a:stretch>
            <a:fillRect/>
          </a:stretch>
        </p:blipFill>
        <p:spPr bwMode="auto">
          <a:xfrm>
            <a:off x="8139114" y="3810000"/>
            <a:ext cx="2528887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7" descr="vznik dceř depo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28" t="71396" r="2188" b="3889"/>
          <a:stretch>
            <a:fillRect/>
          </a:stretch>
        </p:blipFill>
        <p:spPr bwMode="auto">
          <a:xfrm>
            <a:off x="5943600" y="5867400"/>
            <a:ext cx="2209800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9144000" y="0"/>
            <a:ext cx="76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200"/>
              <a:t>Na</a:t>
            </a:r>
            <a:r>
              <a:rPr lang="cs-CZ" altLang="cs-CZ" sz="1200" baseline="40000"/>
              <a:t>+</a:t>
            </a:r>
            <a:r>
              <a:rPr lang="cs-CZ" altLang="cs-CZ" sz="1200"/>
              <a:t>(K</a:t>
            </a:r>
            <a:r>
              <a:rPr lang="cs-CZ" altLang="cs-CZ" sz="1200" baseline="40000"/>
              <a:t>+</a:t>
            </a:r>
            <a:r>
              <a:rPr lang="cs-CZ" altLang="cs-CZ" sz="1200"/>
              <a:t>)</a:t>
            </a:r>
          </a:p>
        </p:txBody>
      </p:sp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9906000" y="533401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200">
                <a:cs typeface="Arial" panose="020B0604020202020204" pitchFamily="34" charset="0"/>
              </a:rPr>
              <a:t>▲</a:t>
            </a:r>
            <a:r>
              <a:rPr lang="cs-CZ" altLang="cs-CZ" sz="1200"/>
              <a:t>K</a:t>
            </a:r>
            <a:r>
              <a:rPr lang="cs-CZ" altLang="cs-CZ" sz="1200" baseline="40000"/>
              <a:t>+</a:t>
            </a:r>
            <a:endParaRPr lang="cs-CZ" altLang="cs-CZ" sz="1200"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200">
                <a:cs typeface="Arial" panose="020B0604020202020204" pitchFamily="34" charset="0"/>
              </a:rPr>
              <a:t>▼</a:t>
            </a:r>
            <a:r>
              <a:rPr lang="cs-CZ" altLang="cs-CZ" sz="1200"/>
              <a:t>K</a:t>
            </a:r>
            <a:r>
              <a:rPr lang="cs-CZ" altLang="cs-CZ" sz="1200" baseline="4000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473296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1752600" y="92076"/>
            <a:ext cx="85344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Vysvětlení: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 b="1"/>
              <a:t>Iontová hypotéza:</a:t>
            </a:r>
            <a:r>
              <a:rPr lang="cs-CZ" altLang="cs-CZ"/>
              <a:t> </a:t>
            </a:r>
          </a:p>
          <a:p>
            <a:pPr eaLnBrk="1" hangingPunct="1">
              <a:buFontTx/>
              <a:buAutoNum type="arabicPeriod"/>
            </a:pPr>
            <a:r>
              <a:rPr lang="cs-CZ" altLang="cs-CZ"/>
              <a:t>fáze: propustnost membrán se zvyšuje pro Na+ – tzv.</a:t>
            </a:r>
            <a:r>
              <a:rPr lang="cs-CZ" altLang="cs-CZ" b="1"/>
              <a:t> depolarizace</a:t>
            </a:r>
            <a:r>
              <a:rPr lang="cs-CZ" altLang="cs-CZ"/>
              <a:t> (1 ms)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2. fáze: změna propustnosti ve prospěch K+ – difúze K+ ven (</a:t>
            </a:r>
            <a:r>
              <a:rPr lang="cs-CZ" altLang="cs-CZ" b="1"/>
              <a:t>repolarizace</a:t>
            </a:r>
            <a:r>
              <a:rPr lang="cs-CZ" altLang="cs-CZ"/>
              <a:t>) – </a:t>
            </a:r>
          </a:p>
          <a:p>
            <a:pPr eaLnBrk="1" hangingPunct="1"/>
            <a:r>
              <a:rPr lang="cs-CZ" altLang="cs-CZ"/>
              <a:t>klidová hodnota (</a:t>
            </a:r>
            <a:r>
              <a:rPr lang="en-US" altLang="cs-CZ">
                <a:cs typeface="Arial" panose="020B0604020202020204" pitchFamily="34" charset="0"/>
              </a:rPr>
              <a:t>&lt;</a:t>
            </a:r>
            <a:r>
              <a:rPr lang="cs-CZ" altLang="cs-CZ">
                <a:cs typeface="Arial" panose="020B0604020202020204" pitchFamily="34" charset="0"/>
              </a:rPr>
              <a:t> </a:t>
            </a:r>
            <a:r>
              <a:rPr lang="cs-CZ" altLang="cs-CZ"/>
              <a:t>1 ms)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Na-K pumpa zajišťuje návrat ke koncentračnímu gradientu </a:t>
            </a:r>
          </a:p>
          <a:p>
            <a:pPr eaLnBrk="1" hangingPunct="1"/>
            <a:r>
              <a:rPr lang="cs-CZ" altLang="cs-CZ" b="1"/>
              <a:t>Refrakterní perioda – </a:t>
            </a:r>
            <a:r>
              <a:rPr lang="cs-CZ" altLang="cs-CZ"/>
              <a:t>v ní prahový podnět </a:t>
            </a:r>
          </a:p>
          <a:p>
            <a:pPr eaLnBrk="1" hangingPunct="1"/>
            <a:r>
              <a:rPr lang="cs-CZ" altLang="cs-CZ"/>
              <a:t>nevyvolá akční potenciál (10 ms).</a:t>
            </a:r>
          </a:p>
          <a:p>
            <a:pPr eaLnBrk="1" hangingPunct="1"/>
            <a:r>
              <a:rPr lang="cs-CZ" altLang="cs-CZ"/>
              <a:t> 						Akční potenciál buď vznikne v plném rozsahu, </a:t>
            </a:r>
          </a:p>
          <a:p>
            <a:pPr eaLnBrk="1" hangingPunct="1"/>
            <a:r>
              <a:rPr lang="cs-CZ" altLang="cs-CZ"/>
              <a:t>						nebo vůbec ne – </a:t>
            </a:r>
          </a:p>
          <a:p>
            <a:pPr eaLnBrk="1" hangingPunct="1"/>
            <a:r>
              <a:rPr lang="cs-CZ" altLang="cs-CZ"/>
              <a:t>						</a:t>
            </a:r>
            <a:r>
              <a:rPr lang="cs-CZ" altLang="cs-CZ" b="1"/>
              <a:t>zákon vše nebo nic</a:t>
            </a:r>
            <a:r>
              <a:rPr lang="cs-CZ" altLang="cs-CZ"/>
              <a:t>.</a:t>
            </a:r>
          </a:p>
          <a:p>
            <a:pPr eaLnBrk="1" hangingPunct="1"/>
            <a:r>
              <a:rPr lang="cs-CZ" altLang="cs-CZ"/>
              <a:t> </a:t>
            </a:r>
          </a:p>
          <a:p>
            <a:pPr eaLnBrk="1" hangingPunct="1"/>
            <a:r>
              <a:rPr lang="cs-CZ" altLang="cs-CZ"/>
              <a:t> </a:t>
            </a:r>
          </a:p>
        </p:txBody>
      </p:sp>
      <p:pic>
        <p:nvPicPr>
          <p:cNvPr id="13315" name="Picture 7" descr="refrakter p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37" t="72482" r="2151" b="3355"/>
          <a:stretch>
            <a:fillRect/>
          </a:stretch>
        </p:blipFill>
        <p:spPr bwMode="auto">
          <a:xfrm>
            <a:off x="1524000" y="3276601"/>
            <a:ext cx="23622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8" descr="prah pod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1" r="44295" b="45793"/>
          <a:stretch>
            <a:fillRect/>
          </a:stretch>
        </p:blipFill>
        <p:spPr bwMode="auto">
          <a:xfrm>
            <a:off x="8077200" y="3429000"/>
            <a:ext cx="25908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9" descr="refrakter p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5" r="44183"/>
          <a:stretch>
            <a:fillRect/>
          </a:stretch>
        </p:blipFill>
        <p:spPr bwMode="auto">
          <a:xfrm>
            <a:off x="2438400" y="4114800"/>
            <a:ext cx="22225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10" descr="prah pod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16" b="80066"/>
          <a:stretch>
            <a:fillRect/>
          </a:stretch>
        </p:blipFill>
        <p:spPr bwMode="auto">
          <a:xfrm>
            <a:off x="6248400" y="5794376"/>
            <a:ext cx="1828800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2082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2057400" y="381001"/>
            <a:ext cx="5715000" cy="558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Vznik akčního potenciálu může být signálem, který se </a:t>
            </a:r>
            <a:r>
              <a:rPr lang="cs-CZ" altLang="cs-CZ" sz="1800" b="1"/>
              <a:t>dál šíří</a:t>
            </a:r>
            <a:r>
              <a:rPr lang="cs-CZ" altLang="cs-CZ" sz="1800"/>
              <a:t> po nervovém nebo svalovém vlákně.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Dva aspekty: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1. pohyb iontů napříč membránou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2. pohyb iontů podél membrány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Změny v potenciálu</a:t>
            </a:r>
            <a:r>
              <a:rPr lang="cs-CZ" altLang="cs-CZ" sz="1800" b="1"/>
              <a:t> napříč </a:t>
            </a:r>
            <a:r>
              <a:rPr lang="cs-CZ" altLang="cs-CZ" sz="1800"/>
              <a:t>membránou způsobují depolarizaci sousedních úseků membrány až k prahové hodnotě. Depolarizace sousedních úseků je zapříčiněna tokem iontů</a:t>
            </a:r>
            <a:r>
              <a:rPr lang="cs-CZ" altLang="cs-CZ" sz="1800" b="1"/>
              <a:t> podél</a:t>
            </a:r>
            <a:r>
              <a:rPr lang="cs-CZ" altLang="cs-CZ" sz="1800"/>
              <a:t> membrány. Při prahových podnětech mají sousední úseky membrány opačný náboj oproti místu s vrcholem akčního potenciálu a nastává největší tok iontů podél membrány (největší rozdíl potenciálů). Pohyb +kationtů způsobuje snížení polarity membrány v sousedních místech. Když je snížení polarity rovno prahovým hodnotám potenciálu, začne depolarizovaná membrána vytvářet svůj vlastní akční potenciál a děj se opakuje v dalších úsecích. </a:t>
            </a:r>
          </a:p>
        </p:txBody>
      </p:sp>
      <p:pic>
        <p:nvPicPr>
          <p:cNvPr id="14339" name="Picture 6" descr="neur my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" t="48451" r="43018"/>
          <a:stretch>
            <a:fillRect/>
          </a:stretch>
        </p:blipFill>
        <p:spPr bwMode="auto">
          <a:xfrm>
            <a:off x="8077200" y="4114800"/>
            <a:ext cx="25908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8" descr="vznik dceř depol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284"/>
          <a:stretch>
            <a:fillRect/>
          </a:stretch>
        </p:blipFill>
        <p:spPr bwMode="auto">
          <a:xfrm>
            <a:off x="7886700" y="228600"/>
            <a:ext cx="27813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9" descr="neur my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27" t="87297" r="2940" b="2431"/>
          <a:stretch>
            <a:fillRect/>
          </a:stretch>
        </p:blipFill>
        <p:spPr bwMode="auto">
          <a:xfrm>
            <a:off x="6096000" y="6019800"/>
            <a:ext cx="1981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3400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1828800" y="304800"/>
            <a:ext cx="8534400" cy="640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Nervové vlákno může vést akční potenciál na obě strany, ale axony jen v jednom směru (stimulace v recepčním poli). Zpět nelze kvůli refrakterní periodě. Svalové vlákno – šíření na obě strany (od spoje s nervovým vláknem).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Rychlost šíření závisí na primární vzdálenosti šíření (průniku) depolarizovaného proudu.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Zvětšení toku proudu se dosahuje zmenšením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odporu = zvětšení vnitřního objemu vlákna.</a:t>
            </a:r>
            <a:r>
              <a:rPr lang="cs-CZ" altLang="cs-CZ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Rychlost vedení několik m/s (3 – 5).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Myelinizace</a:t>
            </a:r>
            <a:r>
              <a:rPr lang="cs-CZ" altLang="cs-CZ" sz="1800"/>
              <a:t> – tvorba myelinových obalů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kolem axonu malého Ø z lipoidního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myelinu (fosfolipidy).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Ranvierovy zářezy</a:t>
            </a:r>
            <a:r>
              <a:rPr lang="cs-CZ" altLang="cs-CZ" sz="1800"/>
              <a:t> – místa přiblížení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dvou myelinových obalů.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 izolačních vlastností myelinu </a:t>
            </a:r>
            <a:r>
              <a:rPr lang="cs-CZ" altLang="cs-CZ" sz="1800">
                <a:cs typeface="Arial" panose="020B0604020202020204" pitchFamily="34" charset="0"/>
              </a:rPr>
              <a:t>→</a:t>
            </a:r>
            <a:r>
              <a:rPr lang="cs-CZ" altLang="cs-CZ" sz="1800"/>
              <a:t> pohyb iontů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přes membránu pouze v oblasti Ranvierova zářezu.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Šíření</a:t>
            </a:r>
            <a:r>
              <a:rPr lang="cs-CZ" altLang="cs-CZ" sz="1800" b="1"/>
              <a:t> saltatorní – skokem </a:t>
            </a:r>
            <a:r>
              <a:rPr lang="cs-CZ" altLang="cs-CZ" sz="1800"/>
              <a:t>(obratlovci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zrychlení šíření až na 120 m/s).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Akční potenciály – nervové signály.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Přenos různých druhů informací. Akční potenciál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– jediný neměnný signál jediná forma kódování: časové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 uspořádání ve sledu akčních potenciálů =</a:t>
            </a:r>
            <a:r>
              <a:rPr lang="cs-CZ" altLang="cs-CZ" sz="1800" b="1"/>
              <a:t> časové vzorce</a:t>
            </a:r>
            <a:r>
              <a:rPr lang="cs-CZ" altLang="cs-CZ" sz="1800"/>
              <a:t>. </a:t>
            </a:r>
          </a:p>
        </p:txBody>
      </p:sp>
      <p:pic>
        <p:nvPicPr>
          <p:cNvPr id="15363" name="Picture 5" descr="neur my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666"/>
          <a:stretch>
            <a:fillRect/>
          </a:stretch>
        </p:blipFill>
        <p:spPr bwMode="auto">
          <a:xfrm>
            <a:off x="6675438" y="1981200"/>
            <a:ext cx="3992562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6" descr="neur my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12" t="86667"/>
          <a:stretch>
            <a:fillRect/>
          </a:stretch>
        </p:blipFill>
        <p:spPr bwMode="auto">
          <a:xfrm>
            <a:off x="6629400" y="50292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7" descr="neur my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334" r="40836"/>
          <a:stretch>
            <a:fillRect/>
          </a:stretch>
        </p:blipFill>
        <p:spPr bwMode="auto">
          <a:xfrm>
            <a:off x="8305800" y="4495800"/>
            <a:ext cx="2362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065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1828800" y="304800"/>
            <a:ext cx="6705600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Synapse </a:t>
            </a:r>
            <a:r>
              <a:rPr lang="cs-CZ" altLang="cs-CZ" sz="1800"/>
              <a:t>(přenosové spojení dvou neuronů):</a:t>
            </a:r>
            <a:r>
              <a:rPr lang="cs-CZ" altLang="cs-CZ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presynaptická</a:t>
            </a:r>
            <a:r>
              <a:rPr lang="cs-CZ" altLang="cs-CZ" sz="1800"/>
              <a:t> zakončení,</a:t>
            </a:r>
            <a:r>
              <a:rPr lang="cs-CZ" altLang="cs-CZ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synaptická</a:t>
            </a:r>
            <a:r>
              <a:rPr lang="cs-CZ" altLang="cs-CZ" sz="1800"/>
              <a:t> štěrbina (20  nm)</a:t>
            </a:r>
            <a:r>
              <a:rPr lang="cs-CZ" altLang="cs-CZ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subsynaptická</a:t>
            </a:r>
            <a:r>
              <a:rPr lang="cs-CZ" altLang="cs-CZ" sz="1800"/>
              <a:t> membrána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Neuron vedoucí akční potenciál k synapsi –</a:t>
            </a:r>
            <a:r>
              <a:rPr lang="cs-CZ" altLang="cs-CZ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presynaptický</a:t>
            </a:r>
            <a:r>
              <a:rPr lang="cs-CZ" altLang="cs-CZ" sz="1800"/>
              <a:t> (na konci se zduřeninou, </a:t>
            </a:r>
            <a:r>
              <a:rPr lang="cs-CZ" altLang="cs-CZ" sz="1800" b="1"/>
              <a:t>knoflíkem</a:t>
            </a:r>
            <a:r>
              <a:rPr lang="cs-CZ" altLang="cs-CZ" sz="1800"/>
              <a:t>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od synapse –</a:t>
            </a:r>
            <a:r>
              <a:rPr lang="cs-CZ" altLang="cs-CZ" sz="1800" b="1"/>
              <a:t> postsynaptický.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Membrána pod knoflíkem:</a:t>
            </a:r>
            <a:r>
              <a:rPr lang="cs-CZ" altLang="cs-CZ" sz="1800" b="1"/>
              <a:t> subsynaptická</a:t>
            </a:r>
            <a:r>
              <a:rPr lang="cs-CZ" altLang="cs-CZ" sz="1800"/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vedle:</a:t>
            </a:r>
            <a:r>
              <a:rPr lang="cs-CZ" altLang="cs-CZ" sz="1800" b="1"/>
              <a:t> postsynaptická</a:t>
            </a:r>
            <a:r>
              <a:rPr lang="cs-CZ" altLang="cs-CZ" sz="1800"/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Signál se přenáší pomocí</a:t>
            </a:r>
            <a:r>
              <a:rPr lang="cs-CZ" altLang="cs-CZ" sz="1800" b="1"/>
              <a:t> přenašeče</a:t>
            </a:r>
            <a:r>
              <a:rPr lang="cs-CZ" altLang="cs-CZ" sz="1800"/>
              <a:t>,</a:t>
            </a:r>
            <a:r>
              <a:rPr lang="cs-CZ" altLang="cs-CZ" sz="1800" b="1"/>
              <a:t> mediátoru</a:t>
            </a:r>
            <a:r>
              <a:rPr lang="cs-CZ" altLang="cs-CZ" sz="1800"/>
              <a:t> (chemické látky) z váčků v knoflíku – váže se na reaktivní místa na subsynaptické membráně – vzbudí nový elektrický signál. Subsynaptická aktivita je ukončena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a) chemickou přeměnou mediátoru na neúčinnou látku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b) uvolněním přenašeče z reaktivních míst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c) zpětnou reabsorpcí synaptickým knoflíkem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pic>
        <p:nvPicPr>
          <p:cNvPr id="16387" name="Picture 5" descr="synap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46"/>
          <a:stretch>
            <a:fillRect/>
          </a:stretch>
        </p:blipFill>
        <p:spPr bwMode="auto">
          <a:xfrm>
            <a:off x="8131176" y="0"/>
            <a:ext cx="253682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6" descr="synap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001" r="53488" b="3477"/>
          <a:stretch>
            <a:fillRect/>
          </a:stretch>
        </p:blipFill>
        <p:spPr bwMode="auto">
          <a:xfrm>
            <a:off x="8458200" y="3429000"/>
            <a:ext cx="22098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1981200" y="5562601"/>
            <a:ext cx="8382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Podle účinku na postsynaptické neurony: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– synapse</a:t>
            </a:r>
            <a:r>
              <a:rPr lang="cs-CZ" altLang="cs-CZ" sz="1800" b="1"/>
              <a:t> budivé</a:t>
            </a:r>
            <a:r>
              <a:rPr lang="cs-CZ" altLang="cs-CZ" sz="1800"/>
              <a:t> (excitační) – zvyšují pravděpodobnost dosažení prahové hodnoty membránového potenciálu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– s.</a:t>
            </a:r>
            <a:r>
              <a:rPr lang="cs-CZ" altLang="cs-CZ" sz="1800" b="1"/>
              <a:t> tlumivé</a:t>
            </a:r>
            <a:r>
              <a:rPr lang="cs-CZ" altLang="cs-CZ" sz="1800"/>
              <a:t> (inhibiční) – snižují pravděpodobnost vzniku akčního potenciálu</a:t>
            </a:r>
          </a:p>
        </p:txBody>
      </p:sp>
    </p:spTree>
    <p:extLst>
      <p:ext uri="{BB962C8B-B14F-4D97-AF65-F5344CB8AC3E}">
        <p14:creationId xmlns:p14="http://schemas.microsoft.com/office/powerpoint/2010/main" val="578226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1752600" y="228600"/>
            <a:ext cx="7620000" cy="640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Depolarizace postsynaptické membrány nevyvolává vznik akčního potenciálu (malá elektrická dráždivost). Aktivace jedné synapse obvykle nevede ke vzniku akčního potenciálu. Proto nutné kombinované účinky mnoha synapsí (2 000 – 200 000). Axon vytváří s neuronem větší počet synaptických vstupů (2, u P.b. 250). Axonů k neuronu jde několik set. Aktivace více excitačních synapsí = sčítání postsynaptických potenciálů a zvyšování depolarizace:</a:t>
            </a:r>
            <a:r>
              <a:rPr lang="cs-CZ" altLang="cs-CZ" sz="1800" b="1"/>
              <a:t> sumace: </a:t>
            </a: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sum. prostorová</a:t>
            </a:r>
            <a:r>
              <a:rPr lang="cs-CZ" altLang="cs-CZ" sz="1800"/>
              <a:t> – současná aktivita více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synaptických spojů téhož neuronu.</a:t>
            </a:r>
            <a:r>
              <a:rPr lang="cs-CZ" altLang="cs-CZ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sum. časová</a:t>
            </a:r>
            <a:r>
              <a:rPr lang="cs-CZ" altLang="cs-CZ" sz="1800"/>
              <a:t> – opakovaná stimulace téže synapse.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Zvyšování účinnosti nervového přenosu –</a:t>
            </a:r>
            <a:r>
              <a:rPr lang="cs-CZ" altLang="cs-CZ" sz="1800" b="1"/>
              <a:t> facilitace.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Přenašeče (mediátory, neurotransmitery) – několik typů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1. </a:t>
            </a:r>
            <a:r>
              <a:rPr lang="cs-CZ" altLang="cs-CZ" sz="1800" b="1"/>
              <a:t>Acetylcholin</a:t>
            </a:r>
            <a:r>
              <a:rPr lang="cs-CZ" altLang="cs-CZ" sz="1800"/>
              <a:t> - blokace: eserin (fyzostigmin) a další nervové jedy - OrganoFosfáty.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2.</a:t>
            </a:r>
            <a:r>
              <a:rPr lang="cs-CZ" altLang="cs-CZ" sz="1800" b="1"/>
              <a:t> Monoaminy</a:t>
            </a:r>
            <a:r>
              <a:rPr lang="cs-CZ" altLang="cs-CZ" sz="1800"/>
              <a:t>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a)</a:t>
            </a:r>
            <a:r>
              <a:rPr lang="cs-CZ" altLang="cs-CZ" sz="1800" i="1"/>
              <a:t> Katecholaminy</a:t>
            </a:r>
            <a:r>
              <a:rPr lang="cs-CZ" altLang="cs-CZ" sz="1800"/>
              <a:t> – dopamin, noradrenalin a adrenalin.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b)</a:t>
            </a:r>
            <a:r>
              <a:rPr lang="cs-CZ" altLang="cs-CZ" sz="1800" i="1"/>
              <a:t> Indolalkylaminy</a:t>
            </a:r>
            <a:r>
              <a:rPr lang="cs-CZ" altLang="cs-CZ" sz="1800"/>
              <a:t> – nejdůležitější serotonin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3.</a:t>
            </a:r>
            <a:r>
              <a:rPr lang="cs-CZ" altLang="cs-CZ" sz="1800" b="1"/>
              <a:t> Aminokyseliny</a:t>
            </a:r>
            <a:r>
              <a:rPr lang="cs-CZ" altLang="cs-CZ" sz="1800"/>
              <a:t> – budivý glutamát, tlumivá kyselina γ-aminomáselná (GABA) a glycin.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Ovlivnění: strychnin – blok glycinových receptorů, pikrotoxin receptorů GABA. Tetanotoxin blokuje uvolňování inhibičního přenašeče.</a:t>
            </a:r>
          </a:p>
        </p:txBody>
      </p:sp>
      <p:pic>
        <p:nvPicPr>
          <p:cNvPr id="17411" name="Picture 5" descr="neuron tva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981201"/>
            <a:ext cx="22098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4849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ChangeArrowheads="1"/>
          </p:cNvSpPr>
          <p:nvPr/>
        </p:nvSpPr>
        <p:spPr bwMode="auto">
          <a:xfrm>
            <a:off x="1981200" y="2209801"/>
            <a:ext cx="77724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Kromě chemického přenosu ještě </a:t>
            </a:r>
            <a:r>
              <a:rPr lang="cs-CZ" altLang="cs-CZ" sz="1800" b="1"/>
              <a:t>elektrická cesta</a:t>
            </a:r>
            <a:r>
              <a:rPr lang="cs-CZ" altLang="cs-CZ" sz="1800"/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Místa dotyku axonů – septa (transversální) s přenosem elektrickou cestou. Rychlé (s mediátorem 0,3 ms, elektrická synapse – 0,05 ms).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Jiná stavba – zvětšení povrchu synapse.</a:t>
            </a:r>
            <a:r>
              <a:rPr lang="cs-CZ" altLang="cs-CZ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Spoje "gap junction"</a:t>
            </a:r>
            <a:r>
              <a:rPr lang="cs-CZ" altLang="cs-CZ" sz="1800"/>
              <a:t> – vzdálenost mezi buňkami 2 nm, kontakty: splývání cytoplazmy v kanálcích vedle sebe. Spojení mezi neurony.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Spoje "</a:t>
            </a:r>
            <a:r>
              <a:rPr lang="cs-CZ" altLang="cs-CZ" sz="1800" b="1"/>
              <a:t>tight junction</a:t>
            </a:r>
            <a:r>
              <a:rPr lang="cs-CZ" altLang="cs-CZ" sz="1800"/>
              <a:t>" – v místě kontaktu splynou povrchové membrány, vnitřní vrstvy zůstávají samostatné.</a:t>
            </a:r>
          </a:p>
        </p:txBody>
      </p:sp>
    </p:spTree>
    <p:extLst>
      <p:ext uri="{BB962C8B-B14F-4D97-AF65-F5344CB8AC3E}">
        <p14:creationId xmlns:p14="http://schemas.microsoft.com/office/powerpoint/2010/main" val="1875240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1828800" y="457200"/>
            <a:ext cx="65532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V CNS mnohonásobné propojení neuronů: připojení nervových zakončení stovek až tisíců dalších (</a:t>
            </a:r>
            <a:r>
              <a:rPr lang="cs-CZ" altLang="cs-CZ" sz="1800" b="1"/>
              <a:t>konvergence – sbíhavost)</a:t>
            </a:r>
            <a:r>
              <a:rPr lang="cs-CZ" altLang="cs-CZ" sz="1800"/>
              <a:t>, naopak z axonu zakončení ke stovkám až tisícovkám jiných (</a:t>
            </a:r>
            <a:r>
              <a:rPr lang="cs-CZ" altLang="cs-CZ" sz="1800" b="1"/>
              <a:t>divergence – rozbíhavost</a:t>
            </a:r>
            <a:r>
              <a:rPr lang="cs-CZ" altLang="cs-CZ" sz="1800"/>
              <a:t>) (25 000 i více). Konvergence zajišťuje impulsy z mnoha dalších, divergence naopak vyvolává aktivitu v mnoha dalších.</a:t>
            </a:r>
          </a:p>
        </p:txBody>
      </p:sp>
      <p:pic>
        <p:nvPicPr>
          <p:cNvPr id="19459" name="Picture 5" descr="konverg,dive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05"/>
          <a:stretch>
            <a:fillRect/>
          </a:stretch>
        </p:blipFill>
        <p:spPr bwMode="auto">
          <a:xfrm>
            <a:off x="8591550" y="0"/>
            <a:ext cx="207645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6" descr="konverg,dive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" t="1802" r="46602" b="90991"/>
          <a:stretch>
            <a:fillRect/>
          </a:stretch>
        </p:blipFill>
        <p:spPr bwMode="auto">
          <a:xfrm>
            <a:off x="8686800" y="4191001"/>
            <a:ext cx="19812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7" descr="obvod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38"/>
          <a:stretch>
            <a:fillRect/>
          </a:stretch>
        </p:blipFill>
        <p:spPr bwMode="auto">
          <a:xfrm>
            <a:off x="6248400" y="3810000"/>
            <a:ext cx="22098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8" descr="obvod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95" t="50497"/>
          <a:stretch>
            <a:fillRect/>
          </a:stretch>
        </p:blipFill>
        <p:spPr bwMode="auto">
          <a:xfrm>
            <a:off x="8431214" y="5513388"/>
            <a:ext cx="2236787" cy="134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Rectangle 9"/>
          <p:cNvSpPr>
            <a:spLocks noChangeArrowheads="1"/>
          </p:cNvSpPr>
          <p:nvPr/>
        </p:nvSpPr>
        <p:spPr bwMode="auto">
          <a:xfrm>
            <a:off x="1828800" y="2819401"/>
            <a:ext cx="4343400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Spojení neuronů do</a:t>
            </a:r>
            <a:r>
              <a:rPr lang="cs-CZ" altLang="cs-CZ" sz="1800" b="1"/>
              <a:t> nervových obvodů</a:t>
            </a:r>
            <a:r>
              <a:rPr lang="cs-CZ" altLang="cs-CZ" sz="1800"/>
              <a:t> (otevřené x uzavřené).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Otevřené: sled neuronů, kde žádný není prostřednictvím axonu spojen s předchozím.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Uzavřené: je zpětné spojení s předcházejícími neurony.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Zpětná vazba</a:t>
            </a:r>
            <a:r>
              <a:rPr lang="cs-CZ" altLang="cs-CZ" sz="1800"/>
              <a:t> - část výstupních signálů zpět pro ovlivňování a regulování další činnosti systému.</a:t>
            </a:r>
            <a:r>
              <a:rPr lang="cs-CZ" altLang="cs-CZ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Negativní</a:t>
            </a:r>
            <a:r>
              <a:rPr lang="cs-CZ" altLang="cs-CZ" sz="1800"/>
              <a:t> zpětná vazba - obrácený směr než počáteční aktivita.</a:t>
            </a:r>
          </a:p>
        </p:txBody>
      </p:sp>
    </p:spTree>
    <p:extLst>
      <p:ext uri="{BB962C8B-B14F-4D97-AF65-F5344CB8AC3E}">
        <p14:creationId xmlns:p14="http://schemas.microsoft.com/office/powerpoint/2010/main" val="656568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819400" y="1295401"/>
            <a:ext cx="6705600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b="1"/>
              <a:t>Fyziologie živočichů (a člověka)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Bi2BP_FYZP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III. ročník   1</a:t>
            </a:r>
            <a:r>
              <a:rPr lang="cs-CZ" altLang="cs-CZ" sz="1800"/>
              <a:t>/0/2</a:t>
            </a:r>
            <a:r>
              <a:rPr lang="cs-CZ" altLang="cs-CZ" sz="1800" b="1"/>
              <a:t> Zk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b="1"/>
              <a:t>III. část – řídící a regulační funkce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Soustavy:</a:t>
            </a:r>
            <a:r>
              <a:rPr lang="cs-CZ" altLang="cs-CZ" sz="1800" b="1"/>
              <a:t> humorální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	nervová (+ svalová, smysly)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b="1"/>
              <a:t>IV. část – reprodukční funkce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                          				</a:t>
            </a:r>
            <a:r>
              <a:rPr lang="cs-CZ" altLang="cs-CZ" sz="2000" b="1"/>
              <a:t>B. Rychnovský</a:t>
            </a:r>
          </a:p>
        </p:txBody>
      </p:sp>
    </p:spTree>
    <p:extLst>
      <p:ext uri="{BB962C8B-B14F-4D97-AF65-F5344CB8AC3E}">
        <p14:creationId xmlns:p14="http://schemas.microsoft.com/office/powerpoint/2010/main" val="1182888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1828800" y="642939"/>
            <a:ext cx="6477000" cy="531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096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096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096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09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09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09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09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09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09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Příjem informací (z vnitřního i vnějšího prostředí) –</a:t>
            </a:r>
            <a:r>
              <a:rPr lang="cs-CZ" altLang="cs-CZ" sz="1800" b="1"/>
              <a:t> receptory </a:t>
            </a:r>
            <a:r>
              <a:rPr lang="cs-CZ" altLang="cs-CZ" sz="1800"/>
              <a:t>(smyslové nebo aferentní nervové buňky přeměňující energii z prostředí na změny v membránovém potenciálu).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Se zvětšující se intenzitou podnětu stoupá depolarizace </a:t>
            </a:r>
            <a:r>
              <a:rPr lang="cs-CZ" altLang="cs-CZ" sz="1800">
                <a:cs typeface="Arial" panose="020B0604020202020204" pitchFamily="34" charset="0"/>
              </a:rPr>
              <a:t>→</a:t>
            </a:r>
            <a:r>
              <a:rPr lang="cs-CZ" altLang="cs-CZ" sz="1800"/>
              <a:t> stupňovitá odpověď receptoru:</a:t>
            </a:r>
            <a:r>
              <a:rPr lang="cs-CZ" altLang="cs-CZ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receptorový</a:t>
            </a:r>
            <a:r>
              <a:rPr lang="cs-CZ" altLang="cs-CZ" sz="1800"/>
              <a:t> /generátorový/ </a:t>
            </a:r>
            <a:r>
              <a:rPr lang="cs-CZ" altLang="cs-CZ" sz="1800" b="1"/>
              <a:t>potenciál</a:t>
            </a:r>
            <a:r>
              <a:rPr lang="cs-CZ" altLang="cs-CZ" sz="1800"/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Šíří se maximálně na vzdálenost 1 mm, pak se převádí na akční potenciály.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Adaptace je pokles frekvence akčních potenciálů v aferentním neuronu při neměnné velikosti energie podnětu (až zastavení tvorby akčních potenciálů). Nízká adaptace – receptory tahové (sval. vřeténka, receptory v oblouku aorty aj.), teploty, bolesti. Rychlá adaptace u receptorů dotyku (ohnutí vlasu – vzruchy pouze při pohybu) i taktilních (kůže bez chloupků).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Totožnost akčních potenciálů – rozlišení podnětů pomocí specifické citlivosti receptorů a specifičnosti aferentních drah. Není úplná, odpověď i na jiný signál (ale dosti silný).</a:t>
            </a:r>
          </a:p>
        </p:txBody>
      </p:sp>
      <p:pic>
        <p:nvPicPr>
          <p:cNvPr id="20483" name="Picture 5" descr="gener poten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184"/>
          <a:stretch>
            <a:fillRect/>
          </a:stretch>
        </p:blipFill>
        <p:spPr bwMode="auto">
          <a:xfrm>
            <a:off x="8382000" y="457201"/>
            <a:ext cx="228600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6" descr="gener poten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88" t="35754"/>
          <a:stretch>
            <a:fillRect/>
          </a:stretch>
        </p:blipFill>
        <p:spPr bwMode="auto">
          <a:xfrm>
            <a:off x="8458201" y="2133601"/>
            <a:ext cx="1960563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161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35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981200" y="701676"/>
            <a:ext cx="8305800" cy="529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Evoluce regulací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Fylogeneze – střet dvou protichůdných tendencí: zvětšování složitosti se specializací proti upevňování jednoty a utužování vztahů mezi částmi.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Sladění –</a:t>
            </a:r>
            <a:r>
              <a:rPr lang="cs-CZ" altLang="cs-CZ" sz="1800" b="1"/>
              <a:t> regulační mechanismy</a:t>
            </a:r>
            <a:r>
              <a:rPr lang="cs-CZ" altLang="cs-CZ" sz="1800"/>
              <a:t>. Systém: senzorická x výkonná x řídící jednotka.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Senzorická jednotka – smyslové orgány (</a:t>
            </a:r>
            <a:r>
              <a:rPr lang="cs-CZ" altLang="cs-CZ" sz="1800" b="1"/>
              <a:t>receptory) </a:t>
            </a:r>
            <a:r>
              <a:rPr lang="cs-CZ" altLang="cs-CZ" sz="1800"/>
              <a:t>–</a:t>
            </a:r>
            <a:r>
              <a:rPr lang="cs-CZ" altLang="cs-CZ" sz="1800" b="1"/>
              <a:t> signál </a:t>
            </a:r>
            <a:r>
              <a:rPr lang="cs-CZ" altLang="cs-CZ" sz="1800"/>
              <a:t>–</a:t>
            </a:r>
            <a:r>
              <a:rPr lang="cs-CZ" altLang="cs-CZ" sz="1800" b="1"/>
              <a:t> </a:t>
            </a:r>
            <a:r>
              <a:rPr lang="cs-CZ" altLang="cs-CZ" sz="1800"/>
              <a:t>přenos do ústředí (CNS) – dekódování,  vyhodnocení – instrukce –</a:t>
            </a:r>
            <a:r>
              <a:rPr lang="cs-CZ" altLang="cs-CZ" sz="1800" b="1"/>
              <a:t> příkaz</a:t>
            </a:r>
            <a:r>
              <a:rPr lang="cs-CZ" altLang="cs-CZ" sz="1800"/>
              <a:t> – signál do výkonné oblasti (orgánu)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Biologický projev:</a:t>
            </a:r>
            <a:r>
              <a:rPr lang="cs-CZ" altLang="cs-CZ" sz="1800" b="1"/>
              <a:t> reflexní oblouk</a:t>
            </a: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- receptorová složka (smysl. orgán reaguje na specifický podnět)                        - dostředivá dráha						            - centrum							                 - odstředivá dráha (motorické a vegetativní nervy, hormony)		            - efektorová složka (výkonný orgán)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Zachycení informace a přenos od receptoru k centru – </a:t>
            </a:r>
            <a:r>
              <a:rPr lang="cs-CZ" altLang="cs-CZ" sz="1800" b="1"/>
              <a:t>vzruchové signály</a:t>
            </a:r>
            <a:r>
              <a:rPr lang="cs-CZ" altLang="cs-CZ" sz="1800"/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Reakce typu</a:t>
            </a:r>
            <a:r>
              <a:rPr lang="cs-CZ" altLang="cs-CZ" sz="1800" b="1"/>
              <a:t> vše nebo nic</a:t>
            </a:r>
            <a:r>
              <a:rPr lang="cs-CZ" altLang="cs-CZ" sz="1800"/>
              <a:t>. V centru – porovnání.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Výsledný signál závisí na:	a) změně prostředí    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			b) vnitřním stavu organismu</a:t>
            </a:r>
          </a:p>
        </p:txBody>
      </p:sp>
    </p:spTree>
    <p:extLst>
      <p:ext uri="{BB962C8B-B14F-4D97-AF65-F5344CB8AC3E}">
        <p14:creationId xmlns:p14="http://schemas.microsoft.com/office/powerpoint/2010/main" val="42525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2133600" y="685800"/>
            <a:ext cx="8077200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Odstředivý přenos</a:t>
            </a:r>
            <a:r>
              <a:rPr lang="cs-CZ" altLang="cs-CZ" sz="1800"/>
              <a:t> – u mnohobuněčných: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a) látkové mechanismy (</a:t>
            </a:r>
            <a:r>
              <a:rPr lang="cs-CZ" altLang="cs-CZ" sz="1800" b="1"/>
              <a:t>regulace humorální</a:t>
            </a:r>
            <a:r>
              <a:rPr lang="cs-CZ" altLang="cs-CZ" sz="1800"/>
              <a:t> – chemická)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b) změny polarizace povrchové membrány (</a:t>
            </a:r>
            <a:r>
              <a:rPr lang="cs-CZ" altLang="cs-CZ" sz="1800" b="1"/>
              <a:t>nervová</a:t>
            </a:r>
            <a:r>
              <a:rPr lang="cs-CZ" altLang="cs-CZ" sz="1800"/>
              <a:t> – vzrušivá</a:t>
            </a:r>
            <a:r>
              <a:rPr lang="cs-CZ" altLang="cs-CZ" sz="1800" b="1"/>
              <a:t> regulace</a:t>
            </a:r>
            <a:r>
              <a:rPr lang="cs-CZ" altLang="cs-CZ" sz="1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ad a) Fylogeneticky nejstarší, látka (</a:t>
            </a:r>
            <a:r>
              <a:rPr lang="cs-CZ" altLang="cs-CZ" sz="1800" b="1"/>
              <a:t>signál</a:t>
            </a:r>
            <a:r>
              <a:rPr lang="cs-CZ" altLang="cs-CZ" sz="1800"/>
              <a:t>) v mezibuněčném  prostředí. Vývojově pokročilejší: účinné látky – specifické látky = hormony (</a:t>
            </a:r>
            <a:r>
              <a:rPr lang="cs-CZ" altLang="cs-CZ" sz="1800" b="1"/>
              <a:t>signály</a:t>
            </a:r>
            <a:r>
              <a:rPr lang="cs-CZ" altLang="cs-CZ" sz="1800"/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ad b) Buňky čivé, nervové a hybné, signál (změny elektrického potenciálu) vzniká na povrchu buněk.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Rozdíly mezi typy regulací: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Humorální regulace – proces pomalý, nelokalizovatelný. Specifická citlivost cílové tkáně (ne specifičnost  povahy hormonu). Uplatnění při adaptačních dějích.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Vzrušivá regulace – pohotová, rychlé rozvinutí, rychlé vymizení. Účinek přísně zaměřený na cílový efektor.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Společné rysy: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- přes rozdílnost mechanismu dálkového přenosu – shodnost mechanismu   	přenosu informace na výkonný prvek –</a:t>
            </a:r>
            <a:r>
              <a:rPr lang="cs-CZ" altLang="cs-CZ" sz="1800" b="1"/>
              <a:t> látkový</a:t>
            </a:r>
            <a:r>
              <a:rPr lang="cs-CZ" altLang="cs-CZ" sz="1800"/>
              <a:t> (hormon x mediátor).</a:t>
            </a:r>
            <a:r>
              <a:rPr lang="cs-CZ" altLang="cs-CZ" sz="1800" b="1"/>
              <a:t> </a:t>
            </a: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1800"/>
              <a:t> prostorová návaznost humorální a nervové regulace –</a:t>
            </a:r>
            <a:r>
              <a:rPr lang="cs-CZ" altLang="cs-CZ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	smíšené </a:t>
            </a:r>
            <a:r>
              <a:rPr lang="cs-CZ" altLang="cs-CZ" sz="1800"/>
              <a:t>regulační soustavy (</a:t>
            </a:r>
            <a:r>
              <a:rPr lang="cs-CZ" altLang="cs-CZ" sz="1800" b="1"/>
              <a:t>hypotalamo-hypofyzární</a:t>
            </a:r>
            <a:r>
              <a:rPr lang="cs-CZ" altLang="cs-CZ" sz="180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124640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2057400" y="1865313"/>
            <a:ext cx="7924800" cy="340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HUMORÁLNÍ</a:t>
            </a:r>
            <a:r>
              <a:rPr lang="cs-CZ" altLang="cs-CZ" sz="2000"/>
              <a:t> (látková) regulace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Základ látkových (humorálních, hormonálních) regulací: schopnost buněk specificky reagovat na přítomnost látek z jiných buněk.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Nejnižší stupeň fylogeneze: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- regulační látky z buněk (</a:t>
            </a:r>
            <a:r>
              <a:rPr lang="cs-CZ" altLang="cs-CZ" sz="1800" b="1"/>
              <a:t>induktory</a:t>
            </a:r>
            <a:r>
              <a:rPr lang="cs-CZ" altLang="cs-CZ" sz="1800"/>
              <a:t>) působily na sousední buňky	      diferenciace buněk, vznik orgánů 				-</a:t>
            </a:r>
            <a:r>
              <a:rPr lang="cs-CZ" altLang="cs-CZ" sz="1800" b="1"/>
              <a:t> </a:t>
            </a:r>
            <a:r>
              <a:rPr lang="cs-CZ" altLang="cs-CZ" sz="1800"/>
              <a:t>látky působící v místě vzniku</a:t>
            </a:r>
            <a:r>
              <a:rPr lang="cs-CZ" altLang="cs-CZ" sz="1800" b="1"/>
              <a:t> – tkáňové hormony</a:t>
            </a:r>
            <a:r>
              <a:rPr lang="cs-CZ" altLang="cs-CZ" sz="1800"/>
              <a:t> 			      s rozvodnými soustavami					-  vznik žláz s vnitřní sekrecí (endokrinní žlázy)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     –  produkty:</a:t>
            </a:r>
            <a:r>
              <a:rPr lang="cs-CZ" altLang="cs-CZ" sz="1800" b="1"/>
              <a:t> hormony</a:t>
            </a:r>
            <a:r>
              <a:rPr lang="cs-CZ" altLang="cs-CZ" sz="1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7613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1752600" y="174625"/>
            <a:ext cx="861060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Hormonální regulace bezobratlých</a:t>
            </a: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Neurohumorální charakter.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sng"/>
              <a:t>Kroužkovci:</a:t>
            </a:r>
            <a:r>
              <a:rPr lang="cs-CZ" altLang="cs-CZ" sz="1800"/>
              <a:t> neurosekreční buňky v zadním prostomiu, odtud svazky nervů na spodinu mozku, u perikapsulární membrány naléhají na stěnu hřbetní cévy.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sng"/>
              <a:t>Korýši:</a:t>
            </a:r>
            <a:r>
              <a:rPr lang="cs-CZ" altLang="cs-CZ" sz="1800"/>
              <a:t> </a:t>
            </a:r>
            <a:r>
              <a:rPr lang="cs-CZ" altLang="cs-CZ" sz="1800" b="1"/>
              <a:t> 1. neurosekreční komplex očního stvolu</a:t>
            </a:r>
            <a:r>
              <a:rPr lang="cs-CZ" altLang="cs-CZ" sz="1800"/>
              <a:t>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nejnápadnější X-orgán – hormony nervovými vlákny do</a:t>
            </a:r>
            <a:r>
              <a:rPr lang="cs-CZ" altLang="cs-CZ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sinusové (splavové),</a:t>
            </a:r>
            <a:r>
              <a:rPr lang="cs-CZ" altLang="cs-CZ" sz="1800"/>
              <a:t> do hemolymfy.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2.</a:t>
            </a:r>
            <a:r>
              <a:rPr lang="cs-CZ" altLang="cs-CZ" sz="1800"/>
              <a:t> komplex: soustava</a:t>
            </a:r>
            <a:r>
              <a:rPr lang="cs-CZ" altLang="cs-CZ" sz="1800" b="1"/>
              <a:t> postkomisurální a subezofagální</a:t>
            </a:r>
            <a:r>
              <a:rPr lang="cs-CZ" altLang="cs-CZ" sz="1800"/>
              <a:t>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gangliové buňky z příčné komisury nervové soustavy k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blízkým svalům. Hormony obou řídí barvoměnu, svlékání,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pohlavní funkce, metabolismus cukrů, hospodaření vodou.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I antagonisté.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Řízení srdečního tepu:</a:t>
            </a:r>
            <a:r>
              <a:rPr lang="cs-CZ" altLang="cs-CZ" sz="1800" b="1"/>
              <a:t> 3.</a:t>
            </a:r>
            <a:r>
              <a:rPr lang="cs-CZ" altLang="cs-CZ" sz="1800"/>
              <a:t> soustava</a:t>
            </a:r>
            <a:r>
              <a:rPr lang="cs-CZ" altLang="cs-CZ" sz="1800" b="1"/>
              <a:t> perikardiální</a:t>
            </a:r>
            <a:r>
              <a:rPr lang="cs-CZ" altLang="cs-CZ" sz="1800"/>
              <a:t> – osrdečník + blízké tělní splavy (produkují látky působící na srdeční tep)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pic>
        <p:nvPicPr>
          <p:cNvPr id="6147" name="Picture 6" descr="horm regul hmyz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77" t="30238" r="62820" b="45570"/>
          <a:stretch>
            <a:fillRect/>
          </a:stretch>
        </p:blipFill>
        <p:spPr bwMode="auto">
          <a:xfrm>
            <a:off x="9448800" y="2209800"/>
            <a:ext cx="1219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7" descr="horm regul hmyz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7" t="30238" r="73511" b="45570"/>
          <a:stretch>
            <a:fillRect/>
          </a:stretch>
        </p:blipFill>
        <p:spPr bwMode="auto">
          <a:xfrm>
            <a:off x="8077200" y="2209800"/>
            <a:ext cx="1447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4514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1828800" y="1143000"/>
            <a:ext cx="7315200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sng"/>
              <a:t>Hmyz:</a:t>
            </a:r>
            <a:r>
              <a:rPr lang="cs-CZ" altLang="cs-CZ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1.</a:t>
            </a:r>
            <a:r>
              <a:rPr lang="cs-CZ" altLang="cs-CZ" sz="1800"/>
              <a:t> několik skupin neurokrinních buněk na povrchu hemisfér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spojených nervovými vlákny s</a:t>
            </a:r>
            <a:r>
              <a:rPr lang="cs-CZ" altLang="cs-CZ" sz="1800" b="1"/>
              <a:t> kardiálními tělísky</a:t>
            </a:r>
            <a:r>
              <a:rPr lang="cs-CZ" altLang="cs-CZ" sz="1800"/>
              <a:t> (</a:t>
            </a:r>
            <a:r>
              <a:rPr lang="cs-CZ" altLang="cs-CZ" sz="1800" i="1"/>
              <a:t>corpora cardiaca</a:t>
            </a:r>
            <a:r>
              <a:rPr lang="cs-CZ" altLang="cs-CZ" sz="1800"/>
              <a:t>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ty párem nervů spojeny s</a:t>
            </a:r>
            <a:r>
              <a:rPr lang="cs-CZ" altLang="cs-CZ" sz="1800" b="1"/>
              <a:t> přilehlými tělísky</a:t>
            </a:r>
            <a:r>
              <a:rPr lang="cs-CZ" altLang="cs-CZ" sz="1800"/>
              <a:t> (</a:t>
            </a:r>
            <a:r>
              <a:rPr lang="cs-CZ" altLang="cs-CZ" sz="1800" i="1"/>
              <a:t>corpora allata</a:t>
            </a:r>
            <a:r>
              <a:rPr lang="cs-CZ" altLang="cs-CZ" sz="1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2. protorakální žlázy</a:t>
            </a:r>
            <a:r>
              <a:rPr lang="cs-CZ" altLang="cs-CZ" sz="1800"/>
              <a:t> – nepravidelné žláznaté orgány na ventrální straně středohrudi.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Neurokrinní buňky → </a:t>
            </a:r>
            <a:r>
              <a:rPr lang="cs-CZ" altLang="cs-CZ" sz="1800" b="1"/>
              <a:t>aktivační</a:t>
            </a:r>
            <a:r>
              <a:rPr lang="cs-CZ" altLang="cs-CZ" sz="1800"/>
              <a:t> hormon (protoracikotropní  PTTH) → </a:t>
            </a:r>
            <a:r>
              <a:rPr lang="cs-CZ" altLang="cs-CZ" sz="1800" i="1"/>
              <a:t>corpora cardiaca</a:t>
            </a:r>
            <a:r>
              <a:rPr lang="cs-CZ" altLang="cs-CZ" sz="1800"/>
              <a:t> – hromadění, hemolymfa →a) →</a:t>
            </a:r>
            <a:r>
              <a:rPr lang="cs-CZ" altLang="cs-CZ" sz="1800" b="1"/>
              <a:t> </a:t>
            </a:r>
            <a:r>
              <a:rPr lang="cs-CZ" altLang="cs-CZ" sz="1800"/>
              <a:t>b)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ad a) v protorakální žláze vznik</a:t>
            </a:r>
            <a:r>
              <a:rPr lang="cs-CZ" altLang="cs-CZ" sz="1800" b="1"/>
              <a:t> svlékacího</a:t>
            </a:r>
            <a:r>
              <a:rPr lang="cs-CZ" altLang="cs-CZ" sz="1800"/>
              <a:t> hormonu (ekdyson) (zánik u imag)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ad b) přímé působení na </a:t>
            </a:r>
            <a:r>
              <a:rPr lang="cs-CZ" altLang="cs-CZ" sz="1800" i="1"/>
              <a:t>c. allata</a:t>
            </a:r>
            <a:r>
              <a:rPr lang="cs-CZ" altLang="cs-CZ" sz="1800"/>
              <a:t> –</a:t>
            </a:r>
            <a:r>
              <a:rPr lang="cs-CZ" altLang="cs-CZ" sz="1800" b="1"/>
              <a:t> juvenilní</a:t>
            </a:r>
            <a:r>
              <a:rPr lang="cs-CZ" altLang="cs-CZ" sz="1800"/>
              <a:t> hormon (neotenin) – prodlužuje larvální vývoj, oddaluje metamorfózu. I u adultů (podmiňuje vývoj přídatných pohlavních žláz, u </a:t>
            </a:r>
            <a:r>
              <a:rPr lang="cs-CZ" altLang="cs-CZ" sz="1800">
                <a:cs typeface="Arial" panose="020B0604020202020204" pitchFamily="34" charset="0"/>
              </a:rPr>
              <a:t>♀♀ nutný k tvorbě vajíček)</a:t>
            </a:r>
            <a:r>
              <a:rPr lang="cs-CZ" altLang="cs-CZ" sz="1800"/>
              <a:t>. 		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Chemicky: aktivační hormon = polypeptid,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svlékací h. = steroid,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juvenilní h. = terpeny.</a:t>
            </a:r>
          </a:p>
        </p:txBody>
      </p:sp>
      <p:pic>
        <p:nvPicPr>
          <p:cNvPr id="7171" name="Picture 5" descr="horm regul hmyz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88" t="29231" r="3667" b="47586"/>
          <a:stretch>
            <a:fillRect/>
          </a:stretch>
        </p:blipFill>
        <p:spPr bwMode="auto">
          <a:xfrm>
            <a:off x="8001000" y="0"/>
            <a:ext cx="2667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6824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905000" y="403619"/>
            <a:ext cx="8458200" cy="63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 marL="1730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Hormonální regulace obratlovců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Dostatek pramenů, podrobnější studium v Antropologii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Žlázy s vnitřní sekrecí a jejich účinky</a:t>
            </a: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───────────────────────────────────────────────────────────────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Endokrinní žláza 	Hormony(faktory) 		Cílová tkáň 	Základní účinek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───────────────────────────────────────────────────────────────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1. hypotalamus</a:t>
            </a:r>
            <a:r>
              <a:rPr lang="cs-CZ" altLang="cs-CZ" sz="1400"/>
              <a:t>	CRF,TRF,FRF, 	adenohypofýza	 regulace výdeje hormonů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		LRF,PRF,PIF,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GRF,GIF,MRF,MIF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2. komplex</a:t>
            </a:r>
            <a:r>
              <a:rPr lang="cs-CZ" altLang="cs-CZ" sz="1400"/>
              <a:t> 	ADH (vazopr.)	ledvina 		zvyš. zpět. resorpce v tubulech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    hypotalamus-</a:t>
            </a:r>
            <a:r>
              <a:rPr lang="cs-CZ" altLang="cs-CZ" sz="1400"/>
              <a:t> 	oxytocin 		uterus,mléč.žl.	podněc. stahy hladkého svalstva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    neurohypofýza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3. adenohypofýza</a:t>
            </a:r>
            <a:r>
              <a:rPr lang="cs-CZ" altLang="cs-CZ" sz="1400"/>
              <a:t> 	ACTH 		kůra nadledvin 	zvýš. sekrece gluko-, 								mineralokortik., pohl.horm., růst 							buněk kůry, lepší permeabilita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			membrán pro cholesterol a glukózu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TSH 		štítná žláza 	vyplavování tyreoid. hormonů do 							krve, aktivace jodid. pumpy, jodace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			tyrozinu, růst buněk štít. žl.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		 FSH 		vaječník,varle	tvorba pohl.b. u M, růst folikulů, 							stimulace tvorby estrogenů u F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LH(ICSH) 		" 	" 	syntéza progesteronu a estrogenu, 						růst intersticiálních b.varlete, 							stimulace sekrece testosteronu,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		 	jeho přeměna na estrogen 	</a:t>
            </a:r>
          </a:p>
        </p:txBody>
      </p:sp>
    </p:spTree>
    <p:extLst>
      <p:ext uri="{BB962C8B-B14F-4D97-AF65-F5344CB8AC3E}">
        <p14:creationId xmlns:p14="http://schemas.microsoft.com/office/powerpoint/2010/main" val="2491855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1905000" y="228601"/>
            <a:ext cx="85344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8288" indent="-1730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Žlázy s vnitřní sekrecí a jejich účinky </a:t>
            </a:r>
            <a:r>
              <a:rPr lang="cs-CZ" altLang="cs-CZ" sz="1400"/>
              <a:t>-  pokrač.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───────────────────────────────────────────────────────────────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Endokr. žláza 	Hormony 		Cílová tkáň 	Základní účinek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───────────────────────────────────────────────────────────────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3. adenohypofýza</a:t>
            </a:r>
            <a:r>
              <a:rPr lang="cs-CZ" altLang="cs-CZ" sz="1400"/>
              <a:t> 	LTH (LUT,PL) 	mléč.žl., vaječ.	tvorba b. mléčné žl., sekrece mléka, 	- pokrač.					zvýš. prod. progester. ve žl.těl.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			STH 		játra (vznik 		zvyš. přenos aminokyselin přes 					 somatomedin) 	membr., stimul. růst většiny tkání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				omezuje vstup glukózy do buněk, 							štěpí glykogen a tuky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MSH		 melanofory 	disperze melanoforů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4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4. štítná žláza</a:t>
            </a:r>
            <a:r>
              <a:rPr lang="cs-CZ" altLang="cs-CZ" sz="1400"/>
              <a:t> 	T3, T4 		většina tkání 	diferenciace tkání, růst, zvýšení 							metabolismu, ovlivnění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 				metamorfózy, termoregulace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kalcitonin 		kost 		ukládání Ca2+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4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5. příštitná</a:t>
            </a:r>
            <a:r>
              <a:rPr lang="cs-CZ" altLang="cs-CZ" sz="1400"/>
              <a:t> 	paratyreoidní 	ledvina, 		snižování zpětné resorpce fosfátu 	</a:t>
            </a:r>
            <a:r>
              <a:rPr lang="cs-CZ" altLang="cs-CZ" sz="1400" b="1"/>
              <a:t>      tělíska		</a:t>
            </a:r>
            <a:r>
              <a:rPr lang="cs-CZ" altLang="cs-CZ" sz="1400"/>
              <a:t>hormon 		kost, střevo 	v tubulech, uvolňuje Ca2+ z kostí, 							zvyšuje resorpci Ca2+ ve střevě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4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6. kůra</a:t>
            </a:r>
            <a:r>
              <a:rPr lang="cs-CZ" altLang="cs-CZ" sz="1400"/>
              <a:t> 		kortizol,		 játra, svaly		 inhibice spotřeby gluk., štěpení bílk. </a:t>
            </a:r>
            <a:r>
              <a:rPr lang="cs-CZ" altLang="cs-CZ" sz="1400" b="1"/>
              <a:t>     nadledvin</a:t>
            </a:r>
            <a:r>
              <a:rPr lang="cs-CZ" altLang="cs-CZ" sz="1400"/>
              <a:t> 	kortikosteron 			přeměna aminokyselin na glukózu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aldosteron		 ledviny, slin.a 	zvýšení zpětné resorpce Na+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		pot.žlázy,žaludek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androgeny 		většina orgánů 	stimulace syntézy bílkovin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4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7. dřeň		</a:t>
            </a:r>
            <a:r>
              <a:rPr lang="cs-CZ" altLang="cs-CZ" sz="1400"/>
              <a:t>noradrenalin 	     "           " 	stimulace rozpadu glykogenu, tuků,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</a:t>
            </a:r>
            <a:r>
              <a:rPr lang="cs-CZ" altLang="cs-CZ" sz="1400" b="1"/>
              <a:t>nadledvin</a:t>
            </a:r>
            <a:r>
              <a:rPr lang="cs-CZ" altLang="cs-CZ" sz="1400"/>
              <a:t>	adrenalin 				kalorigeneze, stah hladkých a 							srdečního svalů</a:t>
            </a:r>
          </a:p>
        </p:txBody>
      </p:sp>
    </p:spTree>
    <p:extLst>
      <p:ext uri="{BB962C8B-B14F-4D97-AF65-F5344CB8AC3E}">
        <p14:creationId xmlns:p14="http://schemas.microsoft.com/office/powerpoint/2010/main" val="1865622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1731</Words>
  <Application>Microsoft Office PowerPoint</Application>
  <PresentationFormat>Širokoúhlá obrazovka</PresentationFormat>
  <Paragraphs>269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Uživatel systému Windows</cp:lastModifiedBy>
  <cp:revision>1</cp:revision>
  <dcterms:created xsi:type="dcterms:W3CDTF">2018-12-02T16:28:19Z</dcterms:created>
  <dcterms:modified xsi:type="dcterms:W3CDTF">2018-12-02T16:29:01Z</dcterms:modified>
</cp:coreProperties>
</file>