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1B98-3660-4B16-9FA7-DAC167154F0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9B19-7B5A-401E-9354-7CB88D90E3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1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1B98-3660-4B16-9FA7-DAC167154F0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9B19-7B5A-401E-9354-7CB88D90E3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866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1B98-3660-4B16-9FA7-DAC167154F0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9B19-7B5A-401E-9354-7CB88D90E3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992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1B98-3660-4B16-9FA7-DAC167154F0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9B19-7B5A-401E-9354-7CB88D90E3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465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1B98-3660-4B16-9FA7-DAC167154F0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9B19-7B5A-401E-9354-7CB88D90E3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46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1B98-3660-4B16-9FA7-DAC167154F0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9B19-7B5A-401E-9354-7CB88D90E3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397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1B98-3660-4B16-9FA7-DAC167154F0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9B19-7B5A-401E-9354-7CB88D90E3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448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1B98-3660-4B16-9FA7-DAC167154F0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9B19-7B5A-401E-9354-7CB88D90E3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396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1B98-3660-4B16-9FA7-DAC167154F0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9B19-7B5A-401E-9354-7CB88D90E3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85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1B98-3660-4B16-9FA7-DAC167154F0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9B19-7B5A-401E-9354-7CB88D90E3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639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1B98-3660-4B16-9FA7-DAC167154F0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99B19-7B5A-401E-9354-7CB88D90E3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99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B1B98-3660-4B16-9FA7-DAC167154F03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99B19-7B5A-401E-9354-7CB88D90E3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009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2590800" y="914401"/>
            <a:ext cx="701040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b="1" dirty="0"/>
              <a:t>Fyziologie živočichů (a člověka)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Bi2BP_FYZP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III. ročník   1</a:t>
            </a:r>
            <a:r>
              <a:rPr lang="cs-CZ" altLang="cs-CZ" sz="1800" dirty="0"/>
              <a:t>/0/2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Zk</a:t>
            </a:r>
            <a:endParaRPr lang="cs-CZ" altLang="cs-CZ" sz="18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b="1" dirty="0"/>
              <a:t>II. část – metabolické funkce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Soustavy:</a:t>
            </a:r>
            <a:r>
              <a:rPr lang="cs-CZ" altLang="cs-CZ" sz="1800" b="1" dirty="0"/>
              <a:t> trávicí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	dýchací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	cévní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	homeostatické mechanismy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		osmoregulace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		exkrece – vylučovací soustava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		termoregulace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/>
              <a:t>                           	</a:t>
            </a:r>
            <a:r>
              <a:rPr lang="cs-CZ" altLang="cs-CZ" sz="2000" b="1" dirty="0" smtClean="0"/>
              <a:t>B</a:t>
            </a:r>
            <a:r>
              <a:rPr lang="cs-CZ" altLang="cs-CZ" sz="2000" b="1" dirty="0"/>
              <a:t>. </a:t>
            </a:r>
            <a:r>
              <a:rPr lang="cs-CZ" altLang="cs-CZ" sz="2000" b="1" dirty="0" smtClean="0"/>
              <a:t>Rychnovský, Žákovská</a:t>
            </a: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94277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1524000" y="284163"/>
            <a:ext cx="9144000" cy="646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Vstřebávání látek (rezorpce)</a:t>
            </a: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- převod látek z trávicí trubice do krevního oběhu a lymfy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Jednotlivé části:</a:t>
            </a:r>
            <a:r>
              <a:rPr lang="cs-CZ" altLang="cs-CZ" sz="1800" u="sng"/>
              <a:t> ústa</a:t>
            </a:r>
            <a:r>
              <a:rPr lang="cs-CZ" altLang="cs-CZ" sz="1800"/>
              <a:t> – malá intenzita vstřebávání (vícevrstevný epitel)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sng"/>
              <a:t>žaludek</a:t>
            </a:r>
            <a:r>
              <a:rPr lang="cs-CZ" altLang="cs-CZ" sz="1800"/>
              <a:t> – významnější, hodně léčiva a jedy (strychnin, HCN)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sng"/>
              <a:t>předžaludky</a:t>
            </a:r>
            <a:r>
              <a:rPr lang="cs-CZ" altLang="cs-CZ" sz="1800"/>
              <a:t> – kyselina octová, propionová, máselná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sng"/>
              <a:t>tenké střevo</a:t>
            </a:r>
            <a:r>
              <a:rPr lang="cs-CZ" altLang="cs-CZ" sz="1800"/>
              <a:t> – většina látek, zvětšení rezorpčního povrchu (spirální řasa až klky)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Vstřebávání </a:t>
            </a:r>
            <a:r>
              <a:rPr lang="cs-CZ" altLang="cs-CZ" sz="1800" b="1"/>
              <a:t>vody</a:t>
            </a:r>
            <a:r>
              <a:rPr lang="cs-CZ" altLang="cs-CZ" sz="1800"/>
              <a:t> – zákonitosti osmózy (až 10 l denně)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    solí</a:t>
            </a:r>
            <a:r>
              <a:rPr lang="cs-CZ" altLang="cs-CZ" sz="1800"/>
              <a:t> - poměrně rychle, pořadí: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   Cl</a:t>
            </a:r>
            <a:r>
              <a:rPr lang="cs-CZ" altLang="cs-CZ" sz="1800" baseline="40000"/>
              <a:t>-</a:t>
            </a:r>
            <a:r>
              <a:rPr lang="cs-CZ" altLang="cs-CZ" sz="1800"/>
              <a:t>&gt; Br</a:t>
            </a:r>
            <a:r>
              <a:rPr lang="cs-CZ" altLang="cs-CZ" sz="1800" baseline="40000"/>
              <a:t>-</a:t>
            </a:r>
            <a:r>
              <a:rPr lang="cs-CZ" altLang="cs-CZ" sz="1800"/>
              <a:t> &gt; NO</a:t>
            </a:r>
            <a:r>
              <a:rPr lang="cs-CZ" altLang="cs-CZ" sz="1800" baseline="-20000"/>
              <a:t>3</a:t>
            </a:r>
            <a:r>
              <a:rPr lang="cs-CZ" altLang="cs-CZ" sz="1800" baseline="40000"/>
              <a:t>-</a:t>
            </a:r>
            <a:r>
              <a:rPr lang="cs-CZ" altLang="cs-CZ" sz="1800"/>
              <a:t> &gt; SO</a:t>
            </a:r>
            <a:r>
              <a:rPr lang="cs-CZ" altLang="cs-CZ" sz="1800" baseline="-20000"/>
              <a:t>4</a:t>
            </a:r>
            <a:r>
              <a:rPr lang="cs-CZ" altLang="cs-CZ" sz="1800" baseline="40000"/>
              <a:t>2-</a:t>
            </a:r>
            <a:r>
              <a:rPr lang="cs-CZ" altLang="cs-CZ" sz="1800"/>
              <a:t> &gt; PO</a:t>
            </a:r>
            <a:r>
              <a:rPr lang="cs-CZ" altLang="cs-CZ" sz="1800" baseline="-20000"/>
              <a:t>4</a:t>
            </a:r>
            <a:r>
              <a:rPr lang="cs-CZ" altLang="cs-CZ" sz="1800" baseline="40000"/>
              <a:t>3-</a:t>
            </a:r>
            <a:r>
              <a:rPr lang="cs-CZ" altLang="cs-CZ" sz="1800"/>
              <a:t> &gt; K</a:t>
            </a:r>
            <a:r>
              <a:rPr lang="cs-CZ" altLang="cs-CZ" sz="1800" baseline="40000"/>
              <a:t>+</a:t>
            </a:r>
            <a:r>
              <a:rPr lang="cs-CZ" altLang="cs-CZ" sz="1800"/>
              <a:t> &gt; Na</a:t>
            </a:r>
            <a:r>
              <a:rPr lang="cs-CZ" altLang="cs-CZ" sz="1800" baseline="40000"/>
              <a:t>+</a:t>
            </a:r>
            <a:r>
              <a:rPr lang="cs-CZ" altLang="cs-CZ" sz="1800"/>
              <a:t> &gt; Ca</a:t>
            </a:r>
            <a:r>
              <a:rPr lang="cs-CZ" altLang="cs-CZ" sz="1800" baseline="40000"/>
              <a:t>2+ </a:t>
            </a:r>
            <a:r>
              <a:rPr lang="cs-CZ" altLang="cs-CZ" sz="1800"/>
              <a:t>&gt; Mg</a:t>
            </a:r>
            <a:r>
              <a:rPr lang="cs-CZ" altLang="cs-CZ" sz="1800" baseline="40000"/>
              <a:t>2+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    </a:t>
            </a:r>
            <a:r>
              <a:rPr lang="cs-CZ" altLang="cs-CZ" sz="1800" b="1"/>
              <a:t>monosacharidů a aminokyselin</a:t>
            </a:r>
            <a:r>
              <a:rPr lang="cs-CZ" altLang="cs-CZ" sz="1800"/>
              <a:t>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do krevních vlásečnic v klcích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Nejsložitější vstřebávání </a:t>
            </a:r>
            <a:r>
              <a:rPr lang="cs-CZ" altLang="cs-CZ" sz="1800" b="1"/>
              <a:t>tuků</a:t>
            </a:r>
            <a:r>
              <a:rPr lang="cs-CZ" altLang="cs-CZ" sz="1800"/>
              <a:t> – nutnost emulgace žlučí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</a:t>
            </a:r>
            <a:r>
              <a:rPr lang="cs-CZ" altLang="cs-CZ" sz="1800">
                <a:cs typeface="Arial" panose="020B0604020202020204" pitchFamily="34" charset="0"/>
              </a:rPr>
              <a:t>→ </a:t>
            </a:r>
            <a:r>
              <a:rPr lang="cs-CZ" altLang="cs-CZ" sz="1800"/>
              <a:t>zvětšení plochy pro působení lipázy,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komplexy MK se žlučovými kyselinami -</a:t>
            </a:r>
            <a:r>
              <a:rPr lang="cs-CZ" altLang="cs-CZ" sz="1800" b="1"/>
              <a:t> micely.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Resyntéza v míznici jako</a:t>
            </a:r>
            <a:r>
              <a:rPr lang="cs-CZ" altLang="cs-CZ" sz="1800" b="1"/>
              <a:t> chylomikron.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Lymfatickým oběhem do krve v oblasti hrudního mízovodu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Vstřebávání vitamínů podle jejich rozpustnosti.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u="sng"/>
              <a:t>tlusté střevo</a:t>
            </a:r>
            <a:r>
              <a:rPr lang="cs-CZ" altLang="cs-CZ" sz="1800"/>
              <a:t> – voda (500 ml za den), soli, i glukóza,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u přežvýkavců produkty trávení celulózy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(léky přes konečník). Fermentace. Secernace šťávy (pH 8)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pro neutralizaci produktů fermentace.</a:t>
            </a:r>
          </a:p>
        </p:txBody>
      </p:sp>
      <p:pic>
        <p:nvPicPr>
          <p:cNvPr id="12291" name="Picture 5" descr="vstřeb tuk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0064" y="2209800"/>
            <a:ext cx="254793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861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2362200" y="1679576"/>
            <a:ext cx="7467600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Výkaly</a:t>
            </a:r>
            <a:r>
              <a:rPr lang="cs-CZ" altLang="cs-CZ" sz="1800"/>
              <a:t> -za 12 h po přijetí potravy.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Denní produkce 300 g (57 % vody).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Nahromadění zbytků - defekace (řízena míchou), ale ovládána i vůlí.  Při tlaku 5,34 kPa (40 torr) - podráždění proprioreceptorů vyvolá defekační reflex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Řízení příjmu potravy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Nervová soustava – střední </a:t>
            </a:r>
            <a:r>
              <a:rPr lang="cs-CZ" altLang="cs-CZ" sz="1800" b="1"/>
              <a:t>hypotalamus</a:t>
            </a:r>
            <a:r>
              <a:rPr lang="cs-CZ" altLang="cs-CZ" sz="1800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laterální oblast – centrum hladu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ventromediální oblast – centrum sytosti (nadřazené) přes glukózu v krvi</a:t>
            </a:r>
          </a:p>
        </p:txBody>
      </p:sp>
    </p:spTree>
    <p:extLst>
      <p:ext uri="{BB962C8B-B14F-4D97-AF65-F5344CB8AC3E}">
        <p14:creationId xmlns:p14="http://schemas.microsoft.com/office/powerpoint/2010/main" val="168849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63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1676400" y="228600"/>
            <a:ext cx="8991600" cy="629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 indent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/>
              <a:t>Fyziologie trávení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Potrava </a:t>
            </a:r>
            <a:r>
              <a:rPr lang="cs-CZ" altLang="cs-CZ" sz="1800"/>
              <a:t>– směs energeticky různorodých látek ve vstupní podobě nevyužitelných.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Nezbytnost rozkladu (až na molekuly) →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Zpracování </a:t>
            </a:r>
            <a:r>
              <a:rPr lang="cs-CZ" altLang="cs-CZ" sz="1800" b="1"/>
              <a:t>trávením</a:t>
            </a:r>
            <a:r>
              <a:rPr lang="cs-CZ" altLang="cs-CZ" sz="1800"/>
              <a:t> prostřednictvím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trávicích enzymů </a:t>
            </a:r>
            <a:r>
              <a:rPr lang="cs-CZ" altLang="cs-CZ" sz="1800"/>
              <a:t>(chemické procesy).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Lepší průběh – rozmělněná (až tekutá) potrava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→ předchozí 	mechanické změny.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Trávicí soustava</a:t>
            </a:r>
            <a:r>
              <a:rPr lang="cs-CZ" altLang="cs-CZ" sz="180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Mechanické zpracování</a:t>
            </a:r>
            <a:r>
              <a:rPr lang="cs-CZ" altLang="cs-CZ" sz="1800"/>
              <a:t> potravy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- drcení, zvlhčování </a:t>
            </a:r>
            <a:r>
              <a:rPr lang="cs-CZ" altLang="cs-CZ" sz="1800">
                <a:cs typeface="Arial" panose="020B0604020202020204" pitchFamily="34" charset="0"/>
              </a:rPr>
              <a:t>→</a:t>
            </a:r>
            <a:r>
              <a:rPr lang="cs-CZ" altLang="cs-CZ" sz="1800"/>
              <a:t> kašovitá hmota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(většinou přední  část trávicí trubice)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Chemické zpracování</a:t>
            </a:r>
            <a:r>
              <a:rPr lang="cs-CZ" altLang="cs-CZ" sz="1800"/>
              <a:t> potravy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chemický rozklad pro přechod z trávicí trubice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Intracelulární x extracelulární trávení (smíšené)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Mimotělní x vnitrotělní trávení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Holokrinní (morfokinetická) x apokrinní (morfostatická) sekrece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pic>
        <p:nvPicPr>
          <p:cNvPr id="4099" name="Picture 5" descr="digestive_system_Wik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614" y="1676400"/>
            <a:ext cx="29733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59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2133600" y="4395789"/>
            <a:ext cx="86868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76176" bIns="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Rozdíly v trávení mezi bezobratlými a obratlovci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Bezobratlí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- hodně intracelulární trávení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   - nejsou odděleny okrsky secernující a rezorbující (hepatopankreas kor. a měkk.)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   - </a:t>
            </a:r>
            <a:r>
              <a:rPr lang="cs-CZ" altLang="cs-CZ" sz="1800" b="1"/>
              <a:t>u většiny trávicí enzymy pohromadě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   - </a:t>
            </a:r>
            <a:r>
              <a:rPr lang="cs-CZ" altLang="cs-CZ" sz="1800" b="1"/>
              <a:t>rozklad bílkovin probíhá za neutrální reakce</a:t>
            </a:r>
            <a:r>
              <a:rPr lang="cs-CZ" altLang="cs-CZ" sz="1800"/>
              <a:t> (u obratlovců za kyselé)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   - vyšší stupeň specializace (přizpůsobené složení trávicích šťáv)</a:t>
            </a: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2133600" y="304800"/>
            <a:ext cx="8229600" cy="397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Způsoby trávení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Prvoci – osmotický způsob (bičíkovci, parazitičtí prvoci, nižší "červi")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	- fagocytóza (kořenonožci, ale i želvušky, mlži)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	- cytostoma (obrvení) - i pro předchozí: vakuola,  cyklóza – malý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	a velký oběh, kyselá x zásaditá  reakce, cytopyge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Láčkovci – potravní váček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Pásnice – poprvé ústa – řiť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Měkkýši – modifikovaná trávicí trubice, proteolýza intracelul., ostatní extra-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Hmyz – ektodermální přední a zadní část s chitinem,  entodermální s 	trávicími žlázami vystýlá peritrofická  membrána – mechanicky 	zpracovává potravu a rezorbuje živiny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Obratlovci: a) přední část (mechanická funkce) – ústní dutina, hltan, jícen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b) žaludek + tenké střevo (chemické zpracování)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c) tlusté střevo + konečník</a:t>
            </a:r>
          </a:p>
        </p:txBody>
      </p:sp>
    </p:spTree>
    <p:extLst>
      <p:ext uri="{BB962C8B-B14F-4D97-AF65-F5344CB8AC3E}">
        <p14:creationId xmlns:p14="http://schemas.microsoft.com/office/powerpoint/2010/main" val="285854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2209800" y="109539"/>
            <a:ext cx="8001000" cy="644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b="1" dirty="0"/>
              <a:t>Ústa</a:t>
            </a: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Zvláštnosti u bezobratlých (minerální kyseliny, antikoagulanty, jedovaté látky, sání šťáv, </a:t>
            </a:r>
            <a:r>
              <a:rPr lang="cs-CZ" altLang="cs-CZ" dirty="0" err="1"/>
              <a:t>tyramín</a:t>
            </a:r>
            <a:r>
              <a:rPr lang="cs-CZ" altLang="cs-CZ" dirty="0"/>
              <a:t> hlavonožců, hedvábí</a:t>
            </a:r>
            <a:endParaRPr lang="cs-CZ" altLang="cs-CZ" u="sng" dirty="0"/>
          </a:p>
          <a:p>
            <a:pPr eaLnBrk="1" hangingPunct="1">
              <a:defRPr/>
            </a:pPr>
            <a:endParaRPr lang="cs-CZ" altLang="cs-CZ" u="sng" dirty="0"/>
          </a:p>
          <a:p>
            <a:pPr eaLnBrk="1" hangingPunct="1">
              <a:defRPr/>
            </a:pPr>
            <a:r>
              <a:rPr lang="cs-CZ" altLang="cs-CZ" u="sng" dirty="0"/>
              <a:t>Slinné žlázy</a:t>
            </a:r>
          </a:p>
          <a:p>
            <a:pPr marL="342900" indent="-342900">
              <a:buFontTx/>
              <a:buAutoNum type="alphaLcParenR"/>
              <a:defRPr/>
            </a:pPr>
            <a:r>
              <a:rPr lang="cs-CZ" altLang="cs-CZ" dirty="0"/>
              <a:t>příušní (</a:t>
            </a:r>
            <a:r>
              <a:rPr lang="cs-CZ" altLang="cs-CZ" i="1" dirty="0" err="1"/>
              <a:t>glandulae</a:t>
            </a:r>
            <a:r>
              <a:rPr lang="cs-CZ" altLang="cs-CZ" i="1" dirty="0"/>
              <a:t> </a:t>
            </a:r>
            <a:r>
              <a:rPr lang="cs-CZ" altLang="cs-CZ" i="1" dirty="0" err="1"/>
              <a:t>parotis</a:t>
            </a:r>
            <a:r>
              <a:rPr lang="cs-CZ" altLang="cs-CZ" dirty="0"/>
              <a:t>) – nejmohutnější, </a:t>
            </a:r>
            <a:r>
              <a:rPr lang="cs-CZ" altLang="cs-CZ" dirty="0" err="1"/>
              <a:t>mucinózní</a:t>
            </a:r>
            <a:r>
              <a:rPr lang="cs-CZ" altLang="cs-CZ" dirty="0"/>
              <a:t> sliny</a:t>
            </a:r>
          </a:p>
          <a:p>
            <a:pPr eaLnBrk="1" hangingPunct="1">
              <a:defRPr/>
            </a:pPr>
            <a:r>
              <a:rPr lang="cs-CZ" altLang="cs-CZ" dirty="0"/>
              <a:t>b) podčelistní (</a:t>
            </a:r>
            <a:r>
              <a:rPr lang="cs-CZ" altLang="cs-CZ" i="1" dirty="0"/>
              <a:t>g. </a:t>
            </a:r>
            <a:r>
              <a:rPr lang="cs-CZ" altLang="cs-CZ" i="1" dirty="0" err="1"/>
              <a:t>submandibularis</a:t>
            </a:r>
            <a:r>
              <a:rPr lang="cs-CZ" altLang="cs-CZ" dirty="0"/>
              <a:t>) – </a:t>
            </a:r>
            <a:r>
              <a:rPr lang="cs-CZ" altLang="cs-CZ" dirty="0" err="1"/>
              <a:t>serozní</a:t>
            </a:r>
            <a:r>
              <a:rPr lang="cs-CZ" altLang="cs-CZ" dirty="0"/>
              <a:t> sliny</a:t>
            </a:r>
          </a:p>
          <a:p>
            <a:pPr eaLnBrk="1" hangingPunct="1">
              <a:defRPr/>
            </a:pPr>
            <a:r>
              <a:rPr lang="cs-CZ" altLang="cs-CZ" dirty="0"/>
              <a:t>c) podjazykové (</a:t>
            </a:r>
            <a:r>
              <a:rPr lang="cs-CZ" altLang="cs-CZ" i="1" dirty="0"/>
              <a:t>g. </a:t>
            </a:r>
            <a:r>
              <a:rPr lang="cs-CZ" altLang="cs-CZ" i="1" dirty="0" err="1"/>
              <a:t>sublingualis</a:t>
            </a:r>
            <a:r>
              <a:rPr lang="cs-CZ" altLang="cs-CZ" dirty="0"/>
              <a:t>)</a:t>
            </a:r>
            <a:r>
              <a:rPr lang="cs-CZ" altLang="cs-CZ" i="1" dirty="0"/>
              <a:t> –</a:t>
            </a:r>
            <a:r>
              <a:rPr lang="cs-CZ" altLang="cs-CZ" dirty="0"/>
              <a:t> </a:t>
            </a:r>
            <a:r>
              <a:rPr lang="cs-CZ" altLang="cs-CZ" dirty="0" err="1"/>
              <a:t>mucinozní</a:t>
            </a:r>
            <a:r>
              <a:rPr lang="cs-CZ" altLang="cs-CZ" dirty="0"/>
              <a:t> sliny</a:t>
            </a:r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Složení slin – 99,5 % vody, organické i minerální látky, různé pH  </a:t>
            </a:r>
          </a:p>
          <a:p>
            <a:pPr eaLnBrk="1" hangingPunct="1">
              <a:defRPr/>
            </a:pPr>
            <a:r>
              <a:rPr lang="cs-CZ" altLang="cs-CZ" dirty="0"/>
              <a:t>Význam slin</a:t>
            </a:r>
          </a:p>
          <a:p>
            <a:pPr eaLnBrk="1" hangingPunct="1">
              <a:defRPr/>
            </a:pPr>
            <a:r>
              <a:rPr lang="cs-CZ" altLang="cs-CZ" dirty="0"/>
              <a:t>	a) zvlhčování dutiny  </a:t>
            </a:r>
          </a:p>
          <a:p>
            <a:pPr eaLnBrk="1" hangingPunct="1">
              <a:defRPr/>
            </a:pPr>
            <a:r>
              <a:rPr lang="cs-CZ" altLang="cs-CZ" dirty="0"/>
              <a:t>	b)                    potravy</a:t>
            </a:r>
          </a:p>
          <a:p>
            <a:pPr eaLnBrk="1" hangingPunct="1">
              <a:defRPr/>
            </a:pPr>
            <a:r>
              <a:rPr lang="cs-CZ" altLang="cs-CZ" dirty="0"/>
              <a:t>	c) obalování hlenem, polykání</a:t>
            </a:r>
          </a:p>
          <a:p>
            <a:pPr eaLnBrk="1" hangingPunct="1">
              <a:defRPr/>
            </a:pPr>
            <a:r>
              <a:rPr lang="cs-CZ" altLang="cs-CZ" dirty="0"/>
              <a:t>	d) rozpouštění pevných látek</a:t>
            </a:r>
          </a:p>
          <a:p>
            <a:pPr eaLnBrk="1" hangingPunct="1">
              <a:defRPr/>
            </a:pPr>
            <a:r>
              <a:rPr lang="cs-CZ" altLang="cs-CZ" dirty="0"/>
              <a:t>	e) neutralizace kyselin, ředění zásad</a:t>
            </a:r>
          </a:p>
          <a:p>
            <a:pPr eaLnBrk="1" hangingPunct="1">
              <a:defRPr/>
            </a:pPr>
            <a:r>
              <a:rPr lang="cs-CZ" altLang="cs-CZ" dirty="0"/>
              <a:t>	f) dezinfekce - lysozym</a:t>
            </a:r>
          </a:p>
          <a:p>
            <a:pPr eaLnBrk="1" hangingPunct="1">
              <a:defRPr/>
            </a:pPr>
            <a:r>
              <a:rPr lang="cs-CZ" altLang="cs-CZ" dirty="0"/>
              <a:t>	g) termoregulace</a:t>
            </a:r>
          </a:p>
          <a:p>
            <a:pPr eaLnBrk="1" hangingPunct="1">
              <a:defRPr/>
            </a:pPr>
            <a:r>
              <a:rPr lang="cs-CZ" altLang="cs-CZ" dirty="0"/>
              <a:t>	h) trávicí funkce – ptyalin = amyláza + maltáza</a:t>
            </a:r>
          </a:p>
          <a:p>
            <a:pPr eaLnBrk="1" hangingPunct="1">
              <a:defRPr/>
            </a:pPr>
            <a:r>
              <a:rPr lang="cs-CZ" altLang="cs-CZ" dirty="0"/>
              <a:t>Inervace sympatikem (5.) a parasympatikem (7. a 9.) </a:t>
            </a:r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u="sng" dirty="0"/>
              <a:t>Jazyk</a:t>
            </a:r>
          </a:p>
          <a:p>
            <a:pPr eaLnBrk="1" hangingPunct="1">
              <a:defRPr/>
            </a:pPr>
            <a:r>
              <a:rPr lang="cs-CZ" altLang="cs-CZ" u="sng" dirty="0"/>
              <a:t>Zuby</a:t>
            </a:r>
          </a:p>
        </p:txBody>
      </p:sp>
    </p:spTree>
    <p:extLst>
      <p:ext uri="{BB962C8B-B14F-4D97-AF65-F5344CB8AC3E}">
        <p14:creationId xmlns:p14="http://schemas.microsoft.com/office/powerpoint/2010/main" val="313966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1752600" y="153988"/>
            <a:ext cx="8763000" cy="672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Polykání - transport sousta do zadní části hrdla, posun do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jícnu a dál do </a:t>
            </a:r>
            <a:r>
              <a:rPr lang="cs-CZ" altLang="cs-CZ" sz="1800" b="1"/>
              <a:t>žaludku</a:t>
            </a:r>
            <a:r>
              <a:rPr lang="cs-CZ" altLang="cs-CZ" sz="1800"/>
              <a:t> (</a:t>
            </a:r>
            <a:r>
              <a:rPr lang="cs-CZ" altLang="cs-CZ" sz="1800" i="1"/>
              <a:t>ventriculus</a:t>
            </a:r>
            <a:r>
              <a:rPr lang="cs-CZ" altLang="cs-CZ" sz="1800"/>
              <a:t>) – prostorný vak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(malé a velké zakřivení, jícnová část /česlo –</a:t>
            </a:r>
            <a:r>
              <a:rPr lang="cs-CZ" altLang="cs-CZ" sz="1800" i="1"/>
              <a:t> cardium/</a:t>
            </a:r>
            <a:r>
              <a:rPr lang="cs-CZ" altLang="cs-CZ" sz="1800"/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klenba /</a:t>
            </a:r>
            <a:r>
              <a:rPr lang="cs-CZ" altLang="cs-CZ" sz="1800" i="1"/>
              <a:t>fundus</a:t>
            </a:r>
            <a:r>
              <a:rPr lang="cs-CZ" altLang="cs-CZ" sz="1800"/>
              <a:t>/, tělo ž. a vrátník /</a:t>
            </a:r>
            <a:r>
              <a:rPr lang="cs-CZ" altLang="cs-CZ" sz="1800" i="1"/>
              <a:t>pylorus</a:t>
            </a:r>
            <a:r>
              <a:rPr lang="cs-CZ" altLang="cs-CZ" sz="1800"/>
              <a:t>/ se svěračem),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stavba stěny jako u střeva (seróza, mezi podélnou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 příčnou svalovinou Auerbachova myenterická pleteň,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pod ní Meissnerova submukózní pleteň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submukóza se sliznicí – viz střevo).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Ve stěně množství žlázek produkuje žaludeční šťávy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(2500 ml denně)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a) hlavní b. – pepsinogen, katepsin, chymozin, keratináza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b) krycí (parietální)  b. – HCl (prekurzory),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   c) vedlejší b. – mucinózní hlen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   d)G buňky- gastrin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Shromažďování potravy, různé vrstvení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Po napětí stěn (naplněním potravou) – peristaltické pohyby (promíchávání) od klenby. Přesun malých množství tráveniny (</a:t>
            </a:r>
            <a:r>
              <a:rPr lang="cs-CZ" altLang="cs-CZ" sz="1800" i="1"/>
              <a:t>chymu</a:t>
            </a:r>
            <a:r>
              <a:rPr lang="cs-CZ" altLang="cs-CZ" sz="1800"/>
              <a:t>) do tenkého střeva (dvanáctníku)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Dávení (</a:t>
            </a:r>
            <a:r>
              <a:rPr lang="cs-CZ" altLang="cs-CZ" sz="1800" i="1"/>
              <a:t>vomitus, emesis</a:t>
            </a:r>
            <a:r>
              <a:rPr lang="cs-CZ" altLang="cs-CZ" sz="1800"/>
              <a:t>) – odstraňování škodlivých látek ze žaludku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Přežvykování (</a:t>
            </a:r>
            <a:r>
              <a:rPr lang="cs-CZ" altLang="cs-CZ" sz="1800" i="1"/>
              <a:t>ruminance</a:t>
            </a:r>
            <a:r>
              <a:rPr lang="cs-CZ" altLang="cs-CZ" sz="1800"/>
              <a:t>) – potrava z bachoru přes čepec do úst – přeslinění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spolknutí přes knihu (prolistování, velké části zpět do bachoru) do </a:t>
            </a:r>
            <a:r>
              <a:rPr lang="cs-CZ" altLang="cs-CZ" sz="1800" b="1"/>
              <a:t>slezu</a:t>
            </a:r>
            <a:r>
              <a:rPr lang="cs-CZ" altLang="cs-CZ" sz="1800"/>
              <a:t> (vlastní trávicí žaludek)</a:t>
            </a:r>
          </a:p>
        </p:txBody>
      </p:sp>
      <p:pic>
        <p:nvPicPr>
          <p:cNvPr id="7171" name="Picture 5" descr="žaludk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6" t="5450"/>
          <a:stretch>
            <a:fillRect/>
          </a:stretch>
        </p:blipFill>
        <p:spPr bwMode="auto">
          <a:xfrm>
            <a:off x="7696200" y="0"/>
            <a:ext cx="29718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476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2362200" y="1219201"/>
            <a:ext cx="7315200" cy="3694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Enzymatické vybavení žaludku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Pepsin</a:t>
            </a:r>
            <a:r>
              <a:rPr lang="cs-CZ" altLang="cs-CZ" sz="1800"/>
              <a:t> je aktivován HCl (nebo pepsinem - autokatalytická r.) štěpí bílkoviny na polypeptidy (molekul. hmotn. do 3000) – tzv. exopeptidáza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Gastriscin</a:t>
            </a:r>
            <a:r>
              <a:rPr lang="cs-CZ" altLang="cs-CZ" sz="1800"/>
              <a:t> (katepsin, pepsin B) pH 3,8 – před pepsinem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Chymozin</a:t>
            </a:r>
            <a:r>
              <a:rPr lang="cs-CZ" altLang="cs-CZ" sz="1800"/>
              <a:t> (chymáza) – u kojenců pro srážení mléka. Mladí savci mají víc chymázy a méně pepsinu, u dospělých je to opačně.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Lipáza</a:t>
            </a:r>
            <a:r>
              <a:rPr lang="cs-CZ" altLang="cs-CZ" sz="1800"/>
              <a:t> – bez většího významu (kromě mláďat)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Produkce trávicích šťáv je řízena bloudivým nervem, stimulována </a:t>
            </a:r>
            <a:r>
              <a:rPr lang="cs-CZ" altLang="cs-CZ" sz="1800" b="1"/>
              <a:t>gastrin</a:t>
            </a:r>
            <a:r>
              <a:rPr lang="cs-CZ" altLang="cs-CZ" sz="1800"/>
              <a:t>em.</a:t>
            </a:r>
          </a:p>
        </p:txBody>
      </p:sp>
    </p:spTree>
    <p:extLst>
      <p:ext uri="{BB962C8B-B14F-4D97-AF65-F5344CB8AC3E}">
        <p14:creationId xmlns:p14="http://schemas.microsoft.com/office/powerpoint/2010/main" val="88843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1828800" y="217488"/>
            <a:ext cx="8229600" cy="257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Tenké střevo</a:t>
            </a:r>
            <a:r>
              <a:rPr lang="cs-CZ" altLang="cs-CZ" sz="1800"/>
              <a:t> – dokončení trávení, vstřebání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dvanáctník</a:t>
            </a:r>
            <a:r>
              <a:rPr lang="cs-CZ" altLang="cs-CZ" sz="1800"/>
              <a:t> (</a:t>
            </a:r>
            <a:r>
              <a:rPr lang="cs-CZ" altLang="cs-CZ" sz="1800" i="1"/>
              <a:t>duodenum</a:t>
            </a:r>
            <a:r>
              <a:rPr lang="cs-CZ" altLang="cs-CZ" sz="1800"/>
              <a:t>) – 25 cm – vývod trávicích žlaz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vlastní střevo 3 – 5 m /</a:t>
            </a:r>
            <a:r>
              <a:rPr lang="cs-CZ" altLang="cs-CZ" sz="1800" b="1"/>
              <a:t>lačník</a:t>
            </a:r>
            <a:r>
              <a:rPr lang="cs-CZ" altLang="cs-CZ" sz="1800"/>
              <a:t> (</a:t>
            </a:r>
            <a:r>
              <a:rPr lang="cs-CZ" altLang="cs-CZ" sz="1800" i="1"/>
              <a:t>jejunum</a:t>
            </a:r>
            <a:r>
              <a:rPr lang="cs-CZ" altLang="cs-CZ" sz="1800"/>
              <a:t>) + </a:t>
            </a:r>
            <a:r>
              <a:rPr lang="cs-CZ" altLang="cs-CZ" sz="1800" b="1"/>
              <a:t>kyčelník</a:t>
            </a:r>
            <a:r>
              <a:rPr lang="cs-CZ" altLang="cs-CZ" sz="1800"/>
              <a:t> (</a:t>
            </a:r>
            <a:r>
              <a:rPr lang="cs-CZ" altLang="cs-CZ" sz="1800" i="1"/>
              <a:t>ileum</a:t>
            </a:r>
            <a:r>
              <a:rPr lang="cs-CZ" altLang="cs-CZ" sz="1800"/>
              <a:t>)/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Stavba stěny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Sliznice střeva s příčnými záhyby, </a:t>
            </a:r>
            <a:r>
              <a:rPr lang="cs-CZ" altLang="cs-CZ" sz="1800" b="1"/>
              <a:t>klky</a:t>
            </a:r>
            <a:r>
              <a:rPr lang="cs-CZ" altLang="cs-CZ" sz="1800"/>
              <a:t> a mikroklky.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Roztroušené hlenové buňky. Do klků tepénky a žilky </a:t>
            </a:r>
            <a:r>
              <a:rPr lang="cs-CZ" altLang="cs-CZ" sz="1800">
                <a:cs typeface="Arial" panose="020B0604020202020204" pitchFamily="34" charset="0"/>
              </a:rPr>
              <a:t>→</a:t>
            </a:r>
            <a:r>
              <a:rPr lang="cs-CZ" altLang="cs-CZ" sz="1800"/>
              <a:t> kapiláry, slepá míznice.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Mezi základnami klků -</a:t>
            </a:r>
            <a:r>
              <a:rPr lang="cs-CZ" altLang="cs-CZ" sz="1800" i="1"/>
              <a:t> Lieberkühnovy </a:t>
            </a:r>
            <a:r>
              <a:rPr lang="cs-CZ" altLang="cs-CZ" sz="1800"/>
              <a:t>žlázy </a:t>
            </a:r>
            <a:r>
              <a:rPr lang="cs-CZ" altLang="cs-CZ" sz="1800">
                <a:cs typeface="Arial" panose="020B0604020202020204" pitchFamily="34" charset="0"/>
              </a:rPr>
              <a:t>→</a:t>
            </a:r>
            <a:r>
              <a:rPr lang="cs-CZ" altLang="cs-CZ" sz="1800"/>
              <a:t> střevní šťáva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Pohyby střev (</a:t>
            </a:r>
            <a:r>
              <a:rPr lang="cs-CZ" altLang="cs-CZ" sz="1800" b="1"/>
              <a:t>peristaltika</a:t>
            </a:r>
            <a:r>
              <a:rPr lang="cs-CZ" altLang="cs-CZ" sz="1800"/>
              <a:t>), inhibice sympatikem. Pohyb klků (vilikinin).  </a:t>
            </a:r>
          </a:p>
        </p:txBody>
      </p:sp>
      <p:pic>
        <p:nvPicPr>
          <p:cNvPr id="9219" name="Picture 5" descr="klk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5" t="4433" r="30693" b="4709"/>
          <a:stretch>
            <a:fillRect/>
          </a:stretch>
        </p:blipFill>
        <p:spPr bwMode="auto">
          <a:xfrm>
            <a:off x="7924800" y="3733800"/>
            <a:ext cx="25908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8001000" y="3352800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/>
              <a:t>Anatomie tenkého střeva a klku</a:t>
            </a:r>
          </a:p>
        </p:txBody>
      </p:sp>
      <p:pic>
        <p:nvPicPr>
          <p:cNvPr id="9221" name="Picture 7" descr="anat stře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36" r="10040" b="13289"/>
          <a:stretch>
            <a:fillRect/>
          </a:stretch>
        </p:blipFill>
        <p:spPr bwMode="auto">
          <a:xfrm>
            <a:off x="1524000" y="3933826"/>
            <a:ext cx="304800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8" descr="anat střeva, inerv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7" t="1088" r="4413" b="3732"/>
          <a:stretch>
            <a:fillRect/>
          </a:stretch>
        </p:blipFill>
        <p:spPr bwMode="auto">
          <a:xfrm>
            <a:off x="4953001" y="3124200"/>
            <a:ext cx="256222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9" descr="játra výv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8" t="6833" r="4373" b="7758"/>
          <a:stretch>
            <a:fillRect/>
          </a:stretch>
        </p:blipFill>
        <p:spPr bwMode="auto">
          <a:xfrm>
            <a:off x="8305800" y="0"/>
            <a:ext cx="2362200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Text Box 10"/>
          <p:cNvSpPr txBox="1">
            <a:spLocks noChangeArrowheads="1"/>
          </p:cNvSpPr>
          <p:nvPr/>
        </p:nvSpPr>
        <p:spPr bwMode="auto">
          <a:xfrm>
            <a:off x="1524000" y="3352800"/>
            <a:ext cx="2743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/>
              <a:t>Anatomie tenkého střeva  obratlovců (na průřezu)</a:t>
            </a:r>
          </a:p>
        </p:txBody>
      </p:sp>
    </p:spTree>
    <p:extLst>
      <p:ext uri="{BB962C8B-B14F-4D97-AF65-F5344CB8AC3E}">
        <p14:creationId xmlns:p14="http://schemas.microsoft.com/office/powerpoint/2010/main" val="328662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2667000" y="1066800"/>
            <a:ext cx="6858000" cy="535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Sekrece tenkého střeva a slinivky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Slinivka břišní (</a:t>
            </a:r>
            <a:r>
              <a:rPr lang="cs-CZ" altLang="cs-CZ" sz="1800" i="1"/>
              <a:t>pankreas</a:t>
            </a:r>
            <a:r>
              <a:rPr lang="cs-CZ" altLang="cs-CZ" sz="1800"/>
              <a:t>) – 1000 ml, </a:t>
            </a:r>
            <a:r>
              <a:rPr lang="cs-CZ" altLang="cs-CZ" sz="1800" b="1"/>
              <a:t>bikarbonáty</a:t>
            </a:r>
            <a:r>
              <a:rPr lang="cs-CZ" altLang="cs-CZ" sz="1800"/>
              <a:t> neutralizují kyselou natráveninu. Z enzymů: </a:t>
            </a:r>
            <a:r>
              <a:rPr lang="cs-CZ" altLang="cs-CZ" sz="1800" b="1"/>
              <a:t>amylázy</a:t>
            </a:r>
            <a:r>
              <a:rPr lang="cs-CZ" altLang="cs-CZ" sz="1800"/>
              <a:t>, </a:t>
            </a:r>
            <a:r>
              <a:rPr lang="cs-CZ" altLang="cs-CZ" sz="1800" b="1"/>
              <a:t>lipáza</a:t>
            </a:r>
            <a:r>
              <a:rPr lang="cs-CZ" altLang="cs-CZ" sz="1800"/>
              <a:t> (steapsin), proteolytický erepsín (elastáza) s </a:t>
            </a:r>
            <a:r>
              <a:rPr lang="cs-CZ" altLang="cs-CZ" sz="1800" b="1"/>
              <a:t>trypsin</a:t>
            </a:r>
            <a:r>
              <a:rPr lang="cs-CZ" altLang="cs-CZ" sz="1800"/>
              <a:t>em a </a:t>
            </a:r>
            <a:r>
              <a:rPr lang="cs-CZ" altLang="cs-CZ" sz="1800" b="1"/>
              <a:t>chymotrypsin</a:t>
            </a:r>
            <a:r>
              <a:rPr lang="cs-CZ" altLang="cs-CZ" sz="1800"/>
              <a:t>em.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Střevní šťáva</a:t>
            </a:r>
            <a:r>
              <a:rPr lang="cs-CZ" altLang="cs-CZ" sz="1800"/>
              <a:t>: - pepsidázy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	- sacharáza, maltáza, laktáza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- lipáza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	- nukleotidáza (nukleázy)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	- enterokináza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Luminární x</a:t>
            </a:r>
            <a:r>
              <a:rPr lang="cs-CZ" altLang="cs-CZ" sz="1800"/>
              <a:t> </a:t>
            </a:r>
            <a:r>
              <a:rPr lang="cs-CZ" altLang="cs-CZ" sz="1800" b="1"/>
              <a:t>kontaktní</a:t>
            </a:r>
            <a:r>
              <a:rPr lang="cs-CZ" altLang="cs-CZ" sz="1800"/>
              <a:t> trávení.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Nervové řízení iniciuje secernaci 2 min po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přijetí potravy.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Produkce trypsinu a dalších enzymů je řízena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pankreozymin</a:t>
            </a:r>
            <a:r>
              <a:rPr lang="cs-CZ" altLang="cs-CZ" sz="1800"/>
              <a:t>em, sekrece včetně NaHCO</a:t>
            </a:r>
            <a:r>
              <a:rPr lang="cs-CZ" altLang="cs-CZ" sz="1800" baseline="-20000"/>
              <a:t>3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sekretin</a:t>
            </a:r>
            <a:r>
              <a:rPr lang="cs-CZ" altLang="cs-CZ" sz="1800"/>
              <a:t>em. </a:t>
            </a:r>
          </a:p>
        </p:txBody>
      </p:sp>
      <p:pic>
        <p:nvPicPr>
          <p:cNvPr id="10243" name="Picture 6" descr="říz prod šťá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9" t="2521" r="6796" b="1680"/>
          <a:stretch>
            <a:fillRect/>
          </a:stretch>
        </p:blipFill>
        <p:spPr bwMode="auto">
          <a:xfrm>
            <a:off x="7620000" y="3962400"/>
            <a:ext cx="3048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9906000" y="4191001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000"/>
              <a:t>Stimulace gastrinem</a:t>
            </a:r>
          </a:p>
        </p:txBody>
      </p:sp>
    </p:spTree>
    <p:extLst>
      <p:ext uri="{BB962C8B-B14F-4D97-AF65-F5344CB8AC3E}">
        <p14:creationId xmlns:p14="http://schemas.microsoft.com/office/powerpoint/2010/main" val="215442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828800" y="277813"/>
            <a:ext cx="8153400" cy="646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76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76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76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6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Játra – žluč jako emulgátor tuků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- přetváření živin (vrátnicová žíla ze střeva)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- řízení metabolismu sacharidů a tuků, 				ukládání glykogenu, tvorba ketonových látek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- tvorba bílkovin krevní plazmy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- močoviny (rozpad aminokyselin)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- rozklad steroidních a bílkovinných hormonů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- detoxikace škodlivých látek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Denně 500 ml žluče pH 7,4 – 8,0 						se žlučovými barvivy, solemi žlučových kyselin, lecitinem, cholesterolem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Sekrece žluče trvalá se stimulací hepatokininem (ze sliznice dvanáctníku). Při proniknutí tráveniny s tukovými látkami do dvanáctníku - produkce cholecytokininu, který krevním oběhem ve žlučníku vyvolá stah a vylití žluče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Funkce žluči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- neutralizace tráveniny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- emulgace tuků (snižování povrchového napětí – žlučové kyseliny)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umožnění vstřebávání tuků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- stupňování peristaltiky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- další sekrece žluče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Soli žlučových kyselin – zpětná rezorpce pinocytózou (komplex žlučany+mastné kyseliny), uvolnění žlučanů ve střevní sliznici, ty se opět vylučují žlučí - enterohepatální oběh žlučanů. Podobně bilirubin </a:t>
            </a:r>
          </a:p>
        </p:txBody>
      </p:sp>
      <p:pic>
        <p:nvPicPr>
          <p:cNvPr id="11267" name="Picture 5" descr="játra cév zá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6" t="2910" r="10934" b="6909"/>
          <a:stretch>
            <a:fillRect/>
          </a:stretch>
        </p:blipFill>
        <p:spPr bwMode="auto">
          <a:xfrm>
            <a:off x="7696200" y="1"/>
            <a:ext cx="2971800" cy="270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072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676</Words>
  <Application>Microsoft Office PowerPoint</Application>
  <PresentationFormat>Širokoúhlá obrazovka</PresentationFormat>
  <Paragraphs>188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Lektor</dc:creator>
  <cp:lastModifiedBy>Lektor</cp:lastModifiedBy>
  <cp:revision>1</cp:revision>
  <dcterms:created xsi:type="dcterms:W3CDTF">2018-10-24T12:40:56Z</dcterms:created>
  <dcterms:modified xsi:type="dcterms:W3CDTF">2018-10-24T12:41:35Z</dcterms:modified>
</cp:coreProperties>
</file>