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69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13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4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2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8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21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84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31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50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4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1254-CB0E-479A-A3CD-23D00BF8E305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64FB2-C78B-4A27-93CD-A4CB247FA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78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57400" y="728663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088" tIns="76176" bIns="0" anchor="ctr">
            <a:spAutoFit/>
          </a:bodyPr>
          <a:lstStyle>
            <a:lvl1pPr marL="3429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/>
              <a:t>Přenos látek</a:t>
            </a:r>
            <a:r>
              <a:rPr lang="cs-CZ" altLang="cs-CZ" b="1" dirty="0"/>
              <a:t> </a:t>
            </a:r>
          </a:p>
          <a:p>
            <a:pPr eaLnBrk="1" hangingPunct="1">
              <a:defRPr/>
            </a:pPr>
            <a:r>
              <a:rPr lang="cs-CZ" altLang="cs-CZ" b="1" dirty="0"/>
              <a:t>Trend fylogeneze: zvětšování složitějšího těla – uspokojování potřeb tkání</a:t>
            </a:r>
          </a:p>
          <a:p>
            <a:pPr eaLnBrk="1" hangingPunct="1">
              <a:defRPr/>
            </a:pPr>
            <a:r>
              <a:rPr lang="cs-CZ" altLang="cs-CZ" b="1" dirty="0"/>
              <a:t>3 možnosti</a:t>
            </a:r>
          </a:p>
          <a:p>
            <a:pPr eaLnBrk="1" hangingPunct="1">
              <a:buFontTx/>
              <a:buAutoNum type="arabicPeriod"/>
              <a:defRPr/>
            </a:pPr>
            <a:r>
              <a:rPr lang="cs-CZ" altLang="cs-CZ" b="1" dirty="0"/>
              <a:t>Minimální difuzní vzdálenost </a:t>
            </a:r>
            <a:r>
              <a:rPr lang="cs-CZ" altLang="cs-CZ" dirty="0"/>
              <a:t>– zajišťuje </a:t>
            </a:r>
          </a:p>
          <a:p>
            <a:pPr marL="0" indent="0">
              <a:defRPr/>
            </a:pPr>
            <a:r>
              <a:rPr lang="cs-CZ" altLang="cs-CZ" dirty="0"/>
              <a:t>gastrovaskulární soustava (houbovci, žahavci, žebernatky)</a:t>
            </a:r>
          </a:p>
          <a:p>
            <a:pPr marL="0" indent="0">
              <a:defRPr/>
            </a:pPr>
            <a:r>
              <a:rPr lang="cs-CZ" altLang="cs-CZ" dirty="0"/>
              <a:t>Otevřená cévní soustava (hemolymfa)</a:t>
            </a:r>
          </a:p>
          <a:p>
            <a:pPr marL="0" indent="0">
              <a:defRPr/>
            </a:pPr>
            <a:r>
              <a:rPr lang="cs-CZ" altLang="cs-CZ" dirty="0"/>
              <a:t>Uzavřená cévní soustava (tkáňový mok)</a:t>
            </a:r>
          </a:p>
          <a:p>
            <a:pPr marL="0" indent="0">
              <a:defRPr/>
            </a:pPr>
            <a:r>
              <a:rPr lang="cs-CZ" altLang="cs-CZ" dirty="0"/>
              <a:t>2. </a:t>
            </a:r>
            <a:r>
              <a:rPr lang="cs-CZ" altLang="cs-CZ" b="1" dirty="0"/>
              <a:t>Maximální povrchy</a:t>
            </a:r>
            <a:r>
              <a:rPr lang="cs-CZ" altLang="cs-CZ" dirty="0"/>
              <a:t> pro výměnu, malý objem povrchů s největší plochou (zřasení, členění)</a:t>
            </a:r>
          </a:p>
          <a:p>
            <a:pPr marL="0" indent="0">
              <a:defRPr/>
            </a:pPr>
            <a:r>
              <a:rPr lang="cs-CZ" altLang="cs-CZ" dirty="0"/>
              <a:t>3. </a:t>
            </a:r>
            <a:r>
              <a:rPr lang="cs-CZ" altLang="cs-CZ" b="1" dirty="0"/>
              <a:t>Maximální gradient </a:t>
            </a:r>
            <a:r>
              <a:rPr lang="cs-CZ" altLang="cs-CZ" dirty="0"/>
              <a:t>(koncentrační spád)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Realizace: přenos pomocí tělních tekutin – </a:t>
            </a:r>
            <a:r>
              <a:rPr lang="cs-CZ" altLang="cs-CZ" b="1" dirty="0" err="1"/>
              <a:t>hydrolymfa</a:t>
            </a:r>
            <a:r>
              <a:rPr lang="cs-CZ" altLang="cs-CZ" b="1" dirty="0"/>
              <a:t> </a:t>
            </a:r>
            <a:r>
              <a:rPr lang="cs-CZ" altLang="cs-CZ" dirty="0"/>
              <a:t>- tekutina v otevřeném střevě</a:t>
            </a:r>
            <a:r>
              <a:rPr lang="cs-CZ" altLang="cs-CZ" b="1" dirty="0"/>
              <a:t>,</a:t>
            </a:r>
            <a:r>
              <a:rPr lang="cs-CZ" altLang="cs-CZ" dirty="0"/>
              <a:t> </a:t>
            </a:r>
            <a:r>
              <a:rPr lang="cs-CZ" altLang="cs-CZ" b="1" dirty="0"/>
              <a:t>hemolymfa - </a:t>
            </a:r>
            <a:r>
              <a:rPr lang="cs-CZ" altLang="cs-CZ" dirty="0"/>
              <a:t>tekutina v </a:t>
            </a:r>
            <a:r>
              <a:rPr lang="cs-CZ" altLang="cs-CZ"/>
              <a:t>otevřených soustavách</a:t>
            </a:r>
            <a:r>
              <a:rPr lang="cs-CZ" altLang="cs-CZ" dirty="0"/>
              <a:t>,  soustava</a:t>
            </a:r>
            <a:r>
              <a:rPr lang="cs-CZ" altLang="cs-CZ" b="1" dirty="0"/>
              <a:t> krev – tkáňový mok</a:t>
            </a:r>
            <a:r>
              <a:rPr lang="cs-CZ" altLang="cs-CZ" dirty="0"/>
              <a:t> – </a:t>
            </a:r>
            <a:r>
              <a:rPr lang="cs-CZ" altLang="cs-CZ" b="1" dirty="0"/>
              <a:t>míza</a:t>
            </a:r>
            <a:r>
              <a:rPr lang="cs-CZ" altLang="cs-CZ" dirty="0"/>
              <a:t> (</a:t>
            </a:r>
            <a:r>
              <a:rPr lang="cs-CZ" altLang="cs-CZ" b="1" dirty="0"/>
              <a:t>lymfa</a:t>
            </a:r>
            <a:r>
              <a:rPr lang="cs-CZ" altLang="cs-CZ" dirty="0"/>
              <a:t>) </a:t>
            </a:r>
          </a:p>
          <a:p>
            <a:pPr eaLnBrk="1" hangingPunct="1">
              <a:defRPr/>
            </a:pPr>
            <a:r>
              <a:rPr lang="cs-CZ" altLang="cs-CZ" dirty="0"/>
              <a:t>Prostřednictví: </a:t>
            </a:r>
            <a:r>
              <a:rPr lang="cs-CZ" altLang="cs-CZ" b="1" dirty="0"/>
              <a:t>oběh tělních tekutin – cévní soustava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299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981200" y="3121025"/>
            <a:ext cx="81534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– </a:t>
            </a:r>
            <a:r>
              <a:rPr lang="cs-CZ" altLang="cs-CZ" sz="2000" b="1">
                <a:solidFill>
                  <a:srgbClr val="FF0000"/>
                </a:solidFill>
              </a:rPr>
              <a:t> krevní destičky (trombocyty)</a:t>
            </a: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Nejmenší krevní buňky, vřetenovité s jádrem (ptáci, obojživelníci), u savců nepravidelného tvaru bez jádra, </a:t>
            </a:r>
            <a:r>
              <a:rPr lang="cs-CZ" altLang="cs-CZ" sz="2000">
                <a:solidFill>
                  <a:srgbClr val="C00000"/>
                </a:solidFill>
              </a:rPr>
              <a:t>destičkový faktor </a:t>
            </a:r>
            <a:r>
              <a:rPr lang="cs-CZ" altLang="cs-CZ" sz="2000"/>
              <a:t>- zánět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Vznik v kostní dřeni, po 3 – 5 dnech zánik ve slezině.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Člověk 250 – 500 . 10</a:t>
            </a:r>
            <a:r>
              <a:rPr lang="cs-CZ" altLang="cs-CZ" sz="2000" baseline="30000"/>
              <a:t>9</a:t>
            </a:r>
            <a:r>
              <a:rPr lang="cs-CZ" altLang="cs-CZ" sz="2000"/>
              <a:t> .l</a:t>
            </a:r>
            <a:r>
              <a:rPr lang="cs-CZ" altLang="cs-CZ" sz="2000" baseline="30000"/>
              <a:t>-1</a:t>
            </a:r>
            <a:r>
              <a:rPr lang="cs-CZ" altLang="cs-CZ" sz="2000"/>
              <a:t>. Zmnožení – sráž. krve, zánět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Zvyšování při namáhavé práci, ve vysokohorském prostředí.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Velká aglutinační schopnost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(shluk, rozpad, zátka → </a:t>
            </a:r>
            <a:r>
              <a:rPr lang="cs-CZ" altLang="cs-CZ" sz="2000">
                <a:solidFill>
                  <a:srgbClr val="C00000"/>
                </a:solidFill>
              </a:rPr>
              <a:t>serotonin</a:t>
            </a:r>
            <a:r>
              <a:rPr lang="cs-CZ" altLang="cs-CZ" sz="2000"/>
              <a:t> (v krev. destičkách) a koagulační faktor).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Nachytání krevních destiček na</a:t>
            </a:r>
            <a:r>
              <a:rPr lang="cs-CZ" altLang="cs-CZ" sz="2000">
                <a:solidFill>
                  <a:srgbClr val="C00000"/>
                </a:solidFill>
              </a:rPr>
              <a:t> fibrin </a:t>
            </a:r>
            <a:r>
              <a:rPr lang="cs-CZ" altLang="cs-CZ" sz="2000"/>
              <a:t>– stah.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23" name="Obdélník 1"/>
          <p:cNvSpPr>
            <a:spLocks noChangeArrowheads="1"/>
          </p:cNvSpPr>
          <p:nvPr/>
        </p:nvSpPr>
        <p:spPr bwMode="auto">
          <a:xfrm>
            <a:off x="1981200" y="304800"/>
            <a:ext cx="792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Počet b.k</a:t>
            </a:r>
            <a:r>
              <a:rPr lang="cs-CZ" altLang="cs-CZ" sz="2000" b="1"/>
              <a:t>.: </a:t>
            </a:r>
            <a:r>
              <a:rPr lang="cs-CZ" altLang="cs-CZ" sz="2000"/>
              <a:t>4 – 9 . 109/l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Novorozenec až 20 x10</a:t>
            </a:r>
            <a:r>
              <a:rPr lang="cs-CZ" altLang="cs-CZ" sz="2000" baseline="30000"/>
              <a:t>9</a:t>
            </a:r>
            <a:r>
              <a:rPr lang="cs-CZ" altLang="cs-CZ" sz="2000"/>
              <a:t>/l., velký oxidativní metabolismus.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Krátkověké (lymfocyty 1, neutrofily 8 -13 dní, proteolytický aparát). Dlouhověké (lymfocyty – paměťové b.)</a:t>
            </a:r>
            <a:r>
              <a:rPr lang="cs-CZ" altLang="cs-CZ" sz="2000">
                <a:solidFill>
                  <a:srgbClr val="7030A0"/>
                </a:solidFill>
              </a:rPr>
              <a:t>Diapedeza</a:t>
            </a:r>
            <a:r>
              <a:rPr lang="cs-CZ" altLang="cs-CZ" sz="2000"/>
              <a:t> – přes endotel.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Denní kolísání. Zmnožení po jídle, námaze (neutrofily) aj.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7030A0"/>
                </a:solidFill>
              </a:rPr>
              <a:t>Relativní (distribuční) leukocytóza </a:t>
            </a:r>
            <a:r>
              <a:rPr lang="cs-CZ" altLang="cs-CZ" sz="2000"/>
              <a:t>– vyplavení ze zásob,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7030A0"/>
                </a:solidFill>
              </a:rPr>
              <a:t>Absolutní (dřeňová) </a:t>
            </a:r>
            <a:r>
              <a:rPr lang="cs-CZ" altLang="cs-CZ" sz="2000"/>
              <a:t>– zvýšení tvorby v dřeni, </a:t>
            </a:r>
            <a:r>
              <a:rPr lang="cs-CZ" altLang="cs-CZ" sz="2000">
                <a:solidFill>
                  <a:srgbClr val="C00000"/>
                </a:solidFill>
              </a:rPr>
              <a:t>leukocytóza</a:t>
            </a:r>
            <a:r>
              <a:rPr lang="cs-CZ" altLang="cs-CZ" sz="2000"/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7030A0"/>
                </a:solidFill>
              </a:rPr>
              <a:t>Snížení počtu </a:t>
            </a:r>
            <a:r>
              <a:rPr lang="cs-CZ" altLang="cs-CZ" sz="2000"/>
              <a:t>– </a:t>
            </a:r>
            <a:r>
              <a:rPr lang="cs-CZ" altLang="cs-CZ" sz="2000">
                <a:solidFill>
                  <a:srgbClr val="C00000"/>
                </a:solidFill>
              </a:rPr>
              <a:t>leukopenie</a:t>
            </a:r>
            <a:r>
              <a:rPr lang="cs-CZ" altLang="cs-CZ" sz="2000"/>
              <a:t> – hladovění, pobyt v chladnu.</a:t>
            </a:r>
          </a:p>
        </p:txBody>
      </p:sp>
    </p:spTree>
    <p:extLst>
      <p:ext uri="{BB962C8B-B14F-4D97-AF65-F5344CB8AC3E}">
        <p14:creationId xmlns:p14="http://schemas.microsoft.com/office/powerpoint/2010/main" val="10436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286000" y="-80963"/>
            <a:ext cx="7772400" cy="654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Úloha krve při udržování 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pH krve obratlovců – přibližně </a:t>
            </a:r>
            <a:r>
              <a:rPr lang="cs-CZ" altLang="cs-CZ" sz="2000">
                <a:solidFill>
                  <a:srgbClr val="C00000"/>
                </a:solidFill>
              </a:rPr>
              <a:t>neutrální </a:t>
            </a:r>
            <a:r>
              <a:rPr lang="cs-CZ" altLang="cs-CZ" sz="2000"/>
              <a:t>(člověk 7,4( od 7,31 do 7,42)). </a:t>
            </a:r>
            <a:r>
              <a:rPr lang="cs-CZ" altLang="cs-CZ" sz="2000">
                <a:solidFill>
                  <a:srgbClr val="FF0000"/>
                </a:solidFill>
              </a:rPr>
              <a:t>Větší odchylka pH vede nutně k narušení regulace velkého množství metabolických drah a fyziologických pochodů a postupně k povšechnému metabolickému rozvratu!!! (acidóza, alkalóza)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H</a:t>
            </a:r>
            <a:r>
              <a:rPr lang="cs-CZ" altLang="cs-CZ" sz="2000" b="1" baseline="30000">
                <a:solidFill>
                  <a:srgbClr val="7030A0"/>
                </a:solidFill>
              </a:rPr>
              <a:t>+</a:t>
            </a:r>
            <a:r>
              <a:rPr lang="cs-CZ" altLang="cs-CZ" sz="2000" b="1">
                <a:solidFill>
                  <a:srgbClr val="7030A0"/>
                </a:solidFill>
              </a:rPr>
              <a:t> </a:t>
            </a:r>
            <a:r>
              <a:rPr lang="cs-CZ" altLang="cs-CZ" sz="2000"/>
              <a:t>– velmi nízká koncentrace, přesto vliv hlavně na aktivitu enzymů.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Vznik H</a:t>
            </a:r>
            <a:r>
              <a:rPr lang="cs-CZ" altLang="cs-CZ" sz="2000" baseline="30000">
                <a:solidFill>
                  <a:srgbClr val="FF0000"/>
                </a:solidFill>
              </a:rPr>
              <a:t>+</a:t>
            </a:r>
            <a:r>
              <a:rPr lang="cs-CZ" altLang="cs-CZ" sz="2000">
                <a:solidFill>
                  <a:srgbClr val="FF0000"/>
                </a:solidFill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1- H</a:t>
            </a:r>
            <a:r>
              <a:rPr lang="cs-CZ" altLang="cs-CZ" sz="2000" baseline="-20000"/>
              <a:t>2</a:t>
            </a:r>
            <a:r>
              <a:rPr lang="cs-CZ" altLang="cs-CZ" sz="2000"/>
              <a:t>CO</a:t>
            </a:r>
            <a:r>
              <a:rPr lang="cs-CZ" altLang="cs-CZ" sz="2000" baseline="-20000"/>
              <a:t>3</a:t>
            </a:r>
            <a:r>
              <a:rPr lang="cs-CZ" altLang="cs-CZ" sz="2000"/>
              <a:t>, která disociuje na H</a:t>
            </a:r>
            <a:r>
              <a:rPr lang="cs-CZ" altLang="cs-CZ" sz="2000" baseline="30000"/>
              <a:t>+</a:t>
            </a:r>
            <a:r>
              <a:rPr lang="cs-CZ" altLang="cs-CZ" sz="2000"/>
              <a:t>  a HCO</a:t>
            </a:r>
            <a:r>
              <a:rPr lang="cs-CZ" altLang="cs-CZ" sz="2000" baseline="-20000"/>
              <a:t>3</a:t>
            </a:r>
            <a:r>
              <a:rPr lang="cs-CZ" altLang="cs-CZ" sz="2000" baseline="30000"/>
              <a:t>-</a:t>
            </a:r>
            <a:r>
              <a:rPr lang="cs-CZ" altLang="cs-CZ" sz="2000"/>
              <a:t> anhydrid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2- při uvolňování </a:t>
            </a:r>
            <a:r>
              <a:rPr lang="cs-CZ" altLang="cs-CZ" sz="2000" b="1">
                <a:solidFill>
                  <a:srgbClr val="7030A0"/>
                </a:solidFill>
              </a:rPr>
              <a:t>P</a:t>
            </a:r>
            <a:r>
              <a:rPr lang="cs-CZ" altLang="cs-CZ" sz="2000"/>
              <a:t> a </a:t>
            </a:r>
            <a:r>
              <a:rPr lang="cs-CZ" altLang="cs-CZ" sz="2000" b="1">
                <a:solidFill>
                  <a:srgbClr val="7030A0"/>
                </a:solidFill>
              </a:rPr>
              <a:t>S</a:t>
            </a:r>
            <a:r>
              <a:rPr lang="cs-CZ" altLang="cs-CZ" sz="2000"/>
              <a:t> ze složitých sloučenin (vznik anorganických kyselin, s následnou disociací)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3- disociace mastných kyselin.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Udržování pH: </a:t>
            </a:r>
            <a:r>
              <a:rPr lang="cs-CZ" altLang="cs-CZ" sz="2000"/>
              <a:t>soustava H</a:t>
            </a:r>
            <a:r>
              <a:rPr lang="cs-CZ" altLang="cs-CZ" sz="2000" baseline="-20000"/>
              <a:t>2</a:t>
            </a:r>
            <a:r>
              <a:rPr lang="cs-CZ" altLang="cs-CZ" sz="2000"/>
              <a:t>CO</a:t>
            </a:r>
            <a:r>
              <a:rPr lang="cs-CZ" altLang="cs-CZ" sz="2000" baseline="-20000"/>
              <a:t>3</a:t>
            </a:r>
            <a:r>
              <a:rPr lang="cs-CZ" altLang="cs-CZ" sz="2000"/>
              <a:t> a HCO</a:t>
            </a:r>
            <a:r>
              <a:rPr lang="cs-CZ" altLang="cs-CZ" sz="2000" baseline="-20000"/>
              <a:t>3</a:t>
            </a:r>
            <a:r>
              <a:rPr lang="cs-CZ" altLang="cs-CZ" sz="2000" baseline="30000"/>
              <a:t>‾</a:t>
            </a:r>
            <a:r>
              <a:rPr lang="cs-CZ" altLang="cs-CZ" sz="2000"/>
              <a:t> alkalických kovů  (Na, K) včetně bílkovin krevní plazmy a hemoglobinu.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Pufrovací schopnost soustavy: </a:t>
            </a:r>
            <a:r>
              <a:rPr lang="cs-CZ" altLang="cs-CZ" sz="2000">
                <a:solidFill>
                  <a:srgbClr val="7030A0"/>
                </a:solidFill>
              </a:rPr>
              <a:t>stálý poměr H</a:t>
            </a:r>
            <a:r>
              <a:rPr lang="cs-CZ" altLang="cs-CZ" sz="2000" baseline="-20000">
                <a:solidFill>
                  <a:srgbClr val="7030A0"/>
                </a:solidFill>
              </a:rPr>
              <a:t>2</a:t>
            </a:r>
            <a:r>
              <a:rPr lang="cs-CZ" altLang="cs-CZ" sz="2000">
                <a:solidFill>
                  <a:srgbClr val="7030A0"/>
                </a:solidFill>
              </a:rPr>
              <a:t>CO</a:t>
            </a:r>
            <a:r>
              <a:rPr lang="cs-CZ" altLang="cs-CZ" sz="2000" baseline="-20000">
                <a:solidFill>
                  <a:srgbClr val="7030A0"/>
                </a:solidFill>
              </a:rPr>
              <a:t>3</a:t>
            </a:r>
            <a:r>
              <a:rPr lang="cs-CZ" altLang="cs-CZ" sz="2000">
                <a:solidFill>
                  <a:srgbClr val="7030A0"/>
                </a:solidFill>
              </a:rPr>
              <a:t> : NaHCO</a:t>
            </a:r>
            <a:r>
              <a:rPr lang="cs-CZ" altLang="cs-CZ" sz="2000" baseline="-20000">
                <a:solidFill>
                  <a:srgbClr val="7030A0"/>
                </a:solidFill>
              </a:rPr>
              <a:t>3</a:t>
            </a:r>
            <a:r>
              <a:rPr lang="cs-CZ" altLang="cs-CZ" sz="2000">
                <a:solidFill>
                  <a:srgbClr val="7030A0"/>
                </a:solidFill>
              </a:rPr>
              <a:t> </a:t>
            </a:r>
            <a:r>
              <a:rPr lang="cs-CZ" altLang="cs-CZ" sz="2000"/>
              <a:t>= </a:t>
            </a:r>
            <a:r>
              <a:rPr lang="cs-CZ" altLang="cs-CZ" sz="2000">
                <a:solidFill>
                  <a:srgbClr val="FF0000"/>
                </a:solidFill>
              </a:rPr>
              <a:t>1 : 20.</a:t>
            </a:r>
            <a:r>
              <a:rPr lang="cs-CZ" altLang="cs-CZ" sz="2000"/>
              <a:t> Alkalická rezerva: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-při vyloučení mnoho CO</a:t>
            </a:r>
            <a:r>
              <a:rPr lang="cs-CZ" altLang="cs-CZ" sz="2000" baseline="-20000"/>
              <a:t>2</a:t>
            </a:r>
            <a:r>
              <a:rPr lang="cs-CZ" altLang="cs-CZ" sz="2000"/>
              <a:t> – možnost zvýšení </a:t>
            </a:r>
            <a:r>
              <a:rPr lang="cs-CZ" altLang="cs-CZ" sz="2000">
                <a:solidFill>
                  <a:srgbClr val="7030A0"/>
                </a:solidFill>
              </a:rPr>
              <a:t>Na</a:t>
            </a:r>
            <a:r>
              <a:rPr lang="cs-CZ" altLang="cs-CZ" sz="2000" baseline="30000">
                <a:solidFill>
                  <a:srgbClr val="7030A0"/>
                </a:solidFill>
              </a:rPr>
              <a:t>+</a:t>
            </a:r>
            <a:r>
              <a:rPr lang="cs-CZ" altLang="cs-CZ" sz="2000"/>
              <a:t> v krvi → vylučování ledvinami,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-snižování obsahu alkálií → pokles pufrovací schopnosti krve.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-část iontů pufrována </a:t>
            </a:r>
            <a:r>
              <a:rPr lang="cs-CZ" altLang="cs-CZ" sz="2000">
                <a:solidFill>
                  <a:srgbClr val="7030A0"/>
                </a:solidFill>
              </a:rPr>
              <a:t>redukHb</a:t>
            </a:r>
            <a:r>
              <a:rPr lang="cs-CZ" altLang="cs-CZ" sz="2000"/>
              <a:t> (rHb</a:t>
            </a:r>
            <a:r>
              <a:rPr lang="cs-CZ" altLang="cs-CZ" sz="2000" baseline="30000"/>
              <a:t>-</a:t>
            </a:r>
            <a:r>
              <a:rPr lang="cs-CZ" altLang="cs-CZ" sz="2000"/>
              <a:t> + H</a:t>
            </a:r>
            <a:r>
              <a:rPr lang="cs-CZ" altLang="cs-CZ" sz="2000" baseline="30000"/>
              <a:t>+</a:t>
            </a:r>
            <a:r>
              <a:rPr lang="cs-CZ" altLang="cs-CZ" sz="2000"/>
              <a:t>). V plicích – </a:t>
            </a:r>
            <a:r>
              <a:rPr lang="cs-CZ" altLang="cs-CZ" sz="2000">
                <a:solidFill>
                  <a:srgbClr val="7030A0"/>
                </a:solidFill>
              </a:rPr>
              <a:t>opačný proces.</a:t>
            </a:r>
          </a:p>
        </p:txBody>
      </p:sp>
    </p:spTree>
    <p:extLst>
      <p:ext uri="{BB962C8B-B14F-4D97-AF65-F5344CB8AC3E}">
        <p14:creationId xmlns:p14="http://schemas.microsoft.com/office/powerpoint/2010/main" val="2855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2133600" y="304801"/>
            <a:ext cx="78486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Obranné reakce krve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Proti průniku patogenních mikroorganismů nebo škodlivých látek.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Fagocytóza</a:t>
            </a:r>
            <a:endParaRPr lang="cs-CZ" altLang="cs-CZ" sz="200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Schopnost bílých krvinek a buněk RES (MF) sleziny, jater, kostní dřeně a histiocytů pohltit a rozložit (enzymy).</a:t>
            </a: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Imunita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Patogeny z vnějšku (mikroorganismy, cizorodé bílkoviny, polysacharidy - obecně antigeny) – tvorba protilátek (B lymfocyty), TCR (T lymf).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Antigen</a:t>
            </a:r>
            <a:r>
              <a:rPr lang="cs-CZ" altLang="cs-CZ" sz="2000"/>
              <a:t> určuje povahu protilátky (pozměněné globuliny krevní plazmy IgD,M,G,A,E– otisk antigenu)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 vniku antigenu do organismu – přestavba Ig často se zvýšenou odolností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imunita</a:t>
            </a:r>
            <a:r>
              <a:rPr lang="cs-CZ" altLang="cs-CZ" sz="2000"/>
              <a:t>. Vrozená imunita na základě různých mechanismů, nespec.  Získaná imunita – paměť, specifická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Bezobratlí </a:t>
            </a:r>
            <a:r>
              <a:rPr lang="cs-CZ" altLang="cs-CZ" sz="2000"/>
              <a:t>– hlavně fagocytóza, mikrobiální peptidy, hemocyty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Infekce</a:t>
            </a:r>
            <a:r>
              <a:rPr lang="cs-CZ" altLang="cs-CZ" sz="2000"/>
              <a:t> – tvorba specifických protilátek u obratlovců</a:t>
            </a:r>
          </a:p>
        </p:txBody>
      </p:sp>
    </p:spTree>
    <p:extLst>
      <p:ext uri="{BB962C8B-B14F-4D97-AF65-F5344CB8AC3E}">
        <p14:creationId xmlns:p14="http://schemas.microsoft.com/office/powerpoint/2010/main" val="8930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kumenty\DISKC\Dokumenty\Pajdák\fyziol predn\imunita\I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04876"/>
            <a:ext cx="3086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ovéPole 1"/>
          <p:cNvSpPr txBox="1">
            <a:spLocks noChangeArrowheads="1"/>
          </p:cNvSpPr>
          <p:nvPr/>
        </p:nvSpPr>
        <p:spPr bwMode="auto">
          <a:xfrm>
            <a:off x="1873250" y="323850"/>
            <a:ext cx="613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B lymfocyty - povrchové receptory BCR – Ig D,M, G, A, E, </a:t>
            </a:r>
          </a:p>
        </p:txBody>
      </p:sp>
      <p:sp>
        <p:nvSpPr>
          <p:cNvPr id="33796" name="TextovéPole 2"/>
          <p:cNvSpPr txBox="1">
            <a:spLocks noChangeArrowheads="1"/>
          </p:cNvSpPr>
          <p:nvPr/>
        </p:nvSpPr>
        <p:spPr bwMode="auto">
          <a:xfrm>
            <a:off x="1735138" y="3995739"/>
            <a:ext cx="894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 lymfocyty – povrchové receptory TCR reagují na MHC I. nebo II. receptory (HLA Ag)</a:t>
            </a:r>
          </a:p>
        </p:txBody>
      </p:sp>
    </p:spTree>
    <p:extLst>
      <p:ext uri="{BB962C8B-B14F-4D97-AF65-F5344CB8AC3E}">
        <p14:creationId xmlns:p14="http://schemas.microsoft.com/office/powerpoint/2010/main" val="21966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okumenty\DISKC\Dokumenty\Pajdák\fyziol predn\imunita\spec a nespec.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14401"/>
            <a:ext cx="7866063" cy="44053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3505201" y="457201"/>
            <a:ext cx="5383213" cy="993775"/>
          </a:xfrm>
        </p:spPr>
        <p:txBody>
          <a:bodyPr/>
          <a:lstStyle/>
          <a:p>
            <a:r>
              <a:rPr lang="cs-CZ" altLang="cs-CZ" sz="2700" b="1">
                <a:solidFill>
                  <a:srgbClr val="C00000"/>
                </a:solidFill>
              </a:rPr>
              <a:t>Lymfatický cévní systém</a:t>
            </a:r>
          </a:p>
        </p:txBody>
      </p:sp>
      <p:pic>
        <p:nvPicPr>
          <p:cNvPr id="3584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468438"/>
            <a:ext cx="573881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681914" y="2057400"/>
            <a:ext cx="298608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C00000"/>
                </a:solidFill>
              </a:rPr>
              <a:t>biologické vlivy</a:t>
            </a:r>
          </a:p>
          <a:p>
            <a:pPr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Neovlivnitelné: </a:t>
            </a:r>
            <a:r>
              <a:rPr lang="cs-CZ" dirty="0"/>
              <a:t>pohlaví, věk, rasa, genová výbava </a:t>
            </a:r>
            <a:r>
              <a:rPr lang="cs-CZ" dirty="0" err="1"/>
              <a:t>atd</a:t>
            </a:r>
            <a:endParaRPr lang="cs-CZ" dirty="0"/>
          </a:p>
          <a:p>
            <a:pPr>
              <a:defRPr/>
            </a:pPr>
            <a:r>
              <a:rPr lang="cs-CZ" dirty="0">
                <a:solidFill>
                  <a:schemeClr val="accent2"/>
                </a:solidFill>
              </a:rPr>
              <a:t>Ovlivnitelné: </a:t>
            </a:r>
            <a:r>
              <a:rPr lang="cs-CZ" dirty="0"/>
              <a:t>léky, životní styl, kouření</a:t>
            </a:r>
          </a:p>
        </p:txBody>
      </p:sp>
    </p:spTree>
    <p:extLst>
      <p:ext uri="{BB962C8B-B14F-4D97-AF65-F5344CB8AC3E}">
        <p14:creationId xmlns:p14="http://schemas.microsoft.com/office/powerpoint/2010/main" val="3038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752600" y="225426"/>
            <a:ext cx="82296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Tkáňový mok</a:t>
            </a: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Podstatná část extracelulární tekutiny 10 – 16 % hmotnosti (12 l u 75 kg muže). Složení závislé na krevní plazmě (bez bílkovin) – krevní ultrafiltrát + malé množství bílkovin z tkání. Tvoří životní prostředí tkání, zajišťuje látkovou výměnu.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6867" name="Picture 5" descr="lymfat drá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9972" r="2753" b="2370"/>
          <a:stretch>
            <a:fillRect/>
          </a:stretch>
        </p:blipFill>
        <p:spPr bwMode="auto">
          <a:xfrm>
            <a:off x="6959600" y="2133600"/>
            <a:ext cx="3708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752600" y="2057401"/>
            <a:ext cx="5181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Míza (</a:t>
            </a:r>
            <a:r>
              <a:rPr lang="cs-CZ" altLang="cs-CZ" sz="2000" b="1" i="1">
                <a:solidFill>
                  <a:srgbClr val="FF0000"/>
                </a:solidFill>
              </a:rPr>
              <a:t>lymfa)</a:t>
            </a: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Obratlovci, mízní cévy. Vzniká z tkáňového moku, přenos zplodin látkové přeměny, Ag, (baz. m. perforovaná) a výměny. Složení odpovídá krevní plazmě, poloviční obsah bílkovin, více lymfocytů       (40 . 10</a:t>
            </a:r>
            <a:r>
              <a:rPr lang="cs-CZ" altLang="cs-CZ" sz="2000" baseline="30000"/>
              <a:t>9</a:t>
            </a:r>
            <a:r>
              <a:rPr lang="cs-CZ" altLang="cs-CZ" sz="2000"/>
              <a:t> v l).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Mízní kapiláry, cévy se spojují, v mízních uzlinách fagocytóza poškoz. vlastních b., zplodin a mikroorganismů. Spojování do mízních kmenů, ústí do žilného oběhu. Jednosměrný pohyb mízy (chlopně) – tlakové změny v těle – peristaltika střev, stahy klků.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7030A0"/>
                </a:solidFill>
              </a:rPr>
              <a:t>Mízní srdce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(úhoř, obojživelníci, plazi, někteří ptáci).</a:t>
            </a:r>
          </a:p>
        </p:txBody>
      </p:sp>
    </p:spTree>
    <p:extLst>
      <p:ext uri="{BB962C8B-B14F-4D97-AF65-F5344CB8AC3E}">
        <p14:creationId xmlns:p14="http://schemas.microsoft.com/office/powerpoint/2010/main" val="2807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828800" y="676276"/>
            <a:ext cx="86106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Aglutinace</a:t>
            </a:r>
            <a:r>
              <a:rPr lang="cs-CZ" altLang="cs-CZ" sz="2000">
                <a:solidFill>
                  <a:srgbClr val="FF0000"/>
                </a:solidFill>
              </a:rPr>
              <a:t> (shlukování) krvinek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Reakce antigen-protilátka. Membrány erytrocytů – mohou mít antigen –</a:t>
            </a:r>
            <a:r>
              <a:rPr lang="cs-CZ" altLang="cs-CZ" sz="2000" b="1"/>
              <a:t> aglutinogen A nebo B</a:t>
            </a:r>
            <a:r>
              <a:rPr lang="cs-CZ" altLang="cs-CZ" sz="2000"/>
              <a:t> (mukopolysacharidy). Reaguje s protilátkou v plazmě – </a:t>
            </a:r>
            <a:r>
              <a:rPr lang="cs-CZ" altLang="cs-CZ" sz="2000" b="1"/>
              <a:t>aglutininem anti-A</a:t>
            </a:r>
            <a:r>
              <a:rPr lang="cs-CZ" altLang="cs-CZ" sz="2000"/>
              <a:t> (a.&amp;) nebo aglutininem </a:t>
            </a:r>
            <a:r>
              <a:rPr lang="cs-CZ" altLang="cs-CZ" sz="2000" b="1"/>
              <a:t>anti-B</a:t>
            </a:r>
            <a:r>
              <a:rPr lang="cs-CZ" altLang="cs-CZ" sz="2000"/>
              <a:t> (a.ß) (oba γ-globuliny). U jednoho jedince není nikdy stejný aglutinogen a antiaglutinin. Dodržení pravidel - transfúze.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Krev člověka: 4 základní skupiny (podle aglutinogenu v membránách).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Krvinky 0 (bez antigenu) neaglutinuje žádná plazma,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krvinky A shlukuje plazma B a 0,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krvinky B shlukuje plazma A a 0,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krvinky AB shlukují zbývající plazmy,O,A,B.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37891" name="Picture 5" descr="krev sk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20288"/>
          <a:stretch>
            <a:fillRect/>
          </a:stretch>
        </p:blipFill>
        <p:spPr bwMode="auto">
          <a:xfrm>
            <a:off x="3348038" y="5029200"/>
            <a:ext cx="62531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délník 1"/>
          <p:cNvSpPr>
            <a:spLocks noChangeArrowheads="1"/>
          </p:cNvSpPr>
          <p:nvPr/>
        </p:nvSpPr>
        <p:spPr bwMode="auto">
          <a:xfrm>
            <a:off x="2362200" y="1143000"/>
            <a:ext cx="7772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Podskupiny A1 – A6, další aglutinogeny D(Rh) – systém 13 a-genů (C,D,E aj.). Nejvíce antigenní </a:t>
            </a:r>
            <a:r>
              <a:rPr lang="cs-CZ" altLang="cs-CZ">
                <a:solidFill>
                  <a:srgbClr val="7030A0"/>
                </a:solidFill>
              </a:rPr>
              <a:t>D</a:t>
            </a:r>
            <a:r>
              <a:rPr lang="cs-CZ" altLang="cs-CZ"/>
              <a:t>. D přítomen = </a:t>
            </a:r>
            <a:r>
              <a:rPr lang="cs-CZ" altLang="cs-CZ">
                <a:solidFill>
                  <a:srgbClr val="FF0000"/>
                </a:solidFill>
              </a:rPr>
              <a:t>Rh +</a:t>
            </a:r>
            <a:r>
              <a:rPr lang="cs-CZ" altLang="cs-CZ"/>
              <a:t>. Aglutininy </a:t>
            </a:r>
            <a:r>
              <a:rPr lang="cs-CZ" altLang="cs-CZ">
                <a:solidFill>
                  <a:srgbClr val="7030A0"/>
                </a:solidFill>
              </a:rPr>
              <a:t>anti-D</a:t>
            </a:r>
            <a:r>
              <a:rPr lang="cs-CZ" altLang="cs-CZ"/>
              <a:t> normálně nejsou přítomny, tvoří se při setkání s krví Rh+. </a:t>
            </a:r>
          </a:p>
          <a:p>
            <a:r>
              <a:rPr lang="cs-CZ" altLang="cs-CZ"/>
              <a:t>Dědičnost krevních skupin.</a:t>
            </a:r>
          </a:p>
          <a:p>
            <a:endParaRPr lang="cs-CZ" altLang="cs-CZ"/>
          </a:p>
          <a:p>
            <a:r>
              <a:rPr lang="cs-CZ" altLang="cs-CZ">
                <a:solidFill>
                  <a:srgbClr val="C00000"/>
                </a:solidFill>
              </a:rPr>
              <a:t>Krevní skupiny u zvířat: </a:t>
            </a:r>
            <a:r>
              <a:rPr lang="cs-CZ" altLang="cs-CZ"/>
              <a:t>více než u lidí. Vznik antigenů před vývojem primátů. Známy i u slepic, kachen, králíků, koz. </a:t>
            </a:r>
          </a:p>
          <a:p>
            <a:r>
              <a:rPr lang="cs-CZ" altLang="cs-CZ"/>
              <a:t>Neidentifikovány u morčat, myší, koček a poikilotermů. </a:t>
            </a:r>
          </a:p>
          <a:p>
            <a:r>
              <a:rPr lang="cs-CZ" altLang="cs-CZ"/>
              <a:t>Mezitaxonová aglutinace </a:t>
            </a:r>
          </a:p>
        </p:txBody>
      </p:sp>
    </p:spTree>
    <p:extLst>
      <p:ext uri="{BB962C8B-B14F-4D97-AF65-F5344CB8AC3E}">
        <p14:creationId xmlns:p14="http://schemas.microsoft.com/office/powerpoint/2010/main" val="294175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okumenty\DISKC\Dokumenty\Pajdák\fyziol predn\krev\krev sku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57200"/>
            <a:ext cx="7294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ovéPole 1"/>
          <p:cNvSpPr txBox="1">
            <a:spLocks noChangeArrowheads="1"/>
          </p:cNvSpPr>
          <p:nvPr/>
        </p:nvSpPr>
        <p:spPr bwMode="auto">
          <a:xfrm>
            <a:off x="2590801" y="5943600"/>
            <a:ext cx="446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Rh - po setkání s krví </a:t>
            </a:r>
            <a:r>
              <a:rPr lang="cs-CZ" altLang="cs-CZ">
                <a:solidFill>
                  <a:srgbClr val="C00000"/>
                </a:solidFill>
              </a:rPr>
              <a:t>Rh+ (manžel – dítě)</a:t>
            </a:r>
          </a:p>
        </p:txBody>
      </p:sp>
    </p:spTree>
    <p:extLst>
      <p:ext uri="{BB962C8B-B14F-4D97-AF65-F5344CB8AC3E}">
        <p14:creationId xmlns:p14="http://schemas.microsoft.com/office/powerpoint/2010/main" val="10954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981200" y="533400"/>
            <a:ext cx="6477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KREV </a:t>
            </a:r>
            <a:r>
              <a:rPr lang="cs-CZ" altLang="cs-CZ"/>
              <a:t>– úkoly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1.  Přívod živin a O</a:t>
            </a:r>
            <a:r>
              <a:rPr lang="cs-CZ" altLang="cs-CZ" baseline="-20000"/>
              <a:t>2</a:t>
            </a:r>
            <a:r>
              <a:rPr lang="cs-CZ" altLang="cs-CZ"/>
              <a:t> k tkáním </a:t>
            </a:r>
          </a:p>
          <a:p>
            <a:pPr eaLnBrk="1" hangingPunct="1"/>
            <a:r>
              <a:rPr lang="cs-CZ" altLang="cs-CZ"/>
              <a:t>2.  Odvod odpadů k místu odstranění </a:t>
            </a:r>
          </a:p>
          <a:p>
            <a:pPr eaLnBrk="1" hangingPunct="1"/>
            <a:r>
              <a:rPr lang="cs-CZ" altLang="cs-CZ"/>
              <a:t>3.  Udržování stálosti vnitřního prostředí </a:t>
            </a:r>
          </a:p>
          <a:p>
            <a:pPr eaLnBrk="1" hangingPunct="1"/>
            <a:r>
              <a:rPr lang="cs-CZ" altLang="cs-CZ"/>
              <a:t>4.  Přenos účinných látek z místa tvorby na místa působení</a:t>
            </a:r>
          </a:p>
          <a:p>
            <a:pPr eaLnBrk="1" hangingPunct="1"/>
            <a:r>
              <a:rPr lang="cs-CZ" altLang="cs-CZ"/>
              <a:t>5.  Ochrana organismu před nákazou</a:t>
            </a:r>
          </a:p>
          <a:p>
            <a:pPr eaLnBrk="1" hangingPunct="1"/>
            <a:r>
              <a:rPr lang="cs-CZ" altLang="cs-CZ"/>
              <a:t>6.  Ucpávání poškozených cév 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u="sng"/>
              <a:t>Složky krve</a:t>
            </a:r>
            <a:r>
              <a:rPr lang="cs-CZ" altLang="cs-CZ"/>
              <a:t>: - voda 70 – 80 %</a:t>
            </a:r>
          </a:p>
          <a:p>
            <a:pPr eaLnBrk="1" hangingPunct="1"/>
            <a:r>
              <a:rPr lang="cs-CZ" altLang="cs-CZ"/>
              <a:t> - sušina 30 – 20 %</a:t>
            </a:r>
          </a:p>
          <a:p>
            <a:pPr eaLnBrk="1" hangingPunct="1"/>
            <a:r>
              <a:rPr lang="cs-CZ" altLang="cs-CZ"/>
              <a:t> - tekutá složka (krevní plazma) muž 54, žena 59 %</a:t>
            </a:r>
          </a:p>
          <a:p>
            <a:pPr eaLnBrk="1" hangingPunct="1"/>
            <a:r>
              <a:rPr lang="cs-CZ" altLang="cs-CZ"/>
              <a:t> - krevní buňky (krvinky) m. 46, ž. 41 %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b="1"/>
              <a:t>Hematokrit</a:t>
            </a:r>
            <a:r>
              <a:rPr lang="cs-CZ" altLang="cs-CZ"/>
              <a:t> - poměr krevní plazmy : krevním buňkám </a:t>
            </a:r>
          </a:p>
          <a:p>
            <a:pPr eaLnBrk="1" hangingPunct="1"/>
            <a:r>
              <a:rPr lang="cs-CZ" altLang="cs-CZ"/>
              <a:t>U nižších obratlovců: objem buněk nad 15 %, </a:t>
            </a:r>
          </a:p>
          <a:p>
            <a:pPr eaLnBrk="1" hangingPunct="1"/>
            <a:r>
              <a:rPr lang="cs-CZ" altLang="cs-CZ"/>
              <a:t>člověk M54(Ž59) : 46(41)</a:t>
            </a:r>
          </a:p>
        </p:txBody>
      </p:sp>
      <p:pic>
        <p:nvPicPr>
          <p:cNvPr id="22531" name="Picture 5" descr="hematok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1755" r="19783" b="15790"/>
          <a:stretch>
            <a:fillRect/>
          </a:stretch>
        </p:blipFill>
        <p:spPr bwMode="auto">
          <a:xfrm>
            <a:off x="8356600" y="2133600"/>
            <a:ext cx="231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7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828800" y="3657601"/>
            <a:ext cx="5486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7030A0"/>
                </a:solidFill>
              </a:rPr>
              <a:t>Hemostáza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adheze trombocytů v poraněném místě – </a:t>
            </a:r>
            <a:r>
              <a:rPr lang="cs-CZ" altLang="cs-CZ" sz="1800" b="1">
                <a:solidFill>
                  <a:srgbClr val="7030A0"/>
                </a:solidFill>
              </a:rPr>
              <a:t>primární destičková hemostatická zátka</a:t>
            </a:r>
            <a:endParaRPr lang="cs-CZ" altLang="cs-CZ" sz="180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uvolnění </a:t>
            </a:r>
            <a:r>
              <a:rPr lang="cs-CZ" altLang="cs-CZ" sz="1800">
                <a:solidFill>
                  <a:srgbClr val="FF0000"/>
                </a:solidFill>
              </a:rPr>
              <a:t>serotoninu</a:t>
            </a:r>
            <a:r>
              <a:rPr lang="cs-CZ" altLang="cs-CZ" sz="1800"/>
              <a:t> – </a:t>
            </a:r>
            <a:r>
              <a:rPr lang="cs-CZ" altLang="cs-CZ" sz="1800" b="1"/>
              <a:t>vazokonstrikční fáze</a:t>
            </a:r>
            <a:r>
              <a:rPr lang="cs-CZ" altLang="cs-CZ" sz="1800"/>
              <a:t> (smrštění cév v místě poranění)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přeměna fibrinogenu na fibrin (pomocí trombinu)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vznik </a:t>
            </a:r>
            <a:r>
              <a:rPr lang="cs-CZ" altLang="cs-CZ" sz="1800" b="1">
                <a:solidFill>
                  <a:srgbClr val="7030A0"/>
                </a:solidFill>
              </a:rPr>
              <a:t>sekundární fibrinové hemostatické zátky</a:t>
            </a:r>
            <a:r>
              <a:rPr lang="cs-CZ" altLang="cs-CZ" sz="1800">
                <a:solidFill>
                  <a:srgbClr val="7030A0"/>
                </a:solidFill>
              </a:rPr>
              <a:t> </a:t>
            </a:r>
            <a:r>
              <a:rPr lang="cs-CZ" altLang="cs-CZ" sz="1800"/>
              <a:t>- ucpe poraněnou cévu, smrštěním vytlačuje krevní sérum.</a:t>
            </a:r>
          </a:p>
        </p:txBody>
      </p:sp>
      <p:pic>
        <p:nvPicPr>
          <p:cNvPr id="40963" name="Picture 5" descr="sráž k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57601"/>
            <a:ext cx="36004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828800" y="0"/>
            <a:ext cx="8686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Regulace krvetvorby</a:t>
            </a:r>
            <a:endParaRPr lang="cs-CZ" altLang="cs-CZ" sz="200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Víceméně konstantní počet krvinek. Řízení tvorby – neurohumorální povaha přes</a:t>
            </a:r>
            <a:r>
              <a:rPr lang="cs-CZ" altLang="cs-CZ" sz="2000">
                <a:solidFill>
                  <a:srgbClr val="C00000"/>
                </a:solidFill>
              </a:rPr>
              <a:t> hypotalamus</a:t>
            </a:r>
            <a:r>
              <a:rPr lang="cs-CZ" altLang="cs-CZ" sz="2000"/>
              <a:t>. Plazmový</a:t>
            </a:r>
            <a:r>
              <a:rPr lang="cs-CZ" altLang="cs-CZ" sz="2000" b="1"/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erytropoetin</a:t>
            </a:r>
            <a:r>
              <a:rPr lang="cs-CZ" altLang="cs-CZ" sz="2000"/>
              <a:t> podněcuje tvorbu erytrocytů a hemoglobinu.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Srážení krve (hemokoagulace x hemostáza)</a:t>
            </a: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Tekutý stav krve – fyziologický, na vzduchu tuhne.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Podstata: přeměna rozpustného </a:t>
            </a:r>
            <a:r>
              <a:rPr lang="cs-CZ" altLang="cs-CZ" sz="2000" b="1"/>
              <a:t>fibrinogenu</a:t>
            </a:r>
            <a:r>
              <a:rPr lang="cs-CZ" altLang="cs-CZ" sz="2000"/>
              <a:t> na nerozpustný síťový</a:t>
            </a:r>
            <a:r>
              <a:rPr lang="cs-CZ" altLang="cs-CZ" sz="2000" b="1"/>
              <a:t> fibrin</a:t>
            </a:r>
            <a:r>
              <a:rPr lang="cs-CZ" altLang="cs-CZ" sz="20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Aktivace: enzymatická bílkovina </a:t>
            </a:r>
            <a:r>
              <a:rPr lang="cs-CZ" altLang="cs-CZ" sz="2000" b="1"/>
              <a:t>trombin</a:t>
            </a:r>
            <a:r>
              <a:rPr lang="cs-CZ" altLang="cs-CZ" sz="2000"/>
              <a:t> (vzniká v játrech jako neaktivní prekursor </a:t>
            </a:r>
            <a:r>
              <a:rPr lang="cs-CZ" altLang="cs-CZ" sz="2000" b="1"/>
              <a:t>protrombin</a:t>
            </a:r>
            <a:r>
              <a:rPr lang="cs-CZ" altLang="cs-CZ" sz="2000"/>
              <a:t>). Přeměna protrombin </a:t>
            </a:r>
            <a:r>
              <a:rPr lang="cs-CZ" altLang="cs-CZ" sz="2000">
                <a:cs typeface="Arial" panose="020B0604020202020204" pitchFamily="34" charset="0"/>
              </a:rPr>
              <a:t>→</a:t>
            </a:r>
            <a:r>
              <a:rPr lang="cs-CZ" altLang="cs-CZ" sz="2000"/>
              <a:t> trombin – kaskádová teorie). </a:t>
            </a:r>
            <a:r>
              <a:rPr lang="cs-CZ" altLang="cs-CZ" sz="2000" b="1">
                <a:solidFill>
                  <a:srgbClr val="7030A0"/>
                </a:solidFill>
              </a:rPr>
              <a:t>Kofaktory:</a:t>
            </a:r>
            <a:r>
              <a:rPr lang="cs-CZ" altLang="cs-CZ" sz="2000" b="1"/>
              <a:t> tromboplastin</a:t>
            </a:r>
            <a:r>
              <a:rPr lang="cs-CZ" altLang="cs-CZ" sz="2000"/>
              <a:t> a Ca</a:t>
            </a:r>
            <a:r>
              <a:rPr lang="cs-CZ" altLang="cs-CZ" sz="2000" baseline="40000"/>
              <a:t>2+</a:t>
            </a:r>
            <a:r>
              <a:rPr lang="cs-CZ" altLang="cs-CZ" sz="2000"/>
              <a:t>, vitamín K (podporuje syntézu protrombinu v játrech) fosfolipidy z rozpadlých krevních destiček. 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816100" y="6081713"/>
            <a:ext cx="77089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F0"/>
                </a:solidFill>
              </a:rPr>
              <a:t>Heparin</a:t>
            </a:r>
            <a:r>
              <a:rPr lang="cs-CZ" altLang="cs-CZ" sz="1800"/>
              <a:t> zabezpečuje nesrážení krve za normálních podmínek. S albuminy krevní plazmy brání aktivaci </a:t>
            </a:r>
            <a:r>
              <a:rPr lang="cs-CZ" altLang="cs-CZ" sz="1800">
                <a:solidFill>
                  <a:srgbClr val="FF0000"/>
                </a:solidFill>
              </a:rPr>
              <a:t>protrombinu</a:t>
            </a:r>
            <a:r>
              <a:rPr lang="cs-CZ" altLang="cs-CZ" sz="1800"/>
              <a:t>. (</a:t>
            </a:r>
            <a:r>
              <a:rPr lang="cs-CZ" altLang="cs-CZ" sz="1800">
                <a:solidFill>
                  <a:srgbClr val="00B0F0"/>
                </a:solidFill>
              </a:rPr>
              <a:t>EDTA</a:t>
            </a:r>
            <a:r>
              <a:rPr lang="cs-CZ" altLang="cs-CZ" sz="1800"/>
              <a:t> chelatace)</a:t>
            </a:r>
          </a:p>
        </p:txBody>
      </p:sp>
    </p:spTree>
    <p:extLst>
      <p:ext uri="{BB962C8B-B14F-4D97-AF65-F5344CB8AC3E}">
        <p14:creationId xmlns:p14="http://schemas.microsoft.com/office/powerpoint/2010/main" val="31856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okumenty\DISKC\Dokumenty\Pajdák\fyziol predn\krev\srazeni krv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1"/>
            <a:ext cx="462438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ovéPole 1"/>
          <p:cNvSpPr txBox="1">
            <a:spLocks noChangeArrowheads="1"/>
          </p:cNvSpPr>
          <p:nvPr/>
        </p:nvSpPr>
        <p:spPr bwMode="auto">
          <a:xfrm>
            <a:off x="5381625" y="30480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rgbClr val="FF0000"/>
                </a:solidFill>
              </a:rPr>
              <a:t>Srážení krve</a:t>
            </a:r>
          </a:p>
        </p:txBody>
      </p:sp>
    </p:spTree>
    <p:extLst>
      <p:ext uri="{BB962C8B-B14F-4D97-AF65-F5344CB8AC3E}">
        <p14:creationId xmlns:p14="http://schemas.microsoft.com/office/powerpoint/2010/main" val="3086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2228850" y="2057400"/>
            <a:ext cx="76962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Krevní bílkoviny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a udržování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osmotické rovnováhy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Různá velikost osmotického tlaku krevních tekutin (člověk 707,55 kPa – 5300 torr). Odpovídá osmotickému tlaku tkáňového moku.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Proto filtrace – podle hydrostatického tlaku krve – </a:t>
            </a:r>
            <a:r>
              <a:rPr lang="cs-CZ" altLang="cs-CZ" sz="1800" b="1"/>
              <a:t>arteriální vlásečnice </a:t>
            </a:r>
            <a:r>
              <a:rPr lang="cs-CZ" altLang="cs-CZ" sz="1800"/>
              <a:t>–  4,67 kPa (35 torr).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Proti  tlak onkotický (3,47 kPa = 26 torr) snížený o koloidně osmotický tlak tkáňového moku (0,53 kPa = 4 torr). Hydrostatický převažuje → voda přechází do tkáňového moku pod tlakem 1,6 kPa = 12 torr). V průběhu vlásečnic – pokles tlaku.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Venózní vlásečnice </a:t>
            </a:r>
            <a:r>
              <a:rPr lang="cs-CZ" altLang="cs-CZ" sz="1800"/>
              <a:t>– onkotický tlak převyšuje hydrostatický (2,0 kPa = 15 torr), voda přechází z tkáňového moku zpět do cév.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Množství přecházející vody</a:t>
            </a:r>
            <a:r>
              <a:rPr lang="cs-CZ" altLang="cs-CZ" sz="1800"/>
              <a:t> – za minutu tam i zpět množství celkového objemu plazmy. </a:t>
            </a:r>
          </a:p>
        </p:txBody>
      </p:sp>
      <p:pic>
        <p:nvPicPr>
          <p:cNvPr id="43011" name="Picture 5" descr="vým v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3958" b="4507"/>
          <a:stretch>
            <a:fillRect/>
          </a:stretch>
        </p:blipFill>
        <p:spPr bwMode="auto">
          <a:xfrm>
            <a:off x="6076950" y="0"/>
            <a:ext cx="4591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676401" y="417514"/>
            <a:ext cx="7661275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Krevní plazma</a:t>
            </a:r>
            <a:r>
              <a:rPr lang="cs-CZ" altLang="cs-CZ" sz="1800"/>
              <a:t> → 90 % vody, 7 – 8 % bílkovin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albuminy (mol. hmotn. 69 000) – 60 % bílkovin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globuliny (alfa, beta,gama,mol.hmot. 80 000–200 000) – 35 %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fibrinogen (do 350 000 – 400 000) – 5 %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tuky (5 – 7 g/l u člověka)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fosfatidy (1,75 – 3,3 g/l)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cholesterol (2,5 – 5,7 mmol/l)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glukóza (x mmol/l)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zplodiny rozpadu bílkovin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(močovina 2,5–7,5 mmol/l, kyselina močová)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</a:t>
            </a:r>
            <a:r>
              <a:rPr lang="el-GR" altLang="cs-CZ" sz="1800"/>
              <a:t>220 - 420 μ</a:t>
            </a:r>
            <a:r>
              <a:rPr lang="cs-CZ" altLang="cs-CZ" sz="1800"/>
              <a:t>mol/l, Ž140 - 340 </a:t>
            </a:r>
            <a:r>
              <a:rPr lang="el-GR" altLang="cs-CZ" sz="1800"/>
              <a:t>μ</a:t>
            </a:r>
            <a:r>
              <a:rPr lang="cs-CZ" altLang="cs-CZ" sz="1800"/>
              <a:t>mol/l)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další organické látky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- anorganické látky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(NaCl – 6 g/l, kyselé uhličitany – 2 g/l)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Plazmatické bílkoviny: ryby 1,4 – 4 %, obojživelníci 2,4 %,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plazi 5 %, ptáci 4 – 5 %, savci 6 – 8 %.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Nárůst albuminů. Fyziologické funkce: doprava látek (minerál.), MK, tuků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(zvl. lipoproteinů), hormonů, … γ-globuliny s protilátkami,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protrombinem…</a:t>
            </a:r>
          </a:p>
        </p:txBody>
      </p:sp>
      <p:pic>
        <p:nvPicPr>
          <p:cNvPr id="23555" name="Picture 5" descr="bílk krev pl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0"/>
            <a:ext cx="32623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3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kumenty\DISKC\Dokumenty\Pajdák\fyziol predn\krev\elfo se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04800"/>
            <a:ext cx="370522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bdélník 1"/>
          <p:cNvSpPr>
            <a:spLocks noChangeArrowheads="1"/>
          </p:cNvSpPr>
          <p:nvPr/>
        </p:nvSpPr>
        <p:spPr bwMode="auto">
          <a:xfrm>
            <a:off x="1828800" y="304801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Krevní plazma → 90 % vody, 7 – 8 % bílkovin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- albuminy (mol. hmotn. 69 000) – 60 % bílkovin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- globuliny (alfa, beta,gama,mol.hmot. 80 000–200 000) – 35 %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- fibrinogen (do 350 000 – 400 000) – 5 %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1162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676400" y="387350"/>
            <a:ext cx="89916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Krevní buňky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červené krvinky (erytrocyty)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 obratlovců oválné s jádrem (3 – 9krát &gt; než lidské), u savců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okrouhlé (piškotovité) a zploštělé bez jádra (lidské Ø 6,7 – 7,7 μm, tl. 2μm). Monomolekulární povrchové vrstvy, bílkovinné stroma s roztokem hemoglobinu (37%)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Množství erytrocytů – druhově stálé: 	</a:t>
            </a:r>
            <a:r>
              <a:rPr lang="cs-CZ" altLang="cs-CZ" sz="1800" b="1" u="sng"/>
              <a:t>M.: 5,4 . 10</a:t>
            </a:r>
            <a:r>
              <a:rPr lang="cs-CZ" altLang="cs-CZ" sz="1800" b="1" u="sng" baseline="30000"/>
              <a:t>12</a:t>
            </a:r>
            <a:r>
              <a:rPr lang="cs-CZ" altLang="cs-CZ" sz="1800" b="1" u="sng"/>
              <a:t>            Ž.: 4,5 . 10</a:t>
            </a:r>
            <a:r>
              <a:rPr lang="cs-CZ" altLang="cs-CZ" sz="1800" b="1" u="sng" baseline="30000"/>
              <a:t>12 </a:t>
            </a:r>
            <a:r>
              <a:rPr lang="cs-CZ" altLang="cs-CZ" sz="1800" b="1" u="sng"/>
              <a:t>v litru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Fyziologická funkce: zásadní význam pro přenos O</a:t>
            </a:r>
            <a:r>
              <a:rPr lang="cs-CZ" altLang="cs-CZ" sz="1800" baseline="-20000"/>
              <a:t>2</a:t>
            </a:r>
            <a:r>
              <a:rPr lang="cs-CZ" altLang="cs-CZ" sz="1800"/>
              <a:t>, CO</a:t>
            </a:r>
            <a:r>
              <a:rPr lang="cs-CZ" altLang="cs-CZ" sz="1800" baseline="-20000"/>
              <a:t>2</a:t>
            </a:r>
            <a:r>
              <a:rPr lang="cs-CZ" altLang="cs-CZ" sz="1800"/>
              <a:t> (krevní barvivo) a H</a:t>
            </a:r>
            <a:r>
              <a:rPr lang="cs-CZ" altLang="cs-CZ" sz="1800" b="1" baseline="30000"/>
              <a:t>+</a:t>
            </a:r>
            <a:r>
              <a:rPr lang="cs-CZ" altLang="cs-CZ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Krevní (dýchací) barviva – proteidy s bílkovinnou a barevnou (s kovem) složkou.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/>
              <a:t>Hemoglobin</a:t>
            </a:r>
            <a:r>
              <a:rPr lang="cs-CZ" altLang="cs-CZ" sz="1800"/>
              <a:t> – globin (96 %) + nebílkovinný pigment hem (4 %). O</a:t>
            </a:r>
            <a:r>
              <a:rPr lang="cs-CZ" altLang="cs-CZ" sz="1800" baseline="-20000"/>
              <a:t>2</a:t>
            </a:r>
            <a:r>
              <a:rPr lang="cs-CZ" altLang="cs-CZ" sz="1800"/>
              <a:t> se váže na Fe2+ bez změny mocenství (celkem tedy 4 O</a:t>
            </a:r>
            <a:r>
              <a:rPr lang="cs-CZ" altLang="cs-CZ" sz="1800" baseline="-20000"/>
              <a:t>2</a:t>
            </a:r>
            <a:r>
              <a:rPr lang="cs-CZ" altLang="cs-CZ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oxyhemoglobin</a:t>
            </a:r>
            <a:r>
              <a:rPr lang="cs-CZ" altLang="cs-CZ" sz="1800"/>
              <a:t> (HbO</a:t>
            </a:r>
            <a:r>
              <a:rPr lang="cs-CZ" altLang="cs-CZ" sz="1800" baseline="-20000"/>
              <a:t>2</a:t>
            </a:r>
            <a:r>
              <a:rPr lang="cs-CZ" altLang="cs-CZ" sz="1800"/>
              <a:t>), (max. 200 ml O</a:t>
            </a:r>
            <a:r>
              <a:rPr lang="cs-CZ" altLang="cs-CZ" sz="1800" baseline="-20000"/>
              <a:t>2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 1 l krve).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Uvolnění O</a:t>
            </a:r>
            <a:r>
              <a:rPr lang="cs-CZ" altLang="cs-CZ" sz="1800" baseline="-20000"/>
              <a:t>2</a:t>
            </a:r>
            <a:r>
              <a:rPr lang="cs-CZ" altLang="cs-CZ" sz="1800"/>
              <a:t> –</a:t>
            </a:r>
            <a:r>
              <a:rPr lang="cs-CZ" altLang="cs-CZ" sz="1800" b="1"/>
              <a:t> "redukovaný"</a:t>
            </a:r>
            <a:r>
              <a:rPr lang="cs-CZ" altLang="cs-CZ" sz="1800"/>
              <a:t> </a:t>
            </a:r>
            <a:r>
              <a:rPr lang="cs-CZ" altLang="cs-CZ" sz="1800" b="1"/>
              <a:t>hemoglobin</a:t>
            </a:r>
            <a:r>
              <a:rPr lang="cs-CZ" altLang="cs-CZ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Silnými oxidačními činidly se mění Fe</a:t>
            </a:r>
            <a:r>
              <a:rPr lang="cs-CZ" altLang="cs-CZ" sz="1800" b="1" baseline="30000"/>
              <a:t>2+</a:t>
            </a:r>
            <a:r>
              <a:rPr lang="cs-CZ" altLang="cs-CZ" sz="1800"/>
              <a:t> na Fe</a:t>
            </a:r>
            <a:r>
              <a:rPr lang="cs-CZ" altLang="cs-CZ" sz="1800" b="1" baseline="30000"/>
              <a:t>3+</a:t>
            </a:r>
            <a:r>
              <a:rPr lang="cs-CZ" altLang="cs-CZ" sz="1800" b="1"/>
              <a:t> </a:t>
            </a:r>
            <a:r>
              <a:rPr lang="cs-CZ" altLang="cs-CZ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→ bezcenný </a:t>
            </a:r>
            <a:r>
              <a:rPr lang="cs-CZ" altLang="cs-CZ" sz="1800" b="1"/>
              <a:t>methemoglobin </a:t>
            </a:r>
            <a:r>
              <a:rPr lang="cs-CZ" altLang="cs-CZ" sz="1800"/>
              <a:t>pod vlivem dusitanů.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Možná vazba s CO</a:t>
            </a:r>
            <a:r>
              <a:rPr lang="cs-CZ" altLang="cs-CZ" sz="1800" baseline="-20000"/>
              <a:t>2</a:t>
            </a:r>
            <a:r>
              <a:rPr lang="cs-CZ" altLang="cs-CZ" sz="1800"/>
              <a:t> –</a:t>
            </a:r>
            <a:r>
              <a:rPr lang="cs-CZ" altLang="cs-CZ" sz="1800" b="1"/>
              <a:t> karbaminohemoglobin</a:t>
            </a:r>
            <a:r>
              <a:rPr lang="cs-CZ" altLang="cs-CZ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Silná vazba na CO (210krát větší než k O</a:t>
            </a:r>
            <a:r>
              <a:rPr lang="cs-CZ" altLang="cs-CZ" sz="1800" baseline="-20000"/>
              <a:t>2</a:t>
            </a:r>
            <a:r>
              <a:rPr lang="cs-CZ" altLang="cs-CZ" sz="1800"/>
              <a:t>) –</a:t>
            </a:r>
            <a:r>
              <a:rPr lang="cs-CZ" altLang="cs-CZ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karboxylhemoglobin</a:t>
            </a:r>
            <a:r>
              <a:rPr lang="cs-CZ" altLang="cs-CZ" sz="1800"/>
              <a:t> (nebezpečnost 0,1 % CO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 vzduchu)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 </a:t>
            </a:r>
            <a:endParaRPr lang="cs-CZ" altLang="cs-CZ" sz="1800"/>
          </a:p>
        </p:txBody>
      </p:sp>
      <p:pic>
        <p:nvPicPr>
          <p:cNvPr id="25603" name="Picture 5" descr="hemo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r="4887" b="5963"/>
          <a:stretch>
            <a:fillRect/>
          </a:stretch>
        </p:blipFill>
        <p:spPr bwMode="auto">
          <a:xfrm>
            <a:off x="7010401" y="4343401"/>
            <a:ext cx="359092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cervene-krvi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572" r="55026" b="31429"/>
          <a:stretch>
            <a:fillRect/>
          </a:stretch>
        </p:blipFill>
        <p:spPr bwMode="auto">
          <a:xfrm>
            <a:off x="9448800" y="0"/>
            <a:ext cx="1219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133600" y="2057400"/>
            <a:ext cx="82804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7030A0"/>
                </a:solidFill>
              </a:rPr>
              <a:t>Hemocyanin</a:t>
            </a:r>
            <a:r>
              <a:rPr lang="cs-CZ" altLang="cs-CZ" sz="2000"/>
              <a:t> – 2 atomy Cu v hemolymfě váže mol O2 (rak, škeble, hlemýžď, hlavonožci) – třetinová vázací schopnost (70 ml O2 na 1 l krve) oproti hemoglobinu (200ml)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Chlorokruoriny</a:t>
            </a:r>
            <a:r>
              <a:rPr lang="cs-CZ" altLang="cs-CZ" sz="2000"/>
              <a:t> – mořští kroužkovci, mnohoštětinatci (červi) – Fe, zelená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 Hemerytriny </a:t>
            </a:r>
            <a:r>
              <a:rPr lang="cs-CZ" altLang="cs-CZ" sz="2000"/>
              <a:t>– Sipunculidae  (mořští červi)– Fe, červená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7030A0"/>
                </a:solidFill>
              </a:rPr>
              <a:t> Erytrokruoriny </a:t>
            </a:r>
            <a:r>
              <a:rPr lang="cs-CZ" altLang="cs-CZ" sz="2000"/>
              <a:t>– pakomár – Fe, červená (u pásnic)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Bezbarvý </a:t>
            </a:r>
            <a:r>
              <a:rPr lang="cs-CZ" altLang="cs-CZ" sz="2000" b="1">
                <a:solidFill>
                  <a:srgbClr val="7030A0"/>
                </a:solidFill>
              </a:rPr>
              <a:t>hemovanadin</a:t>
            </a:r>
            <a:r>
              <a:rPr lang="cs-CZ" altLang="cs-CZ" sz="2000"/>
              <a:t> – pláštěnci – vanad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Erytropoéza: </a:t>
            </a:r>
            <a:r>
              <a:rPr lang="cs-CZ" altLang="cs-CZ" sz="2000"/>
              <a:t>embryonální vznik – játra a slezina, po narození v kostní dřeni.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9352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152400"/>
            <a:ext cx="7535863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Obdélník 1"/>
          <p:cNvSpPr>
            <a:spLocks noChangeArrowheads="1"/>
          </p:cNvSpPr>
          <p:nvPr/>
        </p:nvSpPr>
        <p:spPr bwMode="auto">
          <a:xfrm>
            <a:off x="1620838" y="4114800"/>
            <a:ext cx="90471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Metabolismus železa </a:t>
            </a:r>
            <a:r>
              <a:rPr lang="cs-CZ" altLang="cs-CZ" sz="2000"/>
              <a:t>– denní ztráty 1,5 mg – doplnění potravou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(</a:t>
            </a:r>
            <a:r>
              <a:rPr lang="cs-CZ" altLang="cs-CZ" sz="2000">
                <a:solidFill>
                  <a:srgbClr val="FF0000"/>
                </a:solidFill>
              </a:rPr>
              <a:t>a. </a:t>
            </a:r>
            <a:r>
              <a:rPr lang="cs-CZ" altLang="cs-CZ" sz="2000"/>
              <a:t>→ do zásob Fe - </a:t>
            </a:r>
            <a:r>
              <a:rPr lang="cs-CZ" altLang="cs-CZ" sz="2000">
                <a:solidFill>
                  <a:srgbClr val="FF0000"/>
                </a:solidFill>
              </a:rPr>
              <a:t>ferritin</a:t>
            </a:r>
            <a:r>
              <a:rPr lang="cs-CZ" altLang="cs-CZ" sz="2000"/>
              <a:t> / transferin+Fe=</a:t>
            </a:r>
            <a:r>
              <a:rPr lang="cs-CZ" altLang="cs-CZ" sz="2000">
                <a:solidFill>
                  <a:srgbClr val="7030A0"/>
                </a:solidFill>
              </a:rPr>
              <a:t>siderofilin</a:t>
            </a:r>
            <a:r>
              <a:rPr lang="cs-CZ" altLang="cs-CZ" sz="2000"/>
              <a:t>/ </a:t>
            </a:r>
            <a:r>
              <a:rPr lang="cs-CZ" altLang="cs-CZ" sz="2000">
                <a:solidFill>
                  <a:srgbClr val="FF0000"/>
                </a:solidFill>
              </a:rPr>
              <a:t>b. </a:t>
            </a:r>
            <a:r>
              <a:rPr lang="cs-CZ" altLang="cs-CZ" sz="2000"/>
              <a:t>→ do kostní dřeně).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Rozpad Hmgl v RES-MF, Fe → transferin, bilirubin do krve,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vychytáván játry do žluče, vylučován </a:t>
            </a:r>
            <a:r>
              <a:rPr lang="cs-CZ" altLang="cs-CZ" sz="2000">
                <a:solidFill>
                  <a:srgbClr val="7030A0"/>
                </a:solidFill>
              </a:rPr>
              <a:t>stolicí.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Červené krvinky se nemnoží (bezjaderné), po 120 dnech zanikají ve slezině (denně </a:t>
            </a:r>
            <a:r>
              <a:rPr lang="cs-CZ" altLang="cs-CZ" sz="2000" b="1">
                <a:solidFill>
                  <a:srgbClr val="7030A0"/>
                </a:solidFill>
              </a:rPr>
              <a:t>2 . 10 na11</a:t>
            </a:r>
            <a:r>
              <a:rPr lang="cs-CZ" altLang="cs-CZ" sz="2000"/>
              <a:t>), kde jsou pohlcovány buňkami </a:t>
            </a:r>
            <a:r>
              <a:rPr lang="cs-CZ" altLang="cs-CZ" sz="2000">
                <a:solidFill>
                  <a:srgbClr val="FF0000"/>
                </a:solidFill>
              </a:rPr>
              <a:t>RES</a:t>
            </a:r>
            <a:r>
              <a:rPr lang="cs-CZ" altLang="cs-CZ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61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kumenty\DISKC\Dokumenty\Pajdák\fyziol predn\krev\diferencia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1"/>
            <a:ext cx="76200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ovéPole 1"/>
          <p:cNvSpPr txBox="1">
            <a:spLocks noChangeArrowheads="1"/>
          </p:cNvSpPr>
          <p:nvPr/>
        </p:nvSpPr>
        <p:spPr bwMode="auto">
          <a:xfrm>
            <a:off x="4144963" y="209550"/>
            <a:ext cx="421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Diferenciace z kmenových buněk</a:t>
            </a:r>
          </a:p>
        </p:txBody>
      </p:sp>
    </p:spTree>
    <p:extLst>
      <p:ext uri="{BB962C8B-B14F-4D97-AF65-F5344CB8AC3E}">
        <p14:creationId xmlns:p14="http://schemas.microsoft.com/office/powerpoint/2010/main" val="27553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236789" y="187326"/>
            <a:ext cx="8072437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– </a:t>
            </a:r>
            <a:r>
              <a:rPr lang="cs-CZ" altLang="cs-CZ" sz="2000" b="1"/>
              <a:t> </a:t>
            </a:r>
            <a:r>
              <a:rPr lang="cs-CZ" altLang="cs-CZ" sz="2000" b="1">
                <a:solidFill>
                  <a:srgbClr val="FF0000"/>
                </a:solidFill>
              </a:rPr>
              <a:t>Bílé krvinky (leukocyty)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Volné jaderné buňky, rozmanitý tvar. Vznik – kostní dřeň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Agranulocyty</a:t>
            </a:r>
            <a:r>
              <a:rPr lang="cs-CZ" altLang="cs-CZ" sz="2000"/>
              <a:t> – protoplazma bez granulace, nečlenité jádro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	lymfocyty</a:t>
            </a:r>
            <a:r>
              <a:rPr lang="cs-CZ" altLang="cs-CZ" sz="2000"/>
              <a:t> – velké kulaté jádro. Nefagocytují, tvorba protilátek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 	monocyty</a:t>
            </a:r>
            <a:r>
              <a:rPr lang="cs-CZ" altLang="cs-CZ" sz="2000"/>
              <a:t> – největší bílé krvinky, velké ledvinité jádro. Fagocytují. Kupferovy b., alveolární, makroglie, histiocyty atd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Granulocyty</a:t>
            </a:r>
            <a:r>
              <a:rPr lang="cs-CZ" altLang="cs-CZ" sz="2000"/>
              <a:t> – granulovaná cytoplazma, segmentované jádro (70 % bílých krvinek)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 	</a:t>
            </a:r>
            <a:r>
              <a:rPr lang="cs-CZ" altLang="cs-CZ" sz="2000" b="1">
                <a:solidFill>
                  <a:srgbClr val="7030A0"/>
                </a:solidFill>
              </a:rPr>
              <a:t>neutrofily</a:t>
            </a:r>
            <a:r>
              <a:rPr lang="cs-CZ" altLang="cs-CZ" sz="2000"/>
              <a:t> s velkým nejvíce členěným jádrem, fagocytují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 	</a:t>
            </a:r>
            <a:r>
              <a:rPr lang="cs-CZ" altLang="cs-CZ" sz="2000" b="1">
                <a:solidFill>
                  <a:srgbClr val="7030A0"/>
                </a:solidFill>
              </a:rPr>
              <a:t>eozinofily</a:t>
            </a:r>
            <a:r>
              <a:rPr lang="cs-CZ" altLang="cs-CZ" sz="2000"/>
              <a:t> pomnožují se za patolog. stavů, fagocytují (3% </a:t>
            </a:r>
            <a:r>
              <a:rPr lang="cs-CZ" altLang="cs-CZ" sz="2000" b="1"/>
              <a:t>	</a:t>
            </a:r>
            <a:r>
              <a:rPr lang="cs-CZ" altLang="cs-CZ" sz="2000" b="1">
                <a:solidFill>
                  <a:srgbClr val="7030A0"/>
                </a:solidFill>
              </a:rPr>
              <a:t>bazofily</a:t>
            </a:r>
            <a:r>
              <a:rPr lang="cs-CZ" altLang="cs-CZ" sz="2000"/>
              <a:t> s nejméně členěným jádrem. Transportní role – (1%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9699" name="Picture 5" descr="výv bíl k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3"/>
          <a:stretch>
            <a:fillRect/>
          </a:stretch>
        </p:blipFill>
        <p:spPr bwMode="auto">
          <a:xfrm>
            <a:off x="3600450" y="4267201"/>
            <a:ext cx="70358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1524000" y="423477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endParaRPr lang="cs-CZ" altLang="cs-CZ" sz="1800"/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1524000" y="104260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/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1524000" y="16331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/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1524000" y="21284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</a:t>
            </a:r>
            <a:endParaRPr lang="cs-CZ" altLang="cs-CZ" sz="1800"/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24000" y="2728527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/>
          </a:p>
        </p:txBody>
      </p:sp>
      <p:sp>
        <p:nvSpPr>
          <p:cNvPr id="29706" name="Rectangle 16"/>
          <p:cNvSpPr>
            <a:spLocks noChangeArrowheads="1"/>
          </p:cNvSpPr>
          <p:nvPr/>
        </p:nvSpPr>
        <p:spPr bwMode="auto">
          <a:xfrm>
            <a:off x="1524000" y="3242877"/>
            <a:ext cx="433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r>
              <a:rPr lang="cs-CZ" altLang="cs-CZ" sz="900"/>
              <a:t> </a:t>
            </a:r>
            <a:endParaRPr lang="cs-CZ" altLang="cs-CZ" sz="1800"/>
          </a:p>
        </p:txBody>
      </p:sp>
      <p:pic>
        <p:nvPicPr>
          <p:cNvPr id="29707" name="Picture 36" descr="c-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5778500"/>
            <a:ext cx="6969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5" descr="c-megakaryoc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022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34" descr="c-lymfocy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4" y="3381375"/>
            <a:ext cx="619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33" descr="c-monocy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090988"/>
            <a:ext cx="10922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32" descr="c-b-e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49022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31" descr="c-b-b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5791201"/>
            <a:ext cx="7381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Rectangle 37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9714" name="Rectangle 38"/>
          <p:cNvSpPr>
            <a:spLocks noChangeArrowheads="1"/>
          </p:cNvSpPr>
          <p:nvPr/>
        </p:nvSpPr>
        <p:spPr bwMode="auto">
          <a:xfrm>
            <a:off x="1676400" y="575877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endParaRPr lang="cs-CZ" altLang="cs-CZ" sz="1800"/>
          </a:p>
        </p:txBody>
      </p:sp>
      <p:sp>
        <p:nvSpPr>
          <p:cNvPr id="29715" name="Rectangle 39"/>
          <p:cNvSpPr>
            <a:spLocks noChangeArrowheads="1"/>
          </p:cNvSpPr>
          <p:nvPr/>
        </p:nvSpPr>
        <p:spPr bwMode="auto">
          <a:xfrm>
            <a:off x="1676400" y="119500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/>
          </a:p>
        </p:txBody>
      </p:sp>
      <p:sp>
        <p:nvSpPr>
          <p:cNvPr id="29716" name="Rectangle 40"/>
          <p:cNvSpPr>
            <a:spLocks noChangeArrowheads="1"/>
          </p:cNvSpPr>
          <p:nvPr/>
        </p:nvSpPr>
        <p:spPr bwMode="auto">
          <a:xfrm>
            <a:off x="1676400" y="17855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/>
          </a:p>
        </p:txBody>
      </p:sp>
      <p:sp>
        <p:nvSpPr>
          <p:cNvPr id="29717" name="Rectangle 41"/>
          <p:cNvSpPr>
            <a:spLocks noChangeArrowheads="1"/>
          </p:cNvSpPr>
          <p:nvPr/>
        </p:nvSpPr>
        <p:spPr bwMode="auto">
          <a:xfrm>
            <a:off x="1676400" y="22808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</a:t>
            </a:r>
            <a:endParaRPr lang="cs-CZ" altLang="cs-CZ" sz="1800"/>
          </a:p>
        </p:txBody>
      </p:sp>
      <p:sp>
        <p:nvSpPr>
          <p:cNvPr id="29718" name="Rectangle 42"/>
          <p:cNvSpPr>
            <a:spLocks noChangeArrowheads="1"/>
          </p:cNvSpPr>
          <p:nvPr/>
        </p:nvSpPr>
        <p:spPr bwMode="auto">
          <a:xfrm>
            <a:off x="1676400" y="2880927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/>
          </a:p>
        </p:txBody>
      </p:sp>
      <p:sp>
        <p:nvSpPr>
          <p:cNvPr id="29719" name="Rectangle 43"/>
          <p:cNvSpPr>
            <a:spLocks noChangeArrowheads="1"/>
          </p:cNvSpPr>
          <p:nvPr/>
        </p:nvSpPr>
        <p:spPr bwMode="auto">
          <a:xfrm>
            <a:off x="1676400" y="3395277"/>
            <a:ext cx="433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r>
              <a:rPr lang="cs-CZ" altLang="cs-CZ" sz="900"/>
              <a:t> 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73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Microsoft Office PowerPoint</Application>
  <PresentationFormat>Širokoúhlá obrazovka</PresentationFormat>
  <Paragraphs>199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Lymfatický cévní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</cp:revision>
  <dcterms:created xsi:type="dcterms:W3CDTF">2018-11-05T10:36:52Z</dcterms:created>
  <dcterms:modified xsi:type="dcterms:W3CDTF">2018-11-05T10:37:29Z</dcterms:modified>
</cp:coreProperties>
</file>