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0937D-1CA7-403D-85AB-B53AA0156107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5D316-9674-4BA1-96D0-52DB09B178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33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6B3AE5-3A11-481C-A57A-87D75B469E08}" type="slidenum">
              <a:rPr lang="cs-CZ" altLang="cs-CZ" smtClean="0"/>
              <a:pPr/>
              <a:t>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6808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06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46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47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07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5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67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27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33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71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20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5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330F-A3DF-444A-BF67-F579F9DF82BF}" type="datetimeFigureOut">
              <a:rPr lang="cs-CZ" smtClean="0"/>
              <a:t>22.11.2018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33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713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bdélník 1"/>
          <p:cNvSpPr>
            <a:spLocks noChangeArrowheads="1"/>
          </p:cNvSpPr>
          <p:nvPr/>
        </p:nvSpPr>
        <p:spPr bwMode="auto">
          <a:xfrm>
            <a:off x="1905000" y="1600201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Činnost srdečního svalu – </a:t>
            </a:r>
            <a:r>
              <a:rPr lang="cs-CZ" altLang="cs-CZ" sz="1800">
                <a:solidFill>
                  <a:srgbClr val="FF0000"/>
                </a:solidFill>
              </a:rPr>
              <a:t>změny elektrického potenciálu</a:t>
            </a:r>
            <a:r>
              <a:rPr lang="cs-CZ" altLang="cs-CZ" sz="1800"/>
              <a:t> (obecná vlastnost činnosti svalů). Záznam nejen ze povrchu srdce, ale i těla – </a:t>
            </a:r>
            <a:r>
              <a:rPr lang="cs-CZ" altLang="cs-CZ" sz="1800">
                <a:solidFill>
                  <a:srgbClr val="0070C0"/>
                </a:solidFill>
              </a:rPr>
              <a:t>elektrokardiogram </a:t>
            </a:r>
            <a:r>
              <a:rPr lang="cs-CZ" altLang="cs-CZ" sz="1800"/>
              <a:t>– EKG.      Několik vln.</a:t>
            </a:r>
          </a:p>
        </p:txBody>
      </p:sp>
      <p:pic>
        <p:nvPicPr>
          <p:cNvPr id="53251" name="Picture 7" descr="E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3081" r="11020" b="23636"/>
          <a:stretch>
            <a:fillRect/>
          </a:stretch>
        </p:blipFill>
        <p:spPr bwMode="auto">
          <a:xfrm>
            <a:off x="6508750" y="990600"/>
            <a:ext cx="40830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64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1524000" y="361950"/>
            <a:ext cx="56388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Řízení srdeční činnosti</a:t>
            </a:r>
            <a:r>
              <a:rPr lang="cs-CZ" altLang="cs-CZ" sz="1800"/>
              <a:t> především nervové vegetativní – </a:t>
            </a:r>
            <a:r>
              <a:rPr lang="cs-CZ" altLang="cs-CZ" sz="1800">
                <a:solidFill>
                  <a:srgbClr val="0070C0"/>
                </a:solidFill>
              </a:rPr>
              <a:t>parasympatikem i sympatikem </a:t>
            </a:r>
            <a:r>
              <a:rPr lang="cs-CZ" altLang="cs-CZ" sz="1800"/>
              <a:t>(</a:t>
            </a:r>
            <a:r>
              <a:rPr lang="cs-CZ" altLang="cs-CZ" sz="1800">
                <a:solidFill>
                  <a:srgbClr val="C00000"/>
                </a:solidFill>
              </a:rPr>
              <a:t>vagus</a:t>
            </a:r>
            <a:r>
              <a:rPr lang="cs-CZ" altLang="cs-CZ" sz="1800"/>
              <a:t> </a:t>
            </a:r>
            <a:r>
              <a:rPr lang="cs-CZ" altLang="cs-CZ" sz="1400"/>
              <a:t>(bloudivý, smíšený)) </a:t>
            </a:r>
            <a:r>
              <a:rPr lang="cs-CZ" altLang="cs-CZ" sz="1800"/>
              <a:t>+ sympatikus z hrudních segmentů)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Vlivy nervových vzruchů: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1. změny frekvence srdečního tepu (chronotropní působení)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2. úprava síly a velkosti stahů (inotropní působení)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3. změny dráždivosti srdce (batmotropní působení)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4. ovlivnění rychlosti vzruchů v srdci (dromotropní p.)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Vliv </a:t>
            </a:r>
            <a:r>
              <a:rPr lang="cs-CZ" altLang="cs-CZ" sz="1800" b="1"/>
              <a:t>parasympatiku – tlumivý</a:t>
            </a:r>
            <a:r>
              <a:rPr lang="cs-CZ" altLang="cs-CZ" sz="1800"/>
              <a:t>,  </a:t>
            </a:r>
            <a:r>
              <a:rPr lang="cs-CZ" altLang="cs-CZ" sz="1800" b="1"/>
              <a:t>budivý</a:t>
            </a:r>
            <a:r>
              <a:rPr lang="cs-CZ" altLang="cs-CZ" sz="1800"/>
              <a:t> vliv </a:t>
            </a:r>
            <a:r>
              <a:rPr lang="cs-CZ" altLang="cs-CZ" sz="1800" b="1"/>
              <a:t>sympatiku</a:t>
            </a:r>
            <a:r>
              <a:rPr lang="cs-CZ" altLang="cs-CZ" sz="1800"/>
              <a:t> (méně výrazný než vliv vagu).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Změny tepu – reflexní cesty. Podněty různé. Vlivy na srdeční činnost –</a:t>
            </a:r>
            <a:r>
              <a:rPr lang="cs-CZ" altLang="cs-CZ" sz="1800" b="1"/>
              <a:t> baroreceptory</a:t>
            </a:r>
            <a:r>
              <a:rPr lang="cs-CZ" altLang="cs-CZ" sz="1800"/>
              <a:t> – vzruchy – tlumivé vlivy –</a:t>
            </a:r>
            <a:r>
              <a:rPr lang="cs-CZ" altLang="cs-CZ" sz="1800" b="1"/>
              <a:t> kardioinhibiční centrum </a:t>
            </a:r>
            <a:r>
              <a:rPr lang="cs-CZ" altLang="cs-CZ" sz="1800"/>
              <a:t>(prodloužená mícha).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Zvyšování srdeční činnosti –</a:t>
            </a:r>
            <a:r>
              <a:rPr lang="cs-CZ" altLang="cs-CZ" sz="1800" b="1"/>
              <a:t> chemoreceptory</a:t>
            </a:r>
            <a:r>
              <a:rPr lang="cs-CZ" altLang="cs-CZ" sz="1800"/>
              <a:t>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snížení O</a:t>
            </a:r>
            <a:r>
              <a:rPr lang="cs-CZ" altLang="cs-CZ" sz="1800" baseline="-20000"/>
              <a:t>2</a:t>
            </a:r>
            <a:r>
              <a:rPr lang="cs-CZ" altLang="cs-CZ" sz="1800"/>
              <a:t> – aktivace </a:t>
            </a:r>
            <a:r>
              <a:rPr lang="cs-CZ" altLang="cs-CZ" sz="1800" b="1"/>
              <a:t>vazomotorického centra.</a:t>
            </a:r>
            <a:r>
              <a:rPr lang="cs-CZ" altLang="cs-CZ" sz="1800"/>
              <a:t>  Méně významné. Stimulace rychlosti a síly stahu adrenalinem (dřeň nadledvin).</a:t>
            </a:r>
          </a:p>
        </p:txBody>
      </p:sp>
      <p:pic>
        <p:nvPicPr>
          <p:cNvPr id="54275" name="Picture 5" descr="srdce říz č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r="5167" b="12308"/>
          <a:stretch>
            <a:fillRect/>
          </a:stretch>
        </p:blipFill>
        <p:spPr bwMode="auto">
          <a:xfrm>
            <a:off x="6970714" y="812800"/>
            <a:ext cx="370363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0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2209800" y="265114"/>
            <a:ext cx="7696200" cy="6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 marL="342900" indent="-342900"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Oběh v cévách</a:t>
            </a:r>
          </a:p>
          <a:p>
            <a:pPr eaLnBrk="1" hangingPunct="1">
              <a:buFontTx/>
              <a:buAutoNum type="arabicPeriod"/>
            </a:pPr>
            <a:r>
              <a:rPr lang="cs-CZ" altLang="cs-CZ" b="1">
                <a:solidFill>
                  <a:srgbClr val="FF0000"/>
                </a:solidFill>
              </a:rPr>
              <a:t>tepny</a:t>
            </a:r>
            <a:r>
              <a:rPr lang="cs-CZ" altLang="cs-CZ" b="1"/>
              <a:t> (artérie)</a:t>
            </a:r>
            <a:r>
              <a:rPr lang="cs-CZ" altLang="cs-CZ"/>
              <a:t> – krev ze srdce do tkání</a:t>
            </a:r>
          </a:p>
          <a:p>
            <a:pPr eaLnBrk="1" hangingPunct="1">
              <a:buFontTx/>
              <a:buAutoNum type="arabicPeriod" startAt="2"/>
            </a:pPr>
            <a:r>
              <a:rPr lang="cs-CZ" altLang="cs-CZ" b="1">
                <a:solidFill>
                  <a:srgbClr val="FF0000"/>
                </a:solidFill>
              </a:rPr>
              <a:t>spojovací cévy</a:t>
            </a:r>
            <a:r>
              <a:rPr lang="cs-CZ" altLang="cs-CZ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cs-CZ" altLang="cs-CZ"/>
              <a:t>	- arteriovenózní anastomózy</a:t>
            </a:r>
          </a:p>
          <a:p>
            <a:pPr eaLnBrk="1" hangingPunct="1"/>
            <a:r>
              <a:rPr lang="cs-CZ" altLang="cs-CZ"/>
              <a:t>	- arteriovenulózní spojky</a:t>
            </a:r>
          </a:p>
          <a:p>
            <a:pPr eaLnBrk="1" hangingPunct="1"/>
            <a:r>
              <a:rPr lang="cs-CZ" altLang="cs-CZ"/>
              <a:t>	- vlásečnice (kapiláry) – prokrvení tkání</a:t>
            </a:r>
          </a:p>
          <a:p>
            <a:pPr eaLnBrk="1" hangingPunct="1"/>
            <a:r>
              <a:rPr lang="cs-CZ" altLang="cs-CZ" b="1"/>
              <a:t> </a:t>
            </a:r>
            <a:r>
              <a:rPr lang="cs-CZ" altLang="cs-CZ" b="1">
                <a:solidFill>
                  <a:srgbClr val="FF0000"/>
                </a:solidFill>
              </a:rPr>
              <a:t>3. žíly (vény)</a:t>
            </a:r>
            <a:r>
              <a:rPr lang="cs-CZ" altLang="cs-CZ">
                <a:solidFill>
                  <a:srgbClr val="FF0000"/>
                </a:solidFill>
              </a:rPr>
              <a:t> </a:t>
            </a:r>
            <a:r>
              <a:rPr lang="cs-CZ" altLang="cs-CZ"/>
              <a:t>– krev z tkání k srdci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Vrstvy velké tepny: 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vnitřní výstelka – endoteliální epitel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střední vrstva: okružní vlákna hladké </a:t>
            </a:r>
          </a:p>
          <a:p>
            <a:pPr eaLnBrk="1" hangingPunct="1"/>
            <a:r>
              <a:rPr lang="cs-CZ" altLang="cs-CZ"/>
              <a:t>		 svaloviny, elastická vlákna, kolagen  </a:t>
            </a:r>
          </a:p>
          <a:p>
            <a:pPr eaLnBrk="1" hangingPunct="1"/>
            <a:r>
              <a:rPr lang="cs-CZ" altLang="cs-CZ"/>
              <a:t>- zevní elastická vrstva. </a:t>
            </a:r>
          </a:p>
          <a:p>
            <a:pPr eaLnBrk="1" hangingPunct="1"/>
            <a:r>
              <a:rPr lang="cs-CZ" altLang="cs-CZ"/>
              <a:t>Velké – střední tepny –</a:t>
            </a:r>
            <a:r>
              <a:rPr lang="cs-CZ" altLang="cs-CZ" b="1"/>
              <a:t> tepénky (arterioly)</a:t>
            </a:r>
            <a:r>
              <a:rPr lang="cs-CZ" altLang="cs-CZ"/>
              <a:t> </a:t>
            </a:r>
          </a:p>
          <a:p>
            <a:pPr eaLnBrk="1" hangingPunct="1"/>
            <a:r>
              <a:rPr lang="cs-CZ" altLang="cs-CZ" b="1"/>
              <a:t>Arteriovenulózní spojky –</a:t>
            </a:r>
            <a:r>
              <a:rPr lang="cs-CZ" altLang="cs-CZ"/>
              <a:t> málo svalových vláken, neměnný průsvit</a:t>
            </a:r>
            <a:r>
              <a:rPr lang="cs-CZ" altLang="cs-CZ" b="1"/>
              <a:t> </a:t>
            </a:r>
            <a:endParaRPr lang="cs-CZ" altLang="cs-CZ"/>
          </a:p>
          <a:p>
            <a:pPr eaLnBrk="1" hangingPunct="1"/>
            <a:r>
              <a:rPr lang="cs-CZ" altLang="cs-CZ" b="1"/>
              <a:t>Vlásečnice</a:t>
            </a:r>
            <a:r>
              <a:rPr lang="cs-CZ" altLang="cs-CZ"/>
              <a:t> (</a:t>
            </a:r>
            <a:r>
              <a:rPr lang="cs-CZ" altLang="cs-CZ" b="1"/>
              <a:t>kapiláry</a:t>
            </a:r>
            <a:r>
              <a:rPr lang="cs-CZ" altLang="cs-CZ"/>
              <a:t>) – pouze jednovrstevný epitel s tmelovou hmotou (celistvost). Fagocytující buňky. Prekapilární svěrače. </a:t>
            </a:r>
          </a:p>
          <a:p>
            <a:pPr eaLnBrk="1" hangingPunct="1"/>
            <a:r>
              <a:rPr lang="cs-CZ" altLang="cs-CZ"/>
              <a:t>Přímý zkrat tepénka-žilka –</a:t>
            </a:r>
            <a:r>
              <a:rPr lang="cs-CZ" altLang="cs-CZ" b="1"/>
              <a:t> arteriovenózní anastomóza</a:t>
            </a:r>
            <a:r>
              <a:rPr lang="cs-CZ" altLang="cs-CZ"/>
              <a:t> se stěnami s hladkými svaly pro otevírání – odvod tepla.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Tenčí stěny žil. Žíly z hlavy – málo svalových vláken – vlastní váha krve. Žíly končetin – silnější. </a:t>
            </a:r>
            <a:r>
              <a:rPr lang="cs-CZ" altLang="cs-CZ">
                <a:solidFill>
                  <a:srgbClr val="0070C0"/>
                </a:solidFill>
              </a:rPr>
              <a:t>Chlopně</a:t>
            </a:r>
            <a:r>
              <a:rPr lang="cs-CZ" altLang="cs-CZ"/>
              <a:t> (výrůstky vnitřní výstelky) – hodně v končetinách, chybí ve velkých a útrobních žílách.</a:t>
            </a:r>
          </a:p>
        </p:txBody>
      </p:sp>
      <p:pic>
        <p:nvPicPr>
          <p:cNvPr id="55299" name="Picture 5" descr="vlás,an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 b="18927"/>
          <a:stretch>
            <a:fillRect/>
          </a:stretch>
        </p:blipFill>
        <p:spPr bwMode="auto">
          <a:xfrm>
            <a:off x="7086600" y="1"/>
            <a:ext cx="35814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1600200" y="304801"/>
            <a:ext cx="4419600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/>
              <a:t>Větvení cév</a:t>
            </a:r>
            <a:r>
              <a:rPr lang="cs-CZ" altLang="cs-CZ" sz="1800"/>
              <a:t> - snižování průměru, nárůst plochy. Větvení vlásečnic podle intenzity metabolismu orgánu. Funkčnost podle zátěže.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Energie srdečního stahu – 1% pohybové energie – tlak krve.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rgbClr val="0070C0"/>
                </a:solidFill>
              </a:rPr>
              <a:t>Velikost tlaku</a:t>
            </a:r>
            <a:r>
              <a:rPr lang="cs-CZ" altLang="cs-CZ" sz="1800">
                <a:solidFill>
                  <a:srgbClr val="0070C0"/>
                </a:solidFill>
              </a:rPr>
              <a:t> </a:t>
            </a:r>
            <a:r>
              <a:rPr lang="cs-CZ" altLang="cs-CZ" sz="1800"/>
              <a:t>závisí na velikosti srdeční práce, odporu stěn tepen, obsahu krve v tepnách a její vazkosti. Rozvětvování tepen – pokles tlaku. Tlak systolický </a:t>
            </a:r>
            <a:r>
              <a:rPr lang="cs-CZ" altLang="cs-CZ" sz="1800" b="1"/>
              <a:t>St</a:t>
            </a:r>
            <a:r>
              <a:rPr lang="cs-CZ" altLang="cs-CZ" sz="1800"/>
              <a:t> (nejvyšší), diastolický </a:t>
            </a:r>
            <a:r>
              <a:rPr lang="cs-CZ" altLang="cs-CZ" sz="1800" b="1"/>
              <a:t>Dt</a:t>
            </a:r>
            <a:r>
              <a:rPr lang="cs-CZ" altLang="cs-CZ" sz="1800"/>
              <a:t> (nejnižší), pulzový (rozdíl).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Končetinová tepna člověka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St 16,6 – 18,6 kPa (125 – 140 torr),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Dt 10,6 – 11,9 (80 – 90).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Pulzový tlak v arteriolách 1,33 kPa (10 torr), střední tlak 10,64 – 5,32 kPa (80 – 40), po průchodu kapilárami pod 2,66 (20). V žilkách 0,63 (4,7), nulový v hrdelních žilách, v pravé předsíni mírně záporné hodnoty.</a:t>
            </a:r>
            <a:endParaRPr lang="cs-CZ" altLang="cs-CZ" sz="1800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/>
          </a:p>
        </p:txBody>
      </p:sp>
      <p:pic>
        <p:nvPicPr>
          <p:cNvPr id="56323" name="Picture 5" descr="cévy změny tlaku gr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" r="6078"/>
          <a:stretch>
            <a:fillRect/>
          </a:stretch>
        </p:blipFill>
        <p:spPr bwMode="auto">
          <a:xfrm>
            <a:off x="6248400" y="4183064"/>
            <a:ext cx="44196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6" descr="cévy změny tlaku 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48006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7" descr="cévy p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8058" r="1018" b="5988"/>
          <a:stretch>
            <a:fillRect/>
          </a:stretch>
        </p:blipFill>
        <p:spPr bwMode="auto">
          <a:xfrm>
            <a:off x="5867400" y="1"/>
            <a:ext cx="4800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6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2209800" y="517526"/>
            <a:ext cx="76962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u="sng"/>
              <a:t>Rychlost proudění</a:t>
            </a:r>
            <a:r>
              <a:rPr lang="cs-CZ" altLang="cs-CZ" sz="2000"/>
              <a:t> – podle tlaku a průřezu krevního řečiště (srdečnice – 40 cm.s</a:t>
            </a:r>
            <a:r>
              <a:rPr lang="cs-CZ" altLang="cs-CZ" sz="2000" baseline="30000"/>
              <a:t>-1</a:t>
            </a:r>
            <a:r>
              <a:rPr lang="cs-CZ" altLang="cs-CZ" sz="2000"/>
              <a:t>, vlásečnice – 1 mm.s</a:t>
            </a:r>
            <a:r>
              <a:rPr lang="cs-CZ" altLang="cs-CZ" sz="2000" baseline="30000"/>
              <a:t>-1</a:t>
            </a:r>
            <a:r>
              <a:rPr lang="cs-CZ" altLang="cs-CZ" sz="2000"/>
              <a:t>). Mírné zvýšení rychlosti v žilách (duté žíly člověka – 8 cm.s</a:t>
            </a:r>
            <a:r>
              <a:rPr lang="cs-CZ" altLang="cs-CZ" sz="2000" baseline="30000"/>
              <a:t>-1</a:t>
            </a:r>
            <a:r>
              <a:rPr lang="cs-CZ" altLang="cs-CZ" sz="2000"/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Návrat krve žilami - mechanismy: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	- tenké stěny a chlopně v blízkosti svalů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	- změny tlaku uvnitř hrudní dutiny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	- i slabé stahy svaloviny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	- zemská přitažlivost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Proudění </a:t>
            </a:r>
            <a:r>
              <a:rPr lang="cs-CZ" altLang="cs-CZ" sz="2000" b="1"/>
              <a:t>laminární</a:t>
            </a:r>
            <a:r>
              <a:rPr lang="cs-CZ" altLang="cs-CZ" sz="2000"/>
              <a:t> (vrstevnaté) x </a:t>
            </a:r>
            <a:r>
              <a:rPr lang="cs-CZ" altLang="cs-CZ" sz="2000" b="1"/>
              <a:t>turbulentní</a:t>
            </a:r>
            <a:r>
              <a:rPr lang="cs-CZ" altLang="cs-CZ" sz="2000"/>
              <a:t> (vířivý) proud.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 zůstává zachováno až do tzv. kritické rychlosti, kdy se mění na proudění turbulentní.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Vlásečnice</a:t>
            </a:r>
            <a:r>
              <a:rPr lang="cs-CZ" altLang="cs-CZ" sz="2000"/>
              <a:t> – nejdůležitější – výměna látek mezi krví a tkáňovým mokem (Ø 5 – 20 μm, člověk 90 km vlásečnic s plochou 6300 cm</a:t>
            </a:r>
            <a:r>
              <a:rPr lang="cs-CZ" altLang="cs-CZ" sz="2000" baseline="30000"/>
              <a:t>2</a:t>
            </a:r>
            <a:r>
              <a:rPr lang="cs-CZ" altLang="cs-CZ" sz="2000"/>
              <a:t>. Stěny vlásečnic: semipermeabilní membránové vlastnosti s rozdílnou propustností. Průchod látek. </a:t>
            </a:r>
          </a:p>
        </p:txBody>
      </p:sp>
      <p:pic>
        <p:nvPicPr>
          <p:cNvPr id="5734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451225"/>
            <a:ext cx="29622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41701"/>
            <a:ext cx="2857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2057400" y="-382588"/>
            <a:ext cx="8305800" cy="746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Řízení činnosti cév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Přesuny krve podle fyziologických potřeb (svalová práce, trávení, termoregulace) – </a:t>
            </a:r>
            <a:r>
              <a:rPr lang="cs-CZ" altLang="cs-CZ" sz="2000" b="1">
                <a:solidFill>
                  <a:srgbClr val="0070C0"/>
                </a:solidFill>
              </a:rPr>
              <a:t>regulační mechanismy </a:t>
            </a:r>
            <a:r>
              <a:rPr lang="cs-CZ" altLang="cs-CZ" sz="2000"/>
              <a:t>–</a:t>
            </a:r>
            <a:r>
              <a:rPr lang="cs-CZ" altLang="cs-CZ" sz="2000" b="1"/>
              <a:t> </a:t>
            </a:r>
            <a:r>
              <a:rPr lang="cs-CZ" altLang="cs-CZ" sz="2000"/>
              <a:t>vliv sympatiku</a:t>
            </a:r>
            <a:r>
              <a:rPr lang="cs-CZ" altLang="cs-CZ" sz="2000" b="1"/>
              <a:t>.</a:t>
            </a:r>
            <a:r>
              <a:rPr lang="cs-CZ" altLang="cs-CZ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Sympatický (vazokonstrikční) tonus (noradrenalin) – stav stahu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Snížení aktivity sympatiku – dilatace. Parasympatikus do cév nezasahuje. Vazodilatační vlákna sympatiku s acetylcholinem a adrenalinem.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Centrum řízení činnosti cév</a:t>
            </a:r>
            <a:r>
              <a:rPr lang="cs-CZ" altLang="cs-CZ" sz="2000"/>
              <a:t> (</a:t>
            </a:r>
            <a:r>
              <a:rPr lang="cs-CZ" altLang="cs-CZ" sz="2000" u="sng"/>
              <a:t>vazomotorické c</a:t>
            </a:r>
            <a:r>
              <a:rPr lang="cs-CZ" altLang="cs-CZ" sz="2000"/>
              <a:t>. s presorickou-</a:t>
            </a:r>
            <a:r>
              <a:rPr lang="cs-CZ" altLang="cs-CZ" sz="2000" i="1"/>
              <a:t>vazokonstrikční</a:t>
            </a:r>
            <a:r>
              <a:rPr lang="cs-CZ" altLang="cs-CZ" sz="2000"/>
              <a:t> a depresorickou-</a:t>
            </a:r>
            <a:r>
              <a:rPr lang="cs-CZ" altLang="cs-CZ" sz="2000" i="1"/>
              <a:t>vazodilatační</a:t>
            </a:r>
            <a:r>
              <a:rPr lang="cs-CZ" altLang="cs-CZ" sz="2000"/>
              <a:t> oblastí) v blízkosti centra řídícího činnost srdce – celá oblast – </a:t>
            </a:r>
            <a:r>
              <a:rPr lang="cs-CZ" altLang="cs-CZ" sz="2000" b="1"/>
              <a:t>kardiovasculární centrum</a:t>
            </a:r>
            <a:r>
              <a:rPr lang="cs-CZ" altLang="cs-CZ" sz="2000"/>
              <a:t> - </a:t>
            </a:r>
            <a:r>
              <a:rPr lang="cs-CZ" altLang="cs-CZ" sz="2000">
                <a:solidFill>
                  <a:srgbClr val="FF0000"/>
                </a:solidFill>
              </a:rPr>
              <a:t>prodloužená mícha</a:t>
            </a:r>
            <a:r>
              <a:rPr lang="cs-CZ" altLang="cs-CZ" sz="20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70C0"/>
                </a:solidFill>
              </a:rPr>
              <a:t>Reflexní řízení </a:t>
            </a:r>
            <a:r>
              <a:rPr lang="cs-CZ" altLang="cs-CZ" sz="2000"/>
              <a:t>(s lokálními mechanismy látkového charakteru).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70C0"/>
                </a:solidFill>
              </a:rPr>
              <a:t>a) </a:t>
            </a:r>
            <a:r>
              <a:rPr lang="cs-CZ" altLang="cs-CZ" sz="2000"/>
              <a:t>tlakové podněty z oblouku aorty – zvýšení tlaku krve vyvolá omezení 			sympatického tonu a tím roztažení cév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70C0"/>
                </a:solidFill>
              </a:rPr>
              <a:t>b) </a:t>
            </a:r>
            <a:r>
              <a:rPr lang="cs-CZ" altLang="cs-CZ" sz="2000"/>
              <a:t>chemoreceptory reagují na snížení obsahu O</a:t>
            </a:r>
            <a:r>
              <a:rPr lang="cs-CZ" altLang="cs-CZ" sz="2000" baseline="-20000"/>
              <a:t>2 </a:t>
            </a:r>
            <a:r>
              <a:rPr lang="cs-CZ" altLang="cs-CZ" sz="2000"/>
              <a:t>– zvýší aktivitu  sympatiku, 		tím i vazokonstrikčního tonu, zvýší se tlak a omezí průtok krve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70C0"/>
                </a:solidFill>
              </a:rPr>
              <a:t>c) </a:t>
            </a:r>
            <a:r>
              <a:rPr lang="cs-CZ" altLang="cs-CZ" sz="2000"/>
              <a:t>sestupná vlákna z kůry a limbického kortexu (přes hypotalamus) vyvolávají 		vzestup krevního tlaku při hněvu a sexuálním vzrušení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70C0"/>
                </a:solidFill>
              </a:rPr>
              <a:t>d) </a:t>
            </a:r>
            <a:r>
              <a:rPr lang="cs-CZ" altLang="cs-CZ" sz="2000"/>
              <a:t>vlákna z retikulární formace </a:t>
            </a:r>
            <a:r>
              <a:rPr lang="cs-CZ" altLang="cs-CZ" sz="1600"/>
              <a:t>(šedá hmota mozková-více než 50 mozkových jader v různých č. mozku CNS, přijímá vzruchy ze všech spec. nerv. drah)</a:t>
            </a:r>
            <a:r>
              <a:rPr lang="cs-CZ" altLang="cs-CZ" sz="2000"/>
              <a:t> dtto při bolestech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27154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2057401" y="1185863"/>
            <a:ext cx="8308975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000" u="sng" dirty="0">
                <a:solidFill>
                  <a:srgbClr val="FF0000"/>
                </a:solidFill>
              </a:rPr>
              <a:t>Další lokální mechanismy</a:t>
            </a:r>
          </a:p>
          <a:p>
            <a:pPr marL="342900" indent="-342900">
              <a:buFontTx/>
              <a:buAutoNum type="alphaUcParenR"/>
              <a:defRPr/>
            </a:pPr>
            <a:r>
              <a:rPr lang="cs-CZ" altLang="cs-CZ" sz="2000" u="sng" dirty="0">
                <a:solidFill>
                  <a:srgbClr val="0070C0"/>
                </a:solidFill>
              </a:rPr>
              <a:t>axonové reflexy</a:t>
            </a:r>
            <a:r>
              <a:rPr lang="cs-CZ" altLang="cs-CZ" sz="2000" dirty="0">
                <a:solidFill>
                  <a:srgbClr val="0070C0"/>
                </a:solidFill>
              </a:rPr>
              <a:t> </a:t>
            </a:r>
            <a:r>
              <a:rPr lang="cs-CZ" altLang="cs-CZ" sz="2000" dirty="0"/>
              <a:t>– </a:t>
            </a:r>
            <a:r>
              <a:rPr lang="cs-CZ" altLang="cs-CZ" sz="2000" dirty="0" err="1"/>
              <a:t>vazodilatační</a:t>
            </a:r>
            <a:r>
              <a:rPr lang="cs-CZ" altLang="cs-CZ" sz="2000" dirty="0"/>
              <a:t> pochody bez průchodu CNS</a:t>
            </a:r>
          </a:p>
          <a:p>
            <a:pPr eaLnBrk="1" hangingPunct="1">
              <a:defRPr/>
            </a:pPr>
            <a:r>
              <a:rPr lang="cs-CZ" altLang="cs-CZ" sz="2000" dirty="0"/>
              <a:t>B) </a:t>
            </a:r>
            <a:r>
              <a:rPr lang="cs-CZ" altLang="cs-CZ" sz="2000" u="sng" dirty="0">
                <a:solidFill>
                  <a:srgbClr val="0070C0"/>
                </a:solidFill>
              </a:rPr>
              <a:t>látkový charakter</a:t>
            </a:r>
            <a:endParaRPr lang="cs-CZ" altLang="cs-CZ" sz="2000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cs-CZ" altLang="cs-CZ" sz="2000" dirty="0"/>
              <a:t>	- histamin z žírných buněk způsobuje roztažení </a:t>
            </a:r>
            <a:r>
              <a:rPr lang="cs-CZ" altLang="cs-CZ" sz="2000" dirty="0" err="1"/>
              <a:t>tepének</a:t>
            </a:r>
            <a:r>
              <a:rPr lang="cs-CZ" altLang="cs-CZ" sz="2000" dirty="0"/>
              <a:t> a uvolnění 		</a:t>
            </a:r>
            <a:r>
              <a:rPr lang="cs-CZ" altLang="cs-CZ" sz="2000" dirty="0" err="1"/>
              <a:t>prekapilárních</a:t>
            </a:r>
            <a:r>
              <a:rPr lang="cs-CZ" altLang="cs-CZ" sz="2000" dirty="0"/>
              <a:t> svěračů (alergie)</a:t>
            </a:r>
          </a:p>
          <a:p>
            <a:pPr eaLnBrk="1" hangingPunct="1">
              <a:defRPr/>
            </a:pPr>
            <a:r>
              <a:rPr lang="cs-CZ" altLang="cs-CZ" sz="2000" dirty="0"/>
              <a:t>	- </a:t>
            </a:r>
            <a:r>
              <a:rPr lang="cs-CZ" altLang="cs-CZ" sz="2000" dirty="0" err="1"/>
              <a:t>vazodilatanty</a:t>
            </a:r>
            <a:r>
              <a:rPr lang="cs-CZ" altLang="cs-CZ" sz="2000" dirty="0"/>
              <a:t> </a:t>
            </a:r>
            <a:r>
              <a:rPr lang="cs-CZ" altLang="cs-CZ" sz="2000" dirty="0">
                <a:solidFill>
                  <a:srgbClr val="0070C0"/>
                </a:solidFill>
              </a:rPr>
              <a:t>bradykinin</a:t>
            </a:r>
            <a:r>
              <a:rPr lang="cs-CZ" altLang="cs-CZ" sz="2000" dirty="0"/>
              <a:t> a </a:t>
            </a:r>
            <a:r>
              <a:rPr lang="cs-CZ" altLang="cs-CZ" sz="2000" dirty="0" err="1">
                <a:solidFill>
                  <a:srgbClr val="0070C0"/>
                </a:solidFill>
              </a:rPr>
              <a:t>kalikrein</a:t>
            </a:r>
            <a:r>
              <a:rPr lang="cs-CZ" altLang="cs-CZ" sz="2000" dirty="0"/>
              <a:t> (vznikají z globulinů krevní 		plazmy, zánět)</a:t>
            </a:r>
          </a:p>
          <a:p>
            <a:pPr eaLnBrk="1" hangingPunct="1">
              <a:defRPr/>
            </a:pPr>
            <a:r>
              <a:rPr lang="cs-CZ" altLang="cs-CZ" sz="2000" dirty="0"/>
              <a:t>	- vazokonstriktor </a:t>
            </a:r>
            <a:r>
              <a:rPr lang="cs-CZ" altLang="cs-CZ" sz="2000" dirty="0" err="1">
                <a:solidFill>
                  <a:srgbClr val="0070C0"/>
                </a:solidFill>
              </a:rPr>
              <a:t>angiotenzin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hypertenzin</a:t>
            </a:r>
            <a:r>
              <a:rPr lang="cs-CZ" altLang="cs-CZ" sz="2000" dirty="0"/>
              <a:t>) (renin z plazmatického 		globulinu </a:t>
            </a:r>
            <a:r>
              <a:rPr lang="cs-CZ" altLang="cs-CZ" sz="1600" dirty="0"/>
              <a:t>(řídí výšku krevního tlaku a bilanci vody a solí).</a:t>
            </a:r>
          </a:p>
          <a:p>
            <a:pPr eaLnBrk="1" hangingPunct="1">
              <a:defRPr/>
            </a:pPr>
            <a:r>
              <a:rPr lang="cs-CZ" altLang="cs-CZ" sz="2000" dirty="0"/>
              <a:t>	- </a:t>
            </a:r>
            <a:r>
              <a:rPr lang="cs-CZ" altLang="cs-CZ" sz="2000" dirty="0">
                <a:solidFill>
                  <a:srgbClr val="0070C0"/>
                </a:solidFill>
              </a:rPr>
              <a:t>serotonin</a:t>
            </a:r>
            <a:r>
              <a:rPr lang="cs-CZ" altLang="cs-CZ" sz="2000" dirty="0"/>
              <a:t> z krevních destiček</a:t>
            </a:r>
          </a:p>
          <a:p>
            <a:pPr eaLnBrk="1" hangingPunct="1">
              <a:defRPr/>
            </a:pPr>
            <a:r>
              <a:rPr lang="cs-CZ" altLang="cs-CZ" sz="2000" dirty="0"/>
              <a:t>C) </a:t>
            </a:r>
            <a:r>
              <a:rPr lang="cs-CZ" altLang="cs-CZ" sz="2000" u="sng" dirty="0"/>
              <a:t>místní autoregulační mechanismy</a:t>
            </a: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	- </a:t>
            </a:r>
            <a:r>
              <a:rPr lang="cs-CZ" altLang="cs-CZ" sz="2000" dirty="0" err="1"/>
              <a:t>vazodilatační</a:t>
            </a:r>
            <a:r>
              <a:rPr lang="cs-CZ" altLang="cs-CZ" sz="2000" dirty="0"/>
              <a:t> působení kyselých zplodin látkové přeměny rozklad cukrů, nasycených tuků</a:t>
            </a:r>
          </a:p>
          <a:p>
            <a:pPr algn="ctr"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659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2667000" y="914401"/>
            <a:ext cx="64008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Přenos látek</a:t>
            </a:r>
            <a:r>
              <a:rPr lang="cs-CZ" altLang="cs-CZ" sz="1800" b="1">
                <a:solidFill>
                  <a:srgbClr val="FF0000"/>
                </a:solidFill>
              </a:rPr>
              <a:t> </a:t>
            </a:r>
            <a:endParaRPr lang="cs-CZ" altLang="cs-CZ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je realizován prostřednictvím: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oběhu tělních tekutin v cévní soustavě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Oběh tělních tekutin – </a:t>
            </a:r>
            <a:r>
              <a:rPr lang="cs-CZ" altLang="cs-CZ" sz="2000" b="1"/>
              <a:t>cévní soustava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Zajišťování funkcí krve – nutnost průniku do všech částí těla. Mnohobuněční – zvláštní cévní ústrojí. Nutnost pohonu tekutiny – úseky cév se schopností rytmických stahů (</a:t>
            </a:r>
            <a:r>
              <a:rPr lang="cs-CZ" altLang="cs-CZ" sz="1800" b="1"/>
              <a:t>pulzující cévy</a:t>
            </a:r>
            <a:r>
              <a:rPr lang="cs-CZ" altLang="cs-CZ" sz="1800"/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Nárůst rozměrů – výkonnější</a:t>
            </a:r>
            <a:r>
              <a:rPr lang="cs-CZ" altLang="cs-CZ" sz="1800" b="1"/>
              <a:t> srdce</a:t>
            </a:r>
            <a:r>
              <a:rPr lang="cs-CZ" altLang="cs-CZ" sz="18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Rytmická část</a:t>
            </a:r>
            <a:r>
              <a:rPr lang="cs-CZ" altLang="cs-CZ" sz="1800" b="1"/>
              <a:t> komora </a:t>
            </a:r>
            <a:r>
              <a:rPr lang="cs-CZ" altLang="cs-CZ" sz="1800"/>
              <a:t>doplňována zásobárnou (</a:t>
            </a:r>
            <a:r>
              <a:rPr lang="cs-CZ" altLang="cs-CZ" sz="1800" b="1"/>
              <a:t>perikardiální prostor</a:t>
            </a:r>
            <a:r>
              <a:rPr lang="cs-CZ" altLang="cs-CZ" sz="1800"/>
              <a:t> korýšů, </a:t>
            </a:r>
            <a:r>
              <a:rPr lang="cs-CZ" altLang="cs-CZ" sz="1800" b="1"/>
              <a:t>předsíň</a:t>
            </a:r>
            <a:r>
              <a:rPr lang="cs-CZ" altLang="cs-CZ" sz="1800"/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Směr toku krve – </a:t>
            </a:r>
            <a:r>
              <a:rPr lang="cs-CZ" altLang="cs-CZ" sz="1800" b="1"/>
              <a:t>chlopně</a:t>
            </a:r>
            <a:r>
              <a:rPr lang="cs-CZ" altLang="cs-CZ" sz="18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Zvýšený přívod krve k aktivním orgánům –</a:t>
            </a:r>
            <a:r>
              <a:rPr lang="cs-CZ" altLang="cs-CZ" sz="1800" b="1"/>
              <a:t> krevní splav </a:t>
            </a:r>
            <a:r>
              <a:rPr lang="cs-CZ" altLang="cs-CZ" sz="1800"/>
              <a:t>(</a:t>
            </a:r>
            <a:r>
              <a:rPr lang="cs-CZ" altLang="cs-CZ" sz="1800" b="1"/>
              <a:t>sinus</a:t>
            </a:r>
            <a:r>
              <a:rPr lang="cs-CZ" altLang="cs-CZ" sz="1800"/>
              <a:t>) (orgán oplachovaný krví), nebo protkán sítí</a:t>
            </a:r>
            <a:r>
              <a:rPr lang="cs-CZ" altLang="cs-CZ" sz="1800" b="1"/>
              <a:t> vlásečnic</a:t>
            </a:r>
            <a:r>
              <a:rPr lang="cs-CZ" altLang="cs-CZ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34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1752600" y="3946525"/>
            <a:ext cx="623570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Typy cévních soustav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/>
              <a:t>U</a:t>
            </a:r>
            <a:r>
              <a:rPr lang="cs-CZ" altLang="cs-CZ" sz="2000" u="sng"/>
              <a:t>zavřené</a:t>
            </a:r>
            <a:r>
              <a:rPr lang="cs-CZ" altLang="cs-CZ" sz="2000" b="1" u="sng"/>
              <a:t> s</a:t>
            </a:r>
            <a:r>
              <a:rPr lang="cs-CZ" altLang="cs-CZ" sz="2000" u="sng"/>
              <a:t>oustavy</a:t>
            </a:r>
            <a:r>
              <a:rPr lang="cs-CZ" altLang="cs-CZ" sz="2000" b="1" u="sng"/>
              <a:t> t</a:t>
            </a:r>
            <a:r>
              <a:rPr lang="cs-CZ" altLang="cs-CZ" sz="2000" u="sng"/>
              <a:t>rubic</a:t>
            </a:r>
            <a:r>
              <a:rPr lang="cs-CZ" altLang="cs-CZ" sz="2000"/>
              <a:t> – peristaltika cévních stěn (kroužkovci – žížala)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/>
              <a:t>O</a:t>
            </a:r>
            <a:r>
              <a:rPr lang="cs-CZ" altLang="cs-CZ" sz="2000" u="sng"/>
              <a:t>tevřené</a:t>
            </a:r>
            <a:r>
              <a:rPr lang="cs-CZ" altLang="cs-CZ" sz="2000" b="1" u="sng"/>
              <a:t> s</a:t>
            </a:r>
            <a:r>
              <a:rPr lang="cs-CZ" altLang="cs-CZ" sz="2000" u="sng"/>
              <a:t>oustavy</a:t>
            </a:r>
            <a:r>
              <a:rPr lang="cs-CZ" altLang="cs-CZ" sz="2000"/>
              <a:t> se srdcem (vyšší korýši, hmyz)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/>
              <a:t>U</a:t>
            </a:r>
            <a:r>
              <a:rPr lang="cs-CZ" altLang="cs-CZ" sz="2000" u="sng"/>
              <a:t>zavřené</a:t>
            </a:r>
            <a:r>
              <a:rPr lang="cs-CZ" altLang="cs-CZ" sz="2000" b="1" u="sng"/>
              <a:t> s</a:t>
            </a:r>
            <a:r>
              <a:rPr lang="cs-CZ" altLang="cs-CZ" sz="2000" u="sng"/>
              <a:t>oustavy</a:t>
            </a:r>
            <a:r>
              <a:rPr lang="cs-CZ" altLang="cs-CZ" sz="2000"/>
              <a:t> – pohon krve srdcem v souvislé soustavě cév (hlavonožci, obratlovci)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45059" name="Picture 5" descr="oběh ží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t="10141" b="15019"/>
          <a:stretch>
            <a:fillRect/>
          </a:stretch>
        </p:blipFill>
        <p:spPr bwMode="auto">
          <a:xfrm>
            <a:off x="1524000" y="-9525"/>
            <a:ext cx="38100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oběh korý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7"/>
          <a:stretch>
            <a:fillRect/>
          </a:stretch>
        </p:blipFill>
        <p:spPr bwMode="auto">
          <a:xfrm>
            <a:off x="5334000" y="1"/>
            <a:ext cx="3544888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 descr="oběh hmy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b="12766"/>
          <a:stretch>
            <a:fillRect/>
          </a:stretch>
        </p:blipFill>
        <p:spPr bwMode="auto">
          <a:xfrm>
            <a:off x="8229600" y="3111501"/>
            <a:ext cx="24384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1524000" y="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/>
              <a:t>Ust - žížala</a:t>
            </a:r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5549900" y="3336925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/>
              <a:t>Os - rak</a:t>
            </a:r>
          </a:p>
        </p:txBody>
      </p:sp>
      <p:sp>
        <p:nvSpPr>
          <p:cNvPr id="45064" name="Text Box 11"/>
          <p:cNvSpPr txBox="1">
            <a:spLocks noChangeArrowheads="1"/>
          </p:cNvSpPr>
          <p:nvPr/>
        </p:nvSpPr>
        <p:spPr bwMode="auto">
          <a:xfrm>
            <a:off x="9144000" y="25908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/>
              <a:t>Os - hmyz</a:t>
            </a:r>
          </a:p>
        </p:txBody>
      </p:sp>
    </p:spTree>
    <p:extLst>
      <p:ext uri="{BB962C8B-B14F-4D97-AF65-F5344CB8AC3E}">
        <p14:creationId xmlns:p14="http://schemas.microsoft.com/office/powerpoint/2010/main" val="4517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bdélník 1"/>
          <p:cNvSpPr>
            <a:spLocks noChangeArrowheads="1"/>
          </p:cNvSpPr>
          <p:nvPr/>
        </p:nvSpPr>
        <p:spPr bwMode="auto">
          <a:xfrm>
            <a:off x="1828800" y="838200"/>
            <a:ext cx="5181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Hlavonožci: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	malý (žaberní srdce – odkysličená krev do žaber) a 	velký (arteriální komorové srdce s předsíní – krev ke tkáním) krevní oběh. Příčně pruhovaná svalovina. V periferním oběhu vlásečnice. Cévní soustava téměř uzavřená (několik sinů)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1"/>
            <a:ext cx="32004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Obdélník 2"/>
          <p:cNvSpPr>
            <a:spLocks noChangeArrowheads="1"/>
          </p:cNvSpPr>
          <p:nvPr/>
        </p:nvSpPr>
        <p:spPr bwMode="auto">
          <a:xfrm>
            <a:off x="7924801" y="4343401"/>
            <a:ext cx="1446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000000"/>
                </a:solidFill>
              </a:rPr>
              <a:t>Us -hlavonožci</a:t>
            </a:r>
          </a:p>
        </p:txBody>
      </p:sp>
    </p:spTree>
    <p:extLst>
      <p:ext uri="{BB962C8B-B14F-4D97-AF65-F5344CB8AC3E}">
        <p14:creationId xmlns:p14="http://schemas.microsoft.com/office/powerpoint/2010/main" val="10659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1524000" y="104776"/>
            <a:ext cx="5867400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Obratlovci: </a:t>
            </a:r>
            <a:r>
              <a:rPr lang="cs-CZ" altLang="cs-CZ" sz="1800"/>
              <a:t>změny s přechodem od žaberního              plicnímu dýchání.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Jednotný základ, nejbližší cévní soustava ryb.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Plicnatí obratlovci: vývoj</a:t>
            </a:r>
            <a:r>
              <a:rPr lang="cs-CZ" altLang="cs-CZ" sz="1800" b="1"/>
              <a:t> malého</a:t>
            </a:r>
            <a:r>
              <a:rPr lang="cs-CZ" altLang="cs-CZ" sz="1800"/>
              <a:t> a</a:t>
            </a:r>
            <a:r>
              <a:rPr lang="cs-CZ" altLang="cs-CZ" sz="1800" b="1"/>
              <a:t> velkého</a:t>
            </a:r>
            <a:r>
              <a:rPr lang="cs-CZ" altLang="cs-CZ" sz="1800"/>
              <a:t> krevního oběhu. Srdeční přepážky.   Stavba srdce – nejdokonalejší – srdce ptáků a savců.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Známé oddíly:</a:t>
            </a:r>
            <a:r>
              <a:rPr lang="cs-CZ" altLang="cs-CZ" sz="1800" b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1. Žilný splav</a:t>
            </a:r>
            <a:r>
              <a:rPr lang="cs-CZ" altLang="cs-CZ" sz="1800"/>
              <a:t> (</a:t>
            </a:r>
            <a:r>
              <a:rPr lang="cs-CZ" altLang="cs-CZ" sz="1800" i="1"/>
              <a:t>sinus venosus</a:t>
            </a:r>
            <a:r>
              <a:rPr lang="cs-CZ" altLang="cs-CZ" sz="180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2. Předsíně</a:t>
            </a:r>
            <a:r>
              <a:rPr lang="cs-CZ" altLang="cs-CZ" sz="1800"/>
              <a:t> (</a:t>
            </a:r>
            <a:r>
              <a:rPr lang="cs-CZ" altLang="cs-CZ" sz="1800" i="1"/>
              <a:t>atrium</a:t>
            </a:r>
            <a:r>
              <a:rPr lang="cs-CZ" altLang="cs-CZ" sz="180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3. Komory</a:t>
            </a:r>
            <a:r>
              <a:rPr lang="cs-CZ" altLang="cs-CZ" sz="1800"/>
              <a:t> (</a:t>
            </a:r>
            <a:r>
              <a:rPr lang="cs-CZ" altLang="cs-CZ" sz="1800" i="1"/>
              <a:t>ventriculus</a:t>
            </a:r>
            <a:r>
              <a:rPr lang="cs-CZ" altLang="cs-CZ" sz="180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4. Srdeční násadec</a:t>
            </a:r>
            <a:r>
              <a:rPr lang="cs-CZ" altLang="cs-CZ" sz="1800"/>
              <a:t> (</a:t>
            </a:r>
            <a:r>
              <a:rPr lang="cs-CZ" altLang="cs-CZ" sz="1800" i="1"/>
              <a:t>conus arteriosus, bulbus cordis</a:t>
            </a:r>
            <a:r>
              <a:rPr lang="cs-CZ" altLang="cs-CZ" sz="180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5. Tepenný kmen</a:t>
            </a:r>
            <a:r>
              <a:rPr lang="cs-CZ" altLang="cs-CZ" sz="1800"/>
              <a:t> (</a:t>
            </a:r>
            <a:r>
              <a:rPr lang="cs-CZ" altLang="cs-CZ" sz="1800" i="1"/>
              <a:t>truncus arteriosus</a:t>
            </a:r>
            <a:r>
              <a:rPr lang="cs-CZ" altLang="cs-CZ" sz="180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Chlopně</a:t>
            </a:r>
            <a:r>
              <a:rPr lang="cs-CZ" altLang="cs-CZ" sz="1800"/>
              <a:t> – funkce: usměrňují proud krve: – </a:t>
            </a:r>
            <a:r>
              <a:rPr lang="cs-CZ" altLang="cs-CZ" sz="1800" b="1"/>
              <a:t>ch. cípaté</a:t>
            </a:r>
            <a:r>
              <a:rPr lang="cs-CZ" altLang="cs-CZ" sz="1800"/>
              <a:t> (ch. trojcípá</a:t>
            </a:r>
            <a:r>
              <a:rPr lang="cs-CZ" altLang="cs-CZ" sz="1800" i="1"/>
              <a:t>,</a:t>
            </a:r>
            <a:r>
              <a:rPr lang="cs-CZ" altLang="cs-CZ" sz="1800"/>
              <a:t> ch. dvojcípá),</a:t>
            </a:r>
            <a:r>
              <a:rPr lang="cs-CZ" altLang="cs-CZ" sz="1800" i="1"/>
              <a:t> </a:t>
            </a:r>
            <a:r>
              <a:rPr lang="cs-CZ" altLang="cs-CZ" sz="1800"/>
              <a:t>– </a:t>
            </a:r>
            <a:r>
              <a:rPr lang="cs-CZ" altLang="cs-CZ" sz="1800" b="1"/>
              <a:t>ch. poloměsíčité</a:t>
            </a:r>
            <a:r>
              <a:rPr lang="cs-CZ" altLang="cs-CZ" sz="1800"/>
              <a:t> </a:t>
            </a:r>
          </a:p>
        </p:txBody>
      </p:sp>
      <p:pic>
        <p:nvPicPr>
          <p:cNvPr id="48131" name="Picture 6" descr="oběh obratl výv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5562" r="3922" b="2666"/>
          <a:stretch>
            <a:fillRect/>
          </a:stretch>
        </p:blipFill>
        <p:spPr bwMode="auto">
          <a:xfrm>
            <a:off x="7446964" y="127000"/>
            <a:ext cx="322103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0" descr="oběh sav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11086" r="3999" b="3926"/>
          <a:stretch>
            <a:fillRect/>
          </a:stretch>
        </p:blipFill>
        <p:spPr bwMode="auto">
          <a:xfrm>
            <a:off x="1600200" y="1828801"/>
            <a:ext cx="47244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60675"/>
            <a:ext cx="320675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9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"/>
            <a:ext cx="3937000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1"/>
            <a:ext cx="50292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752600" y="1852614"/>
            <a:ext cx="4343400" cy="50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Činnost srdce</a:t>
            </a:r>
            <a:r>
              <a:rPr lang="cs-CZ" altLang="cs-CZ" sz="1800" i="1"/>
              <a:t>:</a:t>
            </a:r>
            <a:r>
              <a:rPr lang="cs-CZ" altLang="cs-CZ" sz="1800"/>
              <a:t> </a:t>
            </a:r>
            <a:r>
              <a:rPr lang="cs-CZ" altLang="cs-CZ" sz="1800" b="1"/>
              <a:t>stah</a:t>
            </a:r>
            <a:r>
              <a:rPr lang="cs-CZ" altLang="cs-CZ" sz="1800"/>
              <a:t> (</a:t>
            </a:r>
            <a:r>
              <a:rPr lang="cs-CZ" altLang="cs-CZ" sz="1800" i="1" u="sng"/>
              <a:t>systola</a:t>
            </a:r>
            <a:r>
              <a:rPr lang="cs-CZ" altLang="cs-CZ" sz="1800"/>
              <a:t>) x </a:t>
            </a:r>
            <a:r>
              <a:rPr lang="cs-CZ" altLang="cs-CZ" sz="1800" b="1"/>
              <a:t>roztahování</a:t>
            </a:r>
            <a:r>
              <a:rPr lang="cs-CZ" altLang="cs-CZ" sz="1800"/>
              <a:t> (</a:t>
            </a:r>
            <a:r>
              <a:rPr lang="cs-CZ" altLang="cs-CZ" sz="1800" i="1" u="sng"/>
              <a:t>diastola</a:t>
            </a:r>
            <a:r>
              <a:rPr lang="cs-CZ" altLang="cs-CZ" sz="1800"/>
              <a:t>). Přesný sled. Srdeční cyklus u člověka 0,8 s (systola 0,3 s, diastola 0,5 s).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Tlaková vlna šířící se po stěně cévního systému – tep (puls) – zevní projev srdeční činnosti.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Tep </a:t>
            </a:r>
            <a:r>
              <a:rPr lang="cs-CZ" altLang="cs-CZ" sz="1800">
                <a:solidFill>
                  <a:srgbClr val="00B0F0"/>
                </a:solidFill>
              </a:rPr>
              <a:t>srdeční </a:t>
            </a:r>
            <a:r>
              <a:rPr lang="cs-CZ" altLang="cs-CZ" sz="1800"/>
              <a:t>(nad srdečním hrotem) </a:t>
            </a:r>
            <a:r>
              <a:rPr lang="cs-CZ" altLang="cs-CZ" sz="1800">
                <a:solidFill>
                  <a:srgbClr val="00B0F0"/>
                </a:solidFill>
              </a:rPr>
              <a:t>periferní</a:t>
            </a:r>
            <a:r>
              <a:rPr lang="cs-CZ" altLang="cs-CZ" sz="1800"/>
              <a:t> (tepny).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50179" name="Picture 8" descr="přeplň krv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22"/>
          <a:stretch>
            <a:fillRect/>
          </a:stretch>
        </p:blipFill>
        <p:spPr bwMode="auto">
          <a:xfrm>
            <a:off x="5943600" y="4064001"/>
            <a:ext cx="44196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9" descr="systola-a-diast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4" y="304800"/>
            <a:ext cx="4846637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6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srdce a hmotn tě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2438" r="4636" b="19064"/>
          <a:stretch>
            <a:fillRect/>
          </a:stretch>
        </p:blipFill>
        <p:spPr bwMode="auto">
          <a:xfrm>
            <a:off x="6934200" y="0"/>
            <a:ext cx="37338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5" descr="srdeč frekv a hmotn tě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1" b="14349"/>
          <a:stretch>
            <a:fillRect/>
          </a:stretch>
        </p:blipFill>
        <p:spPr bwMode="auto">
          <a:xfrm>
            <a:off x="1524000" y="0"/>
            <a:ext cx="53863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1752600" y="2819400"/>
            <a:ext cx="50292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Velikost srdce</a:t>
            </a:r>
            <a:r>
              <a:rPr lang="cs-CZ" altLang="cs-CZ" sz="1800"/>
              <a:t> podle stupně fylogeneze, velikosti živočicha, pohyblivosti (stoupá) – člověk 70 – 200 ml. </a:t>
            </a:r>
            <a:r>
              <a:rPr lang="cs-CZ" altLang="cs-CZ" sz="1800" b="1"/>
              <a:t>Počet tepů</a:t>
            </a:r>
            <a:r>
              <a:rPr lang="cs-CZ" altLang="cs-CZ" sz="1800"/>
              <a:t> za čas se snižuje s velikostí. Člověk –  70 tepů . min</a:t>
            </a:r>
            <a:r>
              <a:rPr lang="he-IL" altLang="cs-CZ" sz="1800"/>
              <a:t>ֿ</a:t>
            </a:r>
            <a:r>
              <a:rPr lang="ar-SA" altLang="cs-CZ" sz="1800"/>
              <a:t>¹</a:t>
            </a:r>
            <a:r>
              <a:rPr lang="cs-CZ" altLang="cs-CZ" sz="1800"/>
              <a:t>.</a:t>
            </a:r>
            <a:r>
              <a:rPr lang="cs-CZ" altLang="cs-CZ" sz="1600" b="1"/>
              <a:t> </a:t>
            </a:r>
            <a:r>
              <a:rPr lang="cs-CZ" altLang="cs-CZ" sz="1800"/>
              <a:t>Vzestup při pracovní zátěži.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Minutový objem</a:t>
            </a:r>
            <a:r>
              <a:rPr lang="cs-CZ" altLang="cs-CZ" sz="1800"/>
              <a:t> – klidový u člověka 5 l → zátěžový 30 – 40 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Srdce – vysoká spotřeba O</a:t>
            </a:r>
            <a:r>
              <a:rPr lang="cs-CZ" altLang="cs-CZ" sz="1800" baseline="-20000"/>
              <a:t>2</a:t>
            </a:r>
            <a:r>
              <a:rPr lang="cs-CZ" altLang="cs-CZ" sz="1800"/>
              <a:t> – zvláštní zásobení –</a:t>
            </a:r>
            <a:r>
              <a:rPr lang="cs-CZ" altLang="cs-CZ" sz="1800" b="1"/>
              <a:t> věnčité </a:t>
            </a:r>
            <a:r>
              <a:rPr lang="cs-CZ" altLang="cs-CZ" sz="1800"/>
              <a:t>(</a:t>
            </a:r>
            <a:r>
              <a:rPr lang="cs-CZ" altLang="cs-CZ" sz="1800" b="1"/>
              <a:t>koronární</a:t>
            </a:r>
            <a:r>
              <a:rPr lang="cs-CZ" altLang="cs-CZ" sz="1800"/>
              <a:t>)</a:t>
            </a:r>
            <a:r>
              <a:rPr lang="cs-CZ" altLang="cs-CZ" sz="1800" b="1"/>
              <a:t> cévy</a:t>
            </a:r>
            <a:r>
              <a:rPr lang="cs-CZ" altLang="cs-CZ" sz="1800"/>
              <a:t> z aorty. 225 ml krve za min. v klidu, 2000 ml při námaze.</a:t>
            </a:r>
          </a:p>
        </p:txBody>
      </p:sp>
      <p:pic>
        <p:nvPicPr>
          <p:cNvPr id="51205" name="Picture 8" descr="koronárky_ik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4" y="3505200"/>
            <a:ext cx="4097337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10"/>
          <p:cNvSpPr txBox="1">
            <a:spLocks noChangeArrowheads="1"/>
          </p:cNvSpPr>
          <p:nvPr/>
        </p:nvSpPr>
        <p:spPr bwMode="auto">
          <a:xfrm>
            <a:off x="6934200" y="64770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http://www.ikem.cz</a:t>
            </a:r>
          </a:p>
        </p:txBody>
      </p:sp>
    </p:spTree>
    <p:extLst>
      <p:ext uri="{BB962C8B-B14F-4D97-AF65-F5344CB8AC3E}">
        <p14:creationId xmlns:p14="http://schemas.microsoft.com/office/powerpoint/2010/main" val="19620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1524000" y="90489"/>
            <a:ext cx="5105400" cy="6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Srdeční automacie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Srdce vyňaté z těla, může dál tepat (žáby). Podněty k činnosti – ze samotného srdečního svalu –</a:t>
            </a:r>
            <a:r>
              <a:rPr lang="cs-CZ" altLang="cs-CZ" sz="1800" b="1"/>
              <a:t> myogenní. Kardiomyocyty: a)</a:t>
            </a:r>
            <a:r>
              <a:rPr lang="cs-CZ" altLang="cs-CZ" sz="1800">
                <a:solidFill>
                  <a:srgbClr val="0070C0"/>
                </a:solidFill>
              </a:rPr>
              <a:t>pracovní </a:t>
            </a:r>
            <a:r>
              <a:rPr lang="cs-CZ" altLang="cs-CZ" sz="1800" b="1"/>
              <a:t>b) </a:t>
            </a:r>
            <a:r>
              <a:rPr lang="cs-CZ" altLang="cs-CZ" sz="1800">
                <a:solidFill>
                  <a:srgbClr val="0070C0"/>
                </a:solidFill>
              </a:rPr>
              <a:t>převodní.</a:t>
            </a:r>
            <a:r>
              <a:rPr lang="cs-CZ" altLang="cs-CZ" sz="1800"/>
              <a:t> Ad a) </a:t>
            </a:r>
            <a:r>
              <a:rPr lang="cs-CZ" altLang="cs-CZ" sz="1800">
                <a:solidFill>
                  <a:srgbClr val="0070C0"/>
                </a:solidFill>
              </a:rPr>
              <a:t>pracovní</a:t>
            </a:r>
            <a:r>
              <a:rPr lang="cs-CZ" altLang="cs-CZ" sz="1800"/>
              <a:t> (síňové a komorové) pracovní svalové buňky (provádí kontrakce). Ad b) </a:t>
            </a:r>
            <a:r>
              <a:rPr lang="cs-CZ" altLang="cs-CZ" sz="1800">
                <a:solidFill>
                  <a:srgbClr val="0070C0"/>
                </a:solidFill>
              </a:rPr>
              <a:t>převodní </a:t>
            </a:r>
            <a:r>
              <a:rPr lang="cs-CZ" altLang="cs-CZ" sz="1800"/>
              <a:t>se stahují slabě, protože (nízký počet kontraktilních vláken (myofibril)). Provádí automatické rytmické elektrické vybití ve formě akčních potenciálů, nebo vedení akčních potenciálů srdcem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Počátek stahů – v </a:t>
            </a:r>
            <a:r>
              <a:rPr lang="cs-CZ" altLang="cs-CZ" sz="1800" b="1"/>
              <a:t>splavovém</a:t>
            </a:r>
            <a:r>
              <a:rPr lang="cs-CZ" altLang="cs-CZ" sz="1800"/>
              <a:t> </a:t>
            </a:r>
            <a:r>
              <a:rPr lang="cs-CZ" altLang="cs-CZ" sz="1800">
                <a:solidFill>
                  <a:srgbClr val="C00000"/>
                </a:solidFill>
              </a:rPr>
              <a:t>(</a:t>
            </a:r>
            <a:r>
              <a:rPr lang="cs-CZ" altLang="cs-CZ" sz="1800" i="1">
                <a:solidFill>
                  <a:srgbClr val="C00000"/>
                </a:solidFill>
              </a:rPr>
              <a:t>sinoatriálním</a:t>
            </a:r>
            <a:r>
              <a:rPr lang="cs-CZ" altLang="cs-CZ" sz="1800">
                <a:solidFill>
                  <a:srgbClr val="C00000"/>
                </a:solidFill>
              </a:rPr>
              <a:t>)</a:t>
            </a:r>
            <a:r>
              <a:rPr lang="cs-CZ" altLang="cs-CZ" sz="1800" b="1">
                <a:solidFill>
                  <a:srgbClr val="C00000"/>
                </a:solidFill>
              </a:rPr>
              <a:t> </a:t>
            </a:r>
            <a:r>
              <a:rPr lang="cs-CZ" altLang="cs-CZ" sz="1800" b="1"/>
              <a:t>uzlu</a:t>
            </a:r>
            <a:r>
              <a:rPr lang="cs-CZ" altLang="cs-CZ" sz="1800"/>
              <a:t>. Uzel (srdeční</a:t>
            </a:r>
            <a:r>
              <a:rPr lang="cs-CZ" altLang="cs-CZ" sz="1800" b="1"/>
              <a:t> pacemaker</a:t>
            </a:r>
            <a:r>
              <a:rPr lang="cs-CZ" altLang="cs-CZ" sz="1800"/>
              <a:t>) je z pozměněných vláken srdečního svalu. Je inervován vlákny parasympatiku i sympatiku.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Šíření vzruchu </a:t>
            </a:r>
            <a:r>
              <a:rPr lang="cs-CZ" altLang="cs-CZ" sz="1800">
                <a:cs typeface="Arial" panose="020B0604020202020204" pitchFamily="34" charset="0"/>
              </a:rPr>
              <a:t>→</a:t>
            </a:r>
            <a:r>
              <a:rPr lang="cs-CZ" altLang="cs-CZ" sz="1800"/>
              <a:t> postupný stah na syncyciu (síňový a komorový). Síňokomorová přepážka – překážka – </a:t>
            </a:r>
            <a:r>
              <a:rPr lang="cs-CZ" altLang="cs-CZ" sz="1800">
                <a:solidFill>
                  <a:srgbClr val="FF0000"/>
                </a:solidFill>
              </a:rPr>
              <a:t>izolační vrstva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síňokomorový</a:t>
            </a:r>
            <a:r>
              <a:rPr lang="cs-CZ" altLang="cs-CZ" sz="1800"/>
              <a:t> (</a:t>
            </a:r>
            <a:r>
              <a:rPr lang="cs-CZ" altLang="cs-CZ" sz="1800" i="1"/>
              <a:t>atrioventrikulární</a:t>
            </a:r>
            <a:r>
              <a:rPr lang="cs-CZ" altLang="cs-CZ" sz="1800"/>
              <a:t>)</a:t>
            </a:r>
            <a:r>
              <a:rPr lang="cs-CZ" altLang="cs-CZ" sz="1800" b="1"/>
              <a:t> uzel</a:t>
            </a:r>
            <a:r>
              <a:rPr lang="cs-CZ" altLang="cs-CZ" sz="1800"/>
              <a:t> (nezávislá kontrakce síní a pak komor)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Přes komory – </a:t>
            </a:r>
            <a:r>
              <a:rPr lang="cs-CZ" altLang="cs-CZ" sz="1800" b="1"/>
              <a:t>Hissovým svazkem – je spojení obou syncycií,</a:t>
            </a:r>
            <a:r>
              <a:rPr lang="cs-CZ" altLang="cs-CZ" sz="1800"/>
              <a:t> rozvětvuje se v Purkyňova vlákna. </a:t>
            </a:r>
          </a:p>
        </p:txBody>
      </p:sp>
      <p:pic>
        <p:nvPicPr>
          <p:cNvPr id="52227" name="Picture 8" descr="převod syst srd a Purky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838200"/>
            <a:ext cx="40386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7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1054</Words>
  <Application>Microsoft Office PowerPoint</Application>
  <PresentationFormat>Širokoúhlá obrazovka</PresentationFormat>
  <Paragraphs>137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Žákovská</dc:creator>
  <cp:lastModifiedBy>Žákovská</cp:lastModifiedBy>
  <cp:revision>1</cp:revision>
  <dcterms:created xsi:type="dcterms:W3CDTF">2018-11-22T16:31:03Z</dcterms:created>
  <dcterms:modified xsi:type="dcterms:W3CDTF">2018-11-22T16:31:44Z</dcterms:modified>
</cp:coreProperties>
</file>