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68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20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57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28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3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1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27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56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6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83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77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09117-68F0-47DC-855A-60D3FD18C6F2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8FA1-C23A-4C4A-AFD9-0782B05078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3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Drasl%C3%ADk" TargetMode="External"/><Relationship Id="rId3" Type="http://schemas.openxmlformats.org/officeDocument/2006/relationships/hyperlink" Target="https://cs.wikipedia.org/wiki/Kationt" TargetMode="External"/><Relationship Id="rId7" Type="http://schemas.openxmlformats.org/officeDocument/2006/relationships/hyperlink" Target="https://cs.wikipedia.org/w/index.php?title=Prim%C3%A1rn%C3%AD_mo%C4%8D&amp;action=edit&amp;redlink=1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s://cs.wikipedia.org/wiki/Sod%C3%AD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/index.php?title=Tubulus&amp;action=edit&amp;redlink=1" TargetMode="External"/><Relationship Id="rId11" Type="http://schemas.openxmlformats.org/officeDocument/2006/relationships/hyperlink" Target="https://cs.wikipedia.org/wiki/Hypof%C3%BDza" TargetMode="External"/><Relationship Id="rId5" Type="http://schemas.openxmlformats.org/officeDocument/2006/relationships/hyperlink" Target="https://cs.wikipedia.org/wiki/Ledvina" TargetMode="External"/><Relationship Id="rId10" Type="http://schemas.openxmlformats.org/officeDocument/2006/relationships/hyperlink" Target="https://cs.wikipedia.org/wiki/Adrenokortikotropn%C3%AD_hormon" TargetMode="External"/><Relationship Id="rId4" Type="http://schemas.openxmlformats.org/officeDocument/2006/relationships/hyperlink" Target="https://cs.wikipedia.org/wiki/Ion" TargetMode="External"/><Relationship Id="rId9" Type="http://schemas.openxmlformats.org/officeDocument/2006/relationships/hyperlink" Target="https://cs.wikipedia.org/wiki/Vod%C3%AD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ChangeArrowheads="1"/>
          </p:cNvSpPr>
          <p:nvPr/>
        </p:nvSpPr>
        <p:spPr bwMode="auto">
          <a:xfrm>
            <a:off x="2743200" y="1555750"/>
            <a:ext cx="6248400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/>
              <a:t>Udržování stálého vnitřního prostředí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homeostatické</a:t>
            </a:r>
            <a:r>
              <a:rPr lang="cs-CZ" altLang="cs-CZ" sz="1800"/>
              <a:t> mechanismy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stálou koncentraci rozpuštěných látek → osmotický  tlak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(</a:t>
            </a:r>
            <a:r>
              <a:rPr lang="cs-CZ" altLang="cs-CZ" sz="1800" b="1">
                <a:solidFill>
                  <a:srgbClr val="0070C0"/>
                </a:solidFill>
              </a:rPr>
              <a:t>osmoregulační</a:t>
            </a:r>
            <a:r>
              <a:rPr lang="cs-CZ" altLang="cs-CZ" sz="1800">
                <a:solidFill>
                  <a:srgbClr val="0070C0"/>
                </a:solidFill>
              </a:rPr>
              <a:t> funkce</a:t>
            </a:r>
            <a:r>
              <a:rPr lang="cs-CZ" altLang="cs-CZ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pH (</a:t>
            </a:r>
            <a:r>
              <a:rPr lang="cs-CZ" altLang="cs-CZ" sz="1800" b="1">
                <a:solidFill>
                  <a:srgbClr val="0070C0"/>
                </a:solidFill>
              </a:rPr>
              <a:t>exkreční</a:t>
            </a:r>
            <a:r>
              <a:rPr lang="cs-CZ" altLang="cs-CZ" sz="1800">
                <a:solidFill>
                  <a:srgbClr val="0070C0"/>
                </a:solidFill>
              </a:rPr>
              <a:t> funkce</a:t>
            </a:r>
            <a:r>
              <a:rPr lang="cs-CZ" altLang="cs-CZ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teplotu těla (</a:t>
            </a:r>
            <a:r>
              <a:rPr lang="cs-CZ" altLang="cs-CZ" sz="1800" b="1">
                <a:solidFill>
                  <a:srgbClr val="0070C0"/>
                </a:solidFill>
              </a:rPr>
              <a:t>termoregulační</a:t>
            </a:r>
            <a:r>
              <a:rPr lang="cs-CZ" altLang="cs-CZ" sz="1800">
                <a:solidFill>
                  <a:srgbClr val="0070C0"/>
                </a:solidFill>
              </a:rPr>
              <a:t> pochody</a:t>
            </a:r>
            <a:r>
              <a:rPr lang="cs-CZ" altLang="cs-CZ" sz="18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09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ChangeArrowheads="1"/>
          </p:cNvSpPr>
          <p:nvPr/>
        </p:nvSpPr>
        <p:spPr bwMode="auto">
          <a:xfrm>
            <a:off x="2057400" y="609601"/>
            <a:ext cx="3886200" cy="590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Krevní zásobení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– sestupná aorta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krátká</a:t>
            </a:r>
            <a:r>
              <a:rPr lang="cs-CZ" altLang="cs-CZ" sz="1800" b="1"/>
              <a:t> renální</a:t>
            </a:r>
            <a:r>
              <a:rPr lang="cs-CZ" altLang="cs-CZ" sz="1800"/>
              <a:t> tepna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rozpad na arterioly.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Ty vnikají do ledvin: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větve k Bowmanovým váčkům –</a:t>
            </a:r>
            <a:r>
              <a:rPr lang="cs-CZ" altLang="cs-CZ" sz="1800" b="1"/>
              <a:t> přívodné arterioly</a:t>
            </a:r>
            <a:r>
              <a:rPr lang="cs-CZ" altLang="cs-CZ" sz="1800"/>
              <a:t> (</a:t>
            </a:r>
            <a:r>
              <a:rPr lang="cs-CZ" altLang="cs-CZ" sz="1800" i="1"/>
              <a:t>vas afferens</a:t>
            </a:r>
            <a:r>
              <a:rPr lang="cs-CZ" altLang="cs-CZ" sz="1800"/>
              <a:t>), 	 kapiláry v B.v.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spojování v</a:t>
            </a:r>
            <a:r>
              <a:rPr lang="cs-CZ" altLang="cs-CZ" sz="1800" b="1"/>
              <a:t> odvodnou arteriolu</a:t>
            </a:r>
            <a:r>
              <a:rPr lang="cs-CZ" altLang="cs-CZ" sz="1800"/>
              <a:t> (</a:t>
            </a:r>
            <a:r>
              <a:rPr lang="cs-CZ" altLang="cs-CZ" sz="1800" i="1"/>
              <a:t>vas efferens</a:t>
            </a:r>
            <a:r>
              <a:rPr lang="cs-CZ" altLang="cs-CZ" sz="1800"/>
              <a:t>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ty ke kanálkům,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rozpad na vlášečnice →  žilky → renální žíla →  dolní dutá žíla.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Průtoky: člověk 1 300 ml /min.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Práce – stah renálních cév – pokles průtoku, přesun krve ke svalům.</a:t>
            </a:r>
            <a:endParaRPr lang="cs-CZ" altLang="cs-CZ" sz="1800" b="1"/>
          </a:p>
        </p:txBody>
      </p:sp>
      <p:pic>
        <p:nvPicPr>
          <p:cNvPr id="69635" name="Picture 5" descr="nefron kr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7" r="43980" b="3139"/>
          <a:stretch>
            <a:fillRect/>
          </a:stretch>
        </p:blipFill>
        <p:spPr bwMode="auto">
          <a:xfrm>
            <a:off x="6232526" y="0"/>
            <a:ext cx="44354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6" name="Picture 6" descr="nefron kr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87892" b="3139"/>
          <a:stretch>
            <a:fillRect/>
          </a:stretch>
        </p:blipFill>
        <p:spPr bwMode="auto">
          <a:xfrm>
            <a:off x="8001000" y="5029200"/>
            <a:ext cx="266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0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"/>
          <p:cNvSpPr>
            <a:spLocks noChangeArrowheads="1"/>
          </p:cNvSpPr>
          <p:nvPr/>
        </p:nvSpPr>
        <p:spPr bwMode="auto">
          <a:xfrm>
            <a:off x="1905000" y="381000"/>
            <a:ext cx="4343400" cy="618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Funkce ledvin</a:t>
            </a:r>
            <a:r>
              <a:rPr lang="cs-CZ" altLang="cs-CZ" sz="1800">
                <a:solidFill>
                  <a:srgbClr val="FF0000"/>
                </a:solidFill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00B0F0"/>
                </a:solidFill>
              </a:rPr>
              <a:t>oddělení zatěžujících látek z krve </a:t>
            </a:r>
            <a:r>
              <a:rPr lang="cs-CZ" altLang="cs-CZ" sz="1800"/>
              <a:t>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00B0F0"/>
                </a:solidFill>
              </a:rPr>
              <a:t>udržení  stálého vnitřního prostředí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Glomerulus</a:t>
            </a:r>
            <a:r>
              <a:rPr lang="cs-CZ" altLang="cs-CZ" sz="1800"/>
              <a:t>: filtr – oddělí tekutinu od krevních buněk a  bílkovin –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izotonický</a:t>
            </a:r>
            <a:r>
              <a:rPr lang="cs-CZ" altLang="cs-CZ" sz="1800"/>
              <a:t> filtrát s krevní plazmou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Vyšší tlak krve – vyšší filtrace.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Změny tlaku  v Bowmanových váčcích </a:t>
            </a:r>
            <a:r>
              <a:rPr lang="cs-CZ" altLang="cs-CZ" sz="1800"/>
              <a:t>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závislé na relativním stupni konstrikce  přívodné a odvodné arterioly.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Intenzita glomerulární filtrace – v obou ledvinách </a:t>
            </a:r>
            <a:r>
              <a:rPr lang="cs-CZ" altLang="cs-CZ" sz="1800" b="1"/>
              <a:t>za den</a:t>
            </a:r>
            <a:r>
              <a:rPr lang="cs-CZ" altLang="cs-CZ" sz="1800"/>
              <a:t> člověk profiltruje </a:t>
            </a:r>
            <a:r>
              <a:rPr lang="cs-CZ" altLang="cs-CZ" sz="1800" b="1"/>
              <a:t>150 l</a:t>
            </a:r>
            <a:r>
              <a:rPr lang="cs-CZ" altLang="cs-CZ" sz="1800"/>
              <a:t> tekutiny – 1200 g NaCl, 200 g glukózy. Zpětná resorpce.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Účinnost: reabsorpce glukózy – 100 %, NaCl 99,5 %, vody 99 %.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První dva: aktivní proces s enzymatickým nosičem + energií, voda – pasivně osmotickým gradientem.</a:t>
            </a:r>
          </a:p>
        </p:txBody>
      </p:sp>
      <p:pic>
        <p:nvPicPr>
          <p:cNvPr id="70659" name="Picture 5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55" t="1888" r="5664" b="3773"/>
          <a:stretch>
            <a:fillRect/>
          </a:stretch>
        </p:blipFill>
        <p:spPr bwMode="auto">
          <a:xfrm>
            <a:off x="6427788" y="0"/>
            <a:ext cx="424021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0" name="Picture 6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" t="58490" r="65245" b="3773"/>
          <a:stretch>
            <a:fillRect/>
          </a:stretch>
        </p:blipFill>
        <p:spPr bwMode="auto">
          <a:xfrm>
            <a:off x="8686800" y="4419600"/>
            <a:ext cx="198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1" name="TextovéPole 1"/>
          <p:cNvSpPr txBox="1">
            <a:spLocks noChangeArrowheads="1"/>
          </p:cNvSpPr>
          <p:nvPr/>
        </p:nvSpPr>
        <p:spPr bwMode="auto">
          <a:xfrm>
            <a:off x="6553200" y="4648201"/>
            <a:ext cx="1498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400"/>
              <a:t>Amoniový kation</a:t>
            </a:r>
          </a:p>
        </p:txBody>
      </p:sp>
    </p:spTree>
    <p:extLst>
      <p:ext uri="{BB962C8B-B14F-4D97-AF65-F5344CB8AC3E}">
        <p14:creationId xmlns:p14="http://schemas.microsoft.com/office/powerpoint/2010/main" val="331816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981200" y="174626"/>
            <a:ext cx="7620000" cy="674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Vstřebávané látky v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předním úseku proximálních tubulů</a:t>
            </a:r>
            <a:r>
              <a:rPr lang="cs-CZ" altLang="cs-CZ" sz="180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glukóza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aminokyseliny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kyselina askorbová (C)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Na</a:t>
            </a:r>
            <a:r>
              <a:rPr lang="cs-CZ" altLang="cs-CZ" sz="1800" baseline="30000"/>
              <a:t>+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jiné elektrolyty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voda (80 %).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Sestupné rameno Henleovy kličky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propustné pro vodu,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vzestupné</a:t>
            </a:r>
            <a:r>
              <a:rPr lang="cs-CZ" altLang="cs-CZ" sz="1800"/>
              <a:t> nepropustné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značná resorpce Na</a:t>
            </a:r>
            <a:r>
              <a:rPr lang="cs-CZ" altLang="cs-CZ" sz="1800" baseline="30000"/>
              <a:t>+</a:t>
            </a:r>
            <a:r>
              <a:rPr lang="cs-CZ" altLang="cs-CZ" sz="1800"/>
              <a:t> a Cl</a:t>
            </a:r>
            <a:r>
              <a:rPr lang="cs-CZ" altLang="cs-CZ" sz="1800" baseline="30000"/>
              <a:t>-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→ </a:t>
            </a:r>
            <a:r>
              <a:rPr lang="cs-CZ" altLang="cs-CZ" sz="1800"/>
              <a:t>do vinutého kanálku II. řádu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–  hypotonická moč (100 mmol/l),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přesun dalších 10 % vody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izotonická tekutina ve sběrném kanálku ledviny – další aktivní přesun Na</a:t>
            </a:r>
            <a:r>
              <a:rPr lang="cs-CZ" altLang="cs-CZ" sz="1800" baseline="30000"/>
              <a:t>+</a:t>
            </a:r>
            <a:r>
              <a:rPr lang="cs-CZ" altLang="cs-CZ" sz="1800"/>
              <a:t> ven – zahušťování,  další difúze vody a koncentrace moči. Výsledek - 1200 mmol/l.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Podstata koncentračních změn v ledvině – protiproudový mechanismus tvorby moči.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Tvorba moči – člověk 1,5 l za den (50 g pevných látek – 30 g močoviny, 15 g NaCl, další anorganické látky, stopy hormonů, produkty rozpadu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kreatinin, k. močová aj.</a:t>
            </a:r>
          </a:p>
        </p:txBody>
      </p:sp>
      <p:pic>
        <p:nvPicPr>
          <p:cNvPr id="71683" name="Picture 5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55" t="1888" r="5664" b="3773"/>
          <a:stretch>
            <a:fillRect/>
          </a:stretch>
        </p:blipFill>
        <p:spPr bwMode="auto">
          <a:xfrm>
            <a:off x="6719888" y="0"/>
            <a:ext cx="3948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4" name="Picture 6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" t="58490" r="65245" b="3773"/>
          <a:stretch>
            <a:fillRect/>
          </a:stretch>
        </p:blipFill>
        <p:spPr bwMode="auto">
          <a:xfrm>
            <a:off x="5334000" y="2667001"/>
            <a:ext cx="14478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69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2133600" y="1355725"/>
            <a:ext cx="7886700" cy="423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dirty="0"/>
              <a:t> </a:t>
            </a:r>
            <a:r>
              <a:rPr lang="cs-CZ" altLang="cs-CZ" b="1" dirty="0">
                <a:solidFill>
                  <a:srgbClr val="FF0000"/>
                </a:solidFill>
              </a:rPr>
              <a:t>Řízení činnosti ledvin</a:t>
            </a:r>
          </a:p>
          <a:p>
            <a:pPr marL="342900" indent="-342900">
              <a:buFontTx/>
              <a:buAutoNum type="alphaLcParenR"/>
              <a:defRPr/>
            </a:pPr>
            <a:r>
              <a:rPr lang="cs-CZ" altLang="cs-CZ" dirty="0"/>
              <a:t>řízení průtoku krve – nervově – sympatikus</a:t>
            </a:r>
          </a:p>
          <a:p>
            <a:pPr eaLnBrk="1" hangingPunct="1">
              <a:defRPr/>
            </a:pPr>
            <a:r>
              <a:rPr lang="cs-CZ" altLang="cs-CZ" dirty="0"/>
              <a:t> - průtok v kůře – bez výrazných změn, pouze změny krevního  tlaku</a:t>
            </a:r>
          </a:p>
          <a:p>
            <a:pPr eaLnBrk="1" hangingPunct="1">
              <a:defRPr/>
            </a:pPr>
            <a:r>
              <a:rPr lang="cs-CZ" altLang="cs-CZ" dirty="0"/>
              <a:t> - průtok dření – závislý na krevním tlaku – změny  periferního odporu v 	přívodných a odvodných arteriolách  a změny v počtech 	otevíraných kapilár v glomerulech</a:t>
            </a:r>
          </a:p>
          <a:p>
            <a:pPr eaLnBrk="1" hangingPunct="1">
              <a:defRPr/>
            </a:pPr>
            <a:r>
              <a:rPr lang="cs-CZ" altLang="cs-CZ" dirty="0"/>
              <a:t>b) výměna látek v tubulech – humorální</a:t>
            </a:r>
          </a:p>
          <a:p>
            <a:pPr eaLnBrk="1" hangingPunct="1">
              <a:defRPr/>
            </a:pPr>
            <a:r>
              <a:rPr lang="cs-CZ" altLang="cs-CZ" dirty="0"/>
              <a:t> - </a:t>
            </a:r>
            <a:r>
              <a:rPr lang="cs-CZ" altLang="cs-CZ" dirty="0">
                <a:solidFill>
                  <a:srgbClr val="00B0F0"/>
                </a:solidFill>
              </a:rPr>
              <a:t>ADH (antidiuretický hormon) </a:t>
            </a:r>
            <a:r>
              <a:rPr lang="cs-CZ" altLang="cs-CZ" dirty="0"/>
              <a:t>hypofýzy řídí zpětnou resorpci  vody změnou 	velikosti pórů v proximálních tubulech</a:t>
            </a:r>
          </a:p>
          <a:p>
            <a:pPr eaLnBrk="1" hangingPunct="1">
              <a:defRPr/>
            </a:pPr>
            <a:r>
              <a:rPr lang="cs-CZ" altLang="cs-CZ" dirty="0"/>
              <a:t> - </a:t>
            </a:r>
            <a:r>
              <a:rPr lang="cs-CZ" altLang="cs-CZ" dirty="0">
                <a:solidFill>
                  <a:srgbClr val="00B0F0"/>
                </a:solidFill>
              </a:rPr>
              <a:t>aldosteron</a:t>
            </a:r>
            <a:r>
              <a:rPr lang="cs-CZ" altLang="cs-CZ" dirty="0"/>
              <a:t> z kůry nadledvinek zvyšuje reabsorpci Na</a:t>
            </a:r>
            <a:r>
              <a:rPr lang="cs-CZ" altLang="cs-CZ" baseline="30000" dirty="0"/>
              <a:t>+</a:t>
            </a:r>
            <a:r>
              <a:rPr lang="cs-CZ" altLang="cs-CZ" dirty="0"/>
              <a:t>  v distálních 	tubulech, zvyšuje vylučování K</a:t>
            </a:r>
            <a:r>
              <a:rPr lang="cs-CZ" altLang="cs-CZ" baseline="30000" dirty="0"/>
              <a:t>+</a:t>
            </a:r>
            <a:r>
              <a:rPr lang="cs-CZ" altLang="cs-CZ" dirty="0"/>
              <a:t> a H</a:t>
            </a:r>
            <a:r>
              <a:rPr lang="cs-CZ" altLang="cs-CZ" baseline="30000" dirty="0"/>
              <a:t>+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 - </a:t>
            </a:r>
            <a:r>
              <a:rPr lang="cs-CZ" altLang="cs-CZ" dirty="0" err="1">
                <a:solidFill>
                  <a:srgbClr val="00B0F0"/>
                </a:solidFill>
              </a:rPr>
              <a:t>paratyreoidní</a:t>
            </a:r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dirty="0" err="1">
                <a:solidFill>
                  <a:srgbClr val="00B0F0"/>
                </a:solidFill>
              </a:rPr>
              <a:t>horm</a:t>
            </a:r>
            <a:r>
              <a:rPr lang="cs-CZ" altLang="cs-CZ" dirty="0"/>
              <a:t>. – (příštítná tělíska), omezuje vylučování vápníku ledvinami a způsobuje větší vyplavování fosforečnanu, snižuje zpětnou resorpci fosfátů</a:t>
            </a:r>
          </a:p>
          <a:p>
            <a:pPr eaLnBrk="1" hangingPunct="1"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94341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"/>
          <p:cNvSpPr>
            <a:spLocks noChangeArrowheads="1"/>
          </p:cNvSpPr>
          <p:nvPr/>
        </p:nvSpPr>
        <p:spPr bwMode="auto">
          <a:xfrm>
            <a:off x="2057400" y="609600"/>
            <a:ext cx="46482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Močení</a:t>
            </a:r>
            <a:endParaRPr lang="cs-CZ" altLang="cs-CZ" sz="18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Močový měchýř – shromažďování moči. Plastické stěny se svalovými vlákny (hladká), autonomní nervový systém.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Překročení určitého tlaku – (po roztah)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podráždění receptorů – reflex přes křížovou míchu – stah svalů močového měchýře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parasympatikus. Současné uvolnění svěračů močové trubice (somatická nervová vlákna) → vyprázdnění močového měchýře – reflexní děj na úrovni míchy s ovládáním vyššími patry nervové soustavy (vůlí).</a:t>
            </a:r>
          </a:p>
        </p:txBody>
      </p:sp>
      <p:pic>
        <p:nvPicPr>
          <p:cNvPr id="73731" name="Picture 5" descr="moč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44"/>
          <a:stretch>
            <a:fillRect/>
          </a:stretch>
        </p:blipFill>
        <p:spPr bwMode="auto">
          <a:xfrm>
            <a:off x="6762750" y="2514600"/>
            <a:ext cx="39052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2" name="Picture 6" descr="moč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" t="70482" r="54863" b="12471"/>
          <a:stretch>
            <a:fillRect/>
          </a:stretch>
        </p:blipFill>
        <p:spPr bwMode="auto">
          <a:xfrm>
            <a:off x="7467600" y="1752600"/>
            <a:ext cx="320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14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ChangeArrowheads="1"/>
          </p:cNvSpPr>
          <p:nvPr/>
        </p:nvSpPr>
        <p:spPr bwMode="auto">
          <a:xfrm>
            <a:off x="1814513" y="719139"/>
            <a:ext cx="7239000" cy="40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</a:rPr>
              <a:t>Hospodaření teplem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Teplota – faktor ovlivňující intenzitu fyziologických pochodů.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70C0"/>
                </a:solidFill>
              </a:rPr>
              <a:t>Poikilotermí</a:t>
            </a:r>
            <a:r>
              <a:rPr lang="cs-CZ" altLang="cs-CZ" sz="1800"/>
              <a:t> (ektotermní, studenokrevní) x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x </a:t>
            </a:r>
            <a:r>
              <a:rPr lang="cs-CZ" altLang="cs-CZ" sz="1800" b="1">
                <a:solidFill>
                  <a:srgbClr val="0070C0"/>
                </a:solidFill>
              </a:rPr>
              <a:t>homoitermní</a:t>
            </a:r>
            <a:r>
              <a:rPr lang="cs-CZ" altLang="cs-CZ" sz="1800"/>
              <a:t> (endotermní, teplokrevní) živočichové.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Silná závislost na teplotě prostředí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ovlivnění aktivitou  (zvýšení až o 12</a:t>
            </a:r>
            <a:r>
              <a:rPr lang="cs-CZ" altLang="cs-CZ" sz="1800" baseline="30000"/>
              <a:t>o</a:t>
            </a:r>
            <a:r>
              <a:rPr lang="cs-CZ" altLang="cs-CZ" sz="1800"/>
              <a:t> 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 - ovlivnění energií slunečního záření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 - aktivní ovlivňování tělesné teploty – včely v úlu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Specifické receptory na teplotní změny – až plazi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Teplota homoiotermů – okolo 37</a:t>
            </a:r>
            <a:r>
              <a:rPr lang="cs-CZ" altLang="cs-CZ" sz="1800" baseline="30000"/>
              <a:t>o</a:t>
            </a:r>
            <a:r>
              <a:rPr lang="cs-CZ" altLang="cs-CZ" sz="1800"/>
              <a:t>C savci, ptáci vyšší.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Změny. </a:t>
            </a:r>
          </a:p>
        </p:txBody>
      </p:sp>
      <p:pic>
        <p:nvPicPr>
          <p:cNvPr id="74755" name="Picture 5" descr="teplot rež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6" t="2249" r="56853" b="52765"/>
          <a:stretch>
            <a:fillRect/>
          </a:stretch>
        </p:blipFill>
        <p:spPr bwMode="auto">
          <a:xfrm>
            <a:off x="7391400" y="4008438"/>
            <a:ext cx="3276600" cy="28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6" name="Picture 7" descr="teplot rež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33" t="35988" r="7013" b="53307"/>
          <a:stretch>
            <a:fillRect/>
          </a:stretch>
        </p:blipFill>
        <p:spPr bwMode="auto">
          <a:xfrm>
            <a:off x="4343400" y="6096000"/>
            <a:ext cx="3505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38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ChangeArrowheads="1"/>
          </p:cNvSpPr>
          <p:nvPr/>
        </p:nvSpPr>
        <p:spPr bwMode="auto">
          <a:xfrm>
            <a:off x="1676400" y="0"/>
            <a:ext cx="77724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Povrchové oblasti – většinou chladnější (i výrazně).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T &gt; 41</a:t>
            </a:r>
            <a:r>
              <a:rPr lang="cs-CZ" altLang="cs-CZ" sz="1800" baseline="40000">
                <a:solidFill>
                  <a:srgbClr val="0070C0"/>
                </a:solidFill>
              </a:rPr>
              <a:t>o</a:t>
            </a:r>
            <a:r>
              <a:rPr lang="cs-CZ" altLang="cs-CZ" sz="1800">
                <a:solidFill>
                  <a:srgbClr val="0070C0"/>
                </a:solidFill>
              </a:rPr>
              <a:t>C </a:t>
            </a:r>
            <a:r>
              <a:rPr lang="cs-CZ" altLang="cs-CZ" sz="1800"/>
              <a:t>– smrt savců, T </a:t>
            </a:r>
            <a:r>
              <a:rPr lang="cs-CZ" altLang="cs-CZ" sz="1800">
                <a:solidFill>
                  <a:srgbClr val="0070C0"/>
                </a:solidFill>
              </a:rPr>
              <a:t>&lt; 25</a:t>
            </a:r>
            <a:r>
              <a:rPr lang="cs-CZ" altLang="cs-CZ" sz="1800" baseline="40000">
                <a:solidFill>
                  <a:srgbClr val="0070C0"/>
                </a:solidFill>
              </a:rPr>
              <a:t>o</a:t>
            </a:r>
            <a:r>
              <a:rPr lang="cs-CZ" altLang="cs-CZ" sz="1800">
                <a:solidFill>
                  <a:srgbClr val="0070C0"/>
                </a:solidFill>
              </a:rPr>
              <a:t>C </a:t>
            </a:r>
            <a:r>
              <a:rPr lang="cs-CZ" altLang="cs-CZ" sz="1800"/>
              <a:t>ireverzibilní poruchy srdeční činnosti (nepravidelnosti převodu vzruchů mezi předsíněmi a komorami).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00B0F0"/>
                </a:solidFill>
              </a:rPr>
              <a:t>Stálost tělesné teploty</a:t>
            </a:r>
            <a:r>
              <a:rPr lang="cs-CZ" altLang="cs-CZ" sz="1800"/>
              <a:t> – regulační systémy (vznik x výdej tepla podle prostředí, izolační vrstvy, 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75779" name="Picture 5" descr="teplot rež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" t="44986" r="5714"/>
          <a:stretch>
            <a:fillRect/>
          </a:stretch>
        </p:blipFill>
        <p:spPr bwMode="auto">
          <a:xfrm>
            <a:off x="4678364" y="1143001"/>
            <a:ext cx="5951537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Obdélník 1"/>
          <p:cNvSpPr>
            <a:spLocks noChangeArrowheads="1"/>
          </p:cNvSpPr>
          <p:nvPr/>
        </p:nvSpPr>
        <p:spPr bwMode="auto">
          <a:xfrm>
            <a:off x="1752600" y="3676650"/>
            <a:ext cx="8382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rgbClr val="0070C0"/>
                </a:solidFill>
              </a:rPr>
              <a:t>Zisk tepla:</a:t>
            </a:r>
          </a:p>
          <a:p>
            <a:r>
              <a:rPr lang="cs-CZ" altLang="cs-CZ"/>
              <a:t> - oxidace základních látek (cukry, tuky, bílkoviny) – spalování </a:t>
            </a:r>
          </a:p>
          <a:p>
            <a:r>
              <a:rPr lang="cs-CZ" altLang="cs-CZ"/>
              <a:t> a) primárně vedlejší produkt 55 % cukrů – 2,88 kJ/mol  (0,69 kcal/mol)</a:t>
            </a:r>
          </a:p>
          <a:p>
            <a:r>
              <a:rPr lang="cs-CZ" altLang="cs-CZ"/>
              <a:t> b) štěpení ATP – zbytek (45 %) energie živin → chemická  energie 	fosfátových vazeb – využitelná pro všechny  biologické děje</a:t>
            </a:r>
          </a:p>
          <a:p>
            <a:r>
              <a:rPr lang="cs-CZ" altLang="cs-CZ"/>
              <a:t> c) teplo z prostředí – fyzikální cesty </a:t>
            </a:r>
          </a:p>
        </p:txBody>
      </p:sp>
      <p:sp>
        <p:nvSpPr>
          <p:cNvPr id="75781" name="Obdélník 2"/>
          <p:cNvSpPr>
            <a:spLocks noChangeArrowheads="1"/>
          </p:cNvSpPr>
          <p:nvPr/>
        </p:nvSpPr>
        <p:spPr bwMode="auto">
          <a:xfrm>
            <a:off x="1752600" y="5486400"/>
            <a:ext cx="838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rgbClr val="0070C0"/>
                </a:solidFill>
              </a:rPr>
              <a:t>Ztráty tepla: </a:t>
            </a:r>
            <a:r>
              <a:rPr lang="cs-CZ" altLang="cs-CZ"/>
              <a:t>povrchem těla </a:t>
            </a:r>
            <a:r>
              <a:rPr lang="cs-CZ" altLang="cs-CZ">
                <a:solidFill>
                  <a:srgbClr val="00B0F0"/>
                </a:solidFill>
              </a:rPr>
              <a:t>prouděním</a:t>
            </a:r>
            <a:r>
              <a:rPr lang="cs-CZ" altLang="cs-CZ"/>
              <a:t> (konvekce), </a:t>
            </a:r>
            <a:r>
              <a:rPr lang="cs-CZ" altLang="cs-CZ">
                <a:solidFill>
                  <a:srgbClr val="00B0F0"/>
                </a:solidFill>
              </a:rPr>
              <a:t>sáláním</a:t>
            </a:r>
            <a:r>
              <a:rPr lang="cs-CZ" altLang="cs-CZ"/>
              <a:t> (radiace) - velikost ztrát stoupá se snižující se teplotou okolí. Význam vypařování - stoupá se zvyšující se t okolí. Ztráty tepla </a:t>
            </a:r>
            <a:r>
              <a:rPr lang="cs-CZ" altLang="cs-CZ">
                <a:solidFill>
                  <a:srgbClr val="00B0F0"/>
                </a:solidFill>
              </a:rPr>
              <a:t>vedením</a:t>
            </a:r>
            <a:r>
              <a:rPr lang="cs-CZ" altLang="cs-CZ"/>
              <a:t> (kondukce) jsou málo významné ve vzdušném prostředí.</a:t>
            </a:r>
          </a:p>
        </p:txBody>
      </p:sp>
    </p:spTree>
    <p:extLst>
      <p:ext uri="{BB962C8B-B14F-4D97-AF65-F5344CB8AC3E}">
        <p14:creationId xmlns:p14="http://schemas.microsoft.com/office/powerpoint/2010/main" val="230574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"/>
          <p:cNvSpPr>
            <a:spLocks noChangeArrowheads="1"/>
          </p:cNvSpPr>
          <p:nvPr/>
        </p:nvSpPr>
        <p:spPr bwMode="auto">
          <a:xfrm>
            <a:off x="1905001" y="841376"/>
            <a:ext cx="8251825" cy="535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Mechanismy tepelné rovnováhy</a:t>
            </a:r>
            <a:endParaRPr lang="cs-CZ" altLang="cs-CZ" sz="18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Homoiotermové – při určité t okolí rovnováha mezi výdejem a příjmem tepla bez termoregulačních dějů –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F0"/>
                </a:solidFill>
              </a:rPr>
              <a:t>zóna termoneutrality</a:t>
            </a:r>
            <a:r>
              <a:rPr lang="cs-CZ" altLang="cs-CZ" sz="1800">
                <a:solidFill>
                  <a:srgbClr val="00B0F0"/>
                </a:solidFill>
              </a:rPr>
              <a:t> </a:t>
            </a:r>
            <a:r>
              <a:rPr lang="cs-CZ" altLang="cs-CZ" sz="1800"/>
              <a:t>– okolo 30</a:t>
            </a:r>
            <a:r>
              <a:rPr lang="cs-CZ" altLang="cs-CZ" sz="1800" baseline="30000"/>
              <a:t>o </a:t>
            </a:r>
            <a:r>
              <a:rPr lang="cs-CZ" altLang="cs-CZ" sz="1800"/>
              <a:t>C.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Různý rozsah.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Přesáhnutí termoneutrální zóny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činnost termoregulačních mechanismů: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chemické a fyzikální.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Souhra: neurohumorální děje.</a:t>
            </a: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Chemická termoregulace</a:t>
            </a:r>
            <a:endParaRPr lang="cs-CZ" altLang="cs-CZ" sz="18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Změny produkce tepla v těle.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Nižší teplota (než termoneutrální zóna)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teplotní ztráty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kompenzace produkcí tepla (zvýšení metabolismu až organismus nestačí pokrýt tepelné ztráty a prochládá). Metabolický kvocient = 3 – 6.</a:t>
            </a:r>
          </a:p>
        </p:txBody>
      </p:sp>
      <p:pic>
        <p:nvPicPr>
          <p:cNvPr id="76803" name="Picture 5" descr="teplot pr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5" t="4713" b="5743"/>
          <a:stretch>
            <a:fillRect/>
          </a:stretch>
        </p:blipFill>
        <p:spPr bwMode="auto">
          <a:xfrm>
            <a:off x="6248401" y="1612901"/>
            <a:ext cx="4214813" cy="381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35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ChangeArrowheads="1"/>
          </p:cNvSpPr>
          <p:nvPr/>
        </p:nvSpPr>
        <p:spPr bwMode="auto">
          <a:xfrm>
            <a:off x="2209800" y="1447800"/>
            <a:ext cx="77724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Chemická termoregulace</a:t>
            </a:r>
            <a:r>
              <a:rPr lang="cs-CZ" altLang="cs-CZ" sz="180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Produkce tepla v chladu: svalový třes, netřesová termogeneze.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Svalový třes</a:t>
            </a:r>
            <a:r>
              <a:rPr lang="cs-CZ" altLang="cs-CZ" sz="1800"/>
              <a:t> – primární termoregulační význam. Rytmické nevolní oscilace příčně pruhovaných svalů končetin. Jsou náhodné, nekoordinované. Synchronizace do tzv. výbuchů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Netřesová termogeneze</a:t>
            </a:r>
            <a:r>
              <a:rPr lang="cs-CZ" altLang="cs-CZ" sz="1800"/>
              <a:t> je vyvolána termogenním působením hormonů </a:t>
            </a:r>
            <a:r>
              <a:rPr lang="cs-CZ" altLang="cs-CZ" sz="1800">
                <a:solidFill>
                  <a:srgbClr val="00B0F0"/>
                </a:solidFill>
              </a:rPr>
              <a:t>(noradrenalin) </a:t>
            </a:r>
            <a:r>
              <a:rPr lang="cs-CZ" altLang="cs-CZ" sz="1800"/>
              <a:t>ze sympatického nervového systému a dřeně nadledvinek. Novorozenci a chladově adaptovaní živočichové, u větších (nad 10 kg) se nevyskytuje. U malých zvyšuje BMH až 5krát. Je lokalizována v hnědé tukové tkáni a částečně v kosterní svalovině.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</p:spTree>
    <p:extLst>
      <p:ext uri="{BB962C8B-B14F-4D97-AF65-F5344CB8AC3E}">
        <p14:creationId xmlns:p14="http://schemas.microsoft.com/office/powerpoint/2010/main" val="342544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ChangeArrowheads="1"/>
          </p:cNvSpPr>
          <p:nvPr/>
        </p:nvSpPr>
        <p:spPr bwMode="auto">
          <a:xfrm>
            <a:off x="2895600" y="838200"/>
            <a:ext cx="6705600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Fyzikální termoregulace</a:t>
            </a:r>
            <a:endParaRPr lang="cs-CZ" altLang="cs-CZ" sz="18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Mechanismy hospodaření s teplem (vyrobeným i získaným).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Tepelná obrana proti ztrátám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Izolace těla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Prokrvení kůže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 v chování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70C0"/>
                </a:solidFill>
              </a:rPr>
              <a:t>Tepelné ztráty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Pocení</a:t>
            </a:r>
            <a:r>
              <a:rPr lang="cs-CZ" altLang="cs-CZ" sz="1800"/>
              <a:t> – někteří, potní žlázy nerovnoměrně rozloženy.      Člověk denně až 10 l potu – neutrální - slabě kyselý,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2 % sušiny – kyselina močová, glukóza, NaCl,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nižší mastné kyseliny (zápach). Ztráty tepla dýchacími cestami.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70C0"/>
                </a:solidFill>
              </a:rPr>
              <a:t>Vazodilatace</a:t>
            </a:r>
            <a:r>
              <a:rPr lang="cs-CZ" altLang="cs-CZ" sz="1800"/>
              <a:t> – při přehřátí – roztažení cév, zvýšení tepelných ztrát povrchem (teplé prostředí, práce, teplé jídlo a pití).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70C0"/>
                </a:solidFill>
              </a:rPr>
              <a:t>Nepozorovatelné vypařování</a:t>
            </a:r>
            <a:r>
              <a:rPr lang="cs-CZ" altLang="cs-CZ" sz="1800">
                <a:solidFill>
                  <a:srgbClr val="0070C0"/>
                </a:solidFill>
              </a:rPr>
              <a:t> </a:t>
            </a:r>
            <a:r>
              <a:rPr lang="cs-CZ" altLang="cs-CZ" sz="1800"/>
              <a:t>(</a:t>
            </a:r>
            <a:r>
              <a:rPr lang="cs-CZ" altLang="cs-CZ" sz="1800" i="1"/>
              <a:t>perspiratio insensibilis)</a:t>
            </a:r>
            <a:r>
              <a:rPr lang="cs-CZ" altLang="cs-CZ" sz="1800"/>
              <a:t> –     denní ztráty až 800 ml vody a 1884 J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Chování živočichů</a:t>
            </a:r>
          </a:p>
        </p:txBody>
      </p:sp>
    </p:spTree>
    <p:extLst>
      <p:ext uri="{BB962C8B-B14F-4D97-AF65-F5344CB8AC3E}">
        <p14:creationId xmlns:p14="http://schemas.microsoft.com/office/powerpoint/2010/main" val="387281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ChangeArrowheads="1"/>
          </p:cNvSpPr>
          <p:nvPr/>
        </p:nvSpPr>
        <p:spPr bwMode="auto">
          <a:xfrm>
            <a:off x="1676401" y="814389"/>
            <a:ext cx="8613775" cy="506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OSMOREGULACE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Vývoj (a vznik) živočichů v moři -&gt; radiace do sladkých vod a souš.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	Koncentrace solí 		Hl. ionty 		Další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Mořská voda 	  3,5 % =1122 mmol/l          Cl</a:t>
            </a:r>
            <a:r>
              <a:rPr lang="cs-CZ" altLang="cs-CZ" sz="1800" baseline="30000"/>
              <a:t>-</a:t>
            </a:r>
            <a:r>
              <a:rPr lang="cs-CZ" altLang="cs-CZ" sz="1800"/>
              <a:t> Na</a:t>
            </a:r>
            <a:r>
              <a:rPr lang="cs-CZ" altLang="cs-CZ" sz="1800" baseline="30000"/>
              <a:t>+</a:t>
            </a:r>
            <a:r>
              <a:rPr lang="cs-CZ" altLang="cs-CZ" sz="1800"/>
              <a:t>    	Mg</a:t>
            </a:r>
            <a:r>
              <a:rPr lang="cs-CZ" altLang="cs-CZ" sz="1800" baseline="30000"/>
              <a:t>2+</a:t>
            </a:r>
            <a:r>
              <a:rPr lang="cs-CZ" altLang="cs-CZ" sz="1800"/>
              <a:t>SO</a:t>
            </a:r>
            <a:r>
              <a:rPr lang="cs-CZ" altLang="cs-CZ" sz="1800" baseline="-20000"/>
              <a:t>4</a:t>
            </a:r>
            <a:r>
              <a:rPr lang="cs-CZ" altLang="cs-CZ" sz="1800" baseline="30000"/>
              <a:t>2-</a:t>
            </a:r>
            <a:r>
              <a:rPr lang="cs-CZ" altLang="cs-CZ" sz="1800"/>
              <a:t>Ca</a:t>
            </a:r>
            <a:r>
              <a:rPr lang="cs-CZ" altLang="cs-CZ" sz="1800" baseline="30000"/>
              <a:t>2+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Sladká voda 	  0 	0    	        Ca</a:t>
            </a:r>
            <a:r>
              <a:rPr lang="cs-CZ" altLang="cs-CZ" sz="1800" baseline="30000"/>
              <a:t>2+</a:t>
            </a:r>
            <a:r>
              <a:rPr lang="cs-CZ" altLang="cs-CZ" sz="1800"/>
              <a:t>Na</a:t>
            </a:r>
            <a:r>
              <a:rPr lang="cs-CZ" altLang="cs-CZ" sz="1800" baseline="30000"/>
              <a:t>+</a:t>
            </a:r>
            <a:r>
              <a:rPr lang="cs-CZ" altLang="cs-CZ" sz="1800"/>
              <a:t>HCO</a:t>
            </a:r>
            <a:r>
              <a:rPr lang="cs-CZ" altLang="cs-CZ" sz="1800" baseline="-20000"/>
              <a:t>3</a:t>
            </a:r>
            <a:r>
              <a:rPr lang="cs-CZ" altLang="cs-CZ" sz="1800" baseline="30000"/>
              <a:t>-</a:t>
            </a:r>
            <a:r>
              <a:rPr lang="cs-CZ" altLang="cs-CZ" sz="1800"/>
              <a:t>        		dtto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Brakická voda 0,05-3% 10-1000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Tělní tekutina (většiny) 300 mmol/l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Živočichové</a:t>
            </a:r>
            <a:r>
              <a:rPr lang="cs-CZ" altLang="cs-CZ" sz="1800" b="1"/>
              <a:t> euryhalinní</a:t>
            </a:r>
            <a:r>
              <a:rPr lang="cs-CZ" altLang="cs-CZ" sz="1800"/>
              <a:t> - </a:t>
            </a:r>
            <a:r>
              <a:rPr lang="cs-CZ" altLang="cs-CZ" sz="1600"/>
              <a:t>snášejí značné změny v obsahu solí ve vodě</a:t>
            </a:r>
            <a:r>
              <a:rPr lang="cs-CZ" altLang="cs-CZ" sz="1800" b="1"/>
              <a:t>	stenohalinní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Mnozí bezobratlí </a:t>
            </a:r>
            <a:r>
              <a:rPr lang="cs-CZ" altLang="cs-CZ" sz="1800">
                <a:solidFill>
                  <a:srgbClr val="0070C0"/>
                </a:solidFill>
              </a:rPr>
              <a:t>–</a:t>
            </a:r>
            <a:r>
              <a:rPr lang="cs-CZ" altLang="cs-CZ" sz="1800" b="1">
                <a:solidFill>
                  <a:srgbClr val="0070C0"/>
                </a:solidFill>
              </a:rPr>
              <a:t> izoosmotičtí </a:t>
            </a:r>
            <a:r>
              <a:rPr lang="cs-CZ" altLang="cs-CZ" sz="1600" b="1"/>
              <a:t>(stejný osmotickém tlaku, jako je mořská voda)</a:t>
            </a:r>
            <a:r>
              <a:rPr lang="cs-CZ" altLang="cs-CZ" sz="16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70C0"/>
                </a:solidFill>
              </a:rPr>
              <a:t>osmokonformátoři</a:t>
            </a:r>
            <a:r>
              <a:rPr lang="cs-CZ" altLang="cs-CZ" sz="1800"/>
              <a:t> (</a:t>
            </a:r>
            <a:r>
              <a:rPr lang="cs-CZ" altLang="cs-CZ" sz="1800" b="1"/>
              <a:t>poikiloosmotičtí</a:t>
            </a:r>
            <a:r>
              <a:rPr lang="cs-CZ" altLang="cs-CZ" sz="1800"/>
              <a:t>) – </a:t>
            </a:r>
            <a:r>
              <a:rPr lang="cs-CZ" altLang="cs-CZ" sz="1600"/>
              <a:t>změní obsah svého vnitřního prostředí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</a:t>
            </a:r>
            <a:r>
              <a:rPr lang="cs-CZ" altLang="cs-CZ" sz="1800" b="1"/>
              <a:t> </a:t>
            </a:r>
            <a:r>
              <a:rPr lang="cs-CZ" altLang="cs-CZ" sz="1800" b="1">
                <a:solidFill>
                  <a:srgbClr val="0070C0"/>
                </a:solidFill>
              </a:rPr>
              <a:t>osmoregulátoři</a:t>
            </a:r>
            <a:r>
              <a:rPr lang="cs-CZ" altLang="cs-CZ" sz="1800" b="1"/>
              <a:t> </a:t>
            </a:r>
            <a:r>
              <a:rPr lang="cs-CZ" altLang="cs-CZ" sz="1800"/>
              <a:t>(</a:t>
            </a:r>
            <a:r>
              <a:rPr lang="cs-CZ" altLang="cs-CZ" sz="1800" b="1"/>
              <a:t>homoioosmotičtí</a:t>
            </a:r>
            <a:r>
              <a:rPr lang="cs-CZ" altLang="cs-CZ" sz="1800"/>
              <a:t> živočichové) - </a:t>
            </a:r>
            <a:r>
              <a:rPr lang="cs-CZ" altLang="cs-CZ" sz="1600"/>
              <a:t>snažit udržovat své vnitřní prostředí stálé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("vybírají si" –</a:t>
            </a:r>
            <a:r>
              <a:rPr lang="cs-CZ" altLang="cs-CZ" sz="1800" b="1"/>
              <a:t> iontová regulace</a:t>
            </a:r>
            <a:r>
              <a:rPr lang="cs-CZ" altLang="cs-CZ" sz="18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1245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ChangeArrowheads="1"/>
          </p:cNvSpPr>
          <p:nvPr/>
        </p:nvSpPr>
        <p:spPr bwMode="auto">
          <a:xfrm>
            <a:off x="2057400" y="973138"/>
            <a:ext cx="7924800" cy="475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Řízení hospodaření teplem</a:t>
            </a:r>
            <a:endParaRPr lang="cs-CZ" altLang="cs-CZ" sz="18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Fyzikální a chemická termoregulace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nervový a endokrinní systém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Termorecepce - termoreceptory v kůži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Další reakce: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 t krve zásobující mozkový kmen.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Integrace - přední hypotalamus.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Nižší termoregulační centra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segmenty míchy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(vazomotorické reakce, vylučování potu),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mozková kůra - podmíněné reflexy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(vazodilatace, pocení - emoce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bez termoregulačního významu,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denní rytmy tělesné teploty).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Odstředivé dráhy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začínají v (zadním) hypotalamu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pic>
        <p:nvPicPr>
          <p:cNvPr id="79875" name="Picture 5" descr="teplot režim ří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5" r="3654"/>
          <a:stretch>
            <a:fillRect/>
          </a:stretch>
        </p:blipFill>
        <p:spPr bwMode="auto">
          <a:xfrm>
            <a:off x="6302376" y="19050"/>
            <a:ext cx="43656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6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/>
          <p:cNvSpPr>
            <a:spLocks noChangeArrowheads="1"/>
          </p:cNvSpPr>
          <p:nvPr/>
        </p:nvSpPr>
        <p:spPr bwMode="auto">
          <a:xfrm>
            <a:off x="2895600" y="1600200"/>
            <a:ext cx="6629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Vývoj termoregulace v ontogenezi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Podle kvality termoregulace v okamžiku porodu: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1. zralé formy (kuře, morče)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2. formy s termoregulací odlišnou od dospělců (pes, člověk)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3. nezralé formy (myš, krysa, křeček, holub aj.)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Stárnutí organismu - snižování termoregulačních schopností (menší funkční plastičnost mozkové kůry, zhoršení vazomotorických reakcí, snížení aktivity metabolismu aj.).</a:t>
            </a:r>
          </a:p>
        </p:txBody>
      </p:sp>
    </p:spTree>
    <p:extLst>
      <p:ext uri="{BB962C8B-B14F-4D97-AF65-F5344CB8AC3E}">
        <p14:creationId xmlns:p14="http://schemas.microsoft.com/office/powerpoint/2010/main" val="37452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1371600" y="187326"/>
            <a:ext cx="4953000" cy="255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Výrazný vývoj selektivní schopnosti výměny některých iontů –</a:t>
            </a:r>
            <a:r>
              <a:rPr lang="cs-CZ" altLang="cs-CZ" sz="2000" b="1"/>
              <a:t> hypoosmotičtí</a:t>
            </a:r>
            <a:r>
              <a:rPr lang="cs-CZ" altLang="cs-CZ" sz="2000"/>
              <a:t> živočichové – mořské kostnaté ryby –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3krát řidčí intersticiální tekutina → stálá regulace proti ztrátám vody. Hlavní cesty ztrát vody: žábry a ledviny → zlepšení jejich koncentračních schopností.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</p:txBody>
      </p:sp>
      <p:pic>
        <p:nvPicPr>
          <p:cNvPr id="62467" name="Picture 5" descr="iont přes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3" b="53763"/>
          <a:stretch>
            <a:fillRect/>
          </a:stretch>
        </p:blipFill>
        <p:spPr bwMode="auto">
          <a:xfrm>
            <a:off x="6994526" y="0"/>
            <a:ext cx="36734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6" descr="iont přes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69" b="746"/>
          <a:stretch>
            <a:fillRect/>
          </a:stretch>
        </p:blipFill>
        <p:spPr bwMode="auto">
          <a:xfrm>
            <a:off x="1524001" y="2743200"/>
            <a:ext cx="36560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Rectangle 7"/>
          <p:cNvSpPr>
            <a:spLocks noChangeArrowheads="1"/>
          </p:cNvSpPr>
          <p:nvPr/>
        </p:nvSpPr>
        <p:spPr bwMode="auto">
          <a:xfrm>
            <a:off x="5181600" y="4572001"/>
            <a:ext cx="4114800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Brakické a sladké vody - živočichové</a:t>
            </a:r>
            <a:r>
              <a:rPr lang="cs-CZ" altLang="cs-CZ" sz="2000" b="1"/>
              <a:t> hyperosmotičtí </a:t>
            </a:r>
            <a:r>
              <a:rPr lang="cs-CZ" altLang="cs-CZ" sz="2000"/>
              <a:t>(více solí v tělních tekutinách než ve vodním prostředí)  → obrana proti ztrátám solí (moč) a vnikání nadbytečné vody dovnitř (přes žábry) </a:t>
            </a:r>
          </a:p>
        </p:txBody>
      </p:sp>
      <p:sp>
        <p:nvSpPr>
          <p:cNvPr id="62470" name="TextovéPole 2"/>
          <p:cNvSpPr txBox="1">
            <a:spLocks noChangeArrowheads="1"/>
          </p:cNvSpPr>
          <p:nvPr/>
        </p:nvSpPr>
        <p:spPr bwMode="auto">
          <a:xfrm>
            <a:off x="5943600" y="3733801"/>
            <a:ext cx="4579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ionty pronikají jen na žábrech, povrch těla brání průniku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Sekrece iontů na žábrech</a:t>
            </a:r>
          </a:p>
        </p:txBody>
      </p:sp>
    </p:spTree>
    <p:extLst>
      <p:ext uri="{BB962C8B-B14F-4D97-AF65-F5344CB8AC3E}">
        <p14:creationId xmlns:p14="http://schemas.microsoft.com/office/powerpoint/2010/main" val="11257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ChangeArrowheads="1"/>
          </p:cNvSpPr>
          <p:nvPr/>
        </p:nvSpPr>
        <p:spPr bwMode="auto">
          <a:xfrm>
            <a:off x="3124200" y="1219201"/>
            <a:ext cx="5562600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70C0"/>
                </a:solidFill>
              </a:rPr>
              <a:t>U suchozemských </a:t>
            </a:r>
            <a:r>
              <a:rPr lang="cs-CZ" altLang="cs-CZ" sz="2000"/>
              <a:t>– nebezpečí vodních ztrát. Úkol: udržení vodní bilance (rovnováha ztrát vody x mechanismů regulujících příjem).</a:t>
            </a: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</a:rPr>
              <a:t>Mechanismy vodních ztrát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Vypařování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Ztráty vody močí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Ztráty vody výkaly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</a:rPr>
              <a:t>Mechanismy příjmu vody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Pití a příjem potravy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Metabolická voda (oxidační) </a:t>
            </a:r>
            <a:r>
              <a:rPr lang="cs-CZ" altLang="cs-CZ" sz="1400"/>
              <a:t>při zužitkování zásobních látek (tuky)</a:t>
            </a:r>
          </a:p>
        </p:txBody>
      </p:sp>
    </p:spTree>
    <p:extLst>
      <p:ext uri="{BB962C8B-B14F-4D97-AF65-F5344CB8AC3E}">
        <p14:creationId xmlns:p14="http://schemas.microsoft.com/office/powerpoint/2010/main" val="20480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1676400" y="9526"/>
            <a:ext cx="7086600" cy="598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Osmoregulační orgány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Těsné spojení </a:t>
            </a:r>
            <a:r>
              <a:rPr lang="cs-CZ" altLang="cs-CZ" sz="1800">
                <a:solidFill>
                  <a:srgbClr val="0070C0"/>
                </a:solidFill>
              </a:rPr>
              <a:t>exkreční</a:t>
            </a:r>
            <a:r>
              <a:rPr lang="cs-CZ" altLang="cs-CZ" sz="1800"/>
              <a:t> a </a:t>
            </a:r>
            <a:r>
              <a:rPr lang="cs-CZ" altLang="cs-CZ" sz="1800">
                <a:solidFill>
                  <a:srgbClr val="0070C0"/>
                </a:solidFill>
              </a:rPr>
              <a:t>osmoregulační</a:t>
            </a:r>
            <a:r>
              <a:rPr lang="cs-CZ" altLang="cs-CZ" sz="1800"/>
              <a:t> funkce.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Specializované orgány s osmoregulací –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F0"/>
                </a:solidFill>
              </a:rPr>
              <a:t>solné žlázy</a:t>
            </a:r>
            <a:r>
              <a:rPr lang="cs-CZ" altLang="cs-CZ" sz="1800">
                <a:solidFill>
                  <a:srgbClr val="00B0F0"/>
                </a:solidFill>
              </a:rPr>
              <a:t> </a:t>
            </a:r>
            <a:r>
              <a:rPr lang="cs-CZ" altLang="cs-CZ" sz="1800"/>
              <a:t>ptáků a želv na vrcholu hlavy nad očima.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Stejně </a:t>
            </a:r>
            <a:r>
              <a:rPr lang="cs-CZ" altLang="cs-CZ" sz="1800">
                <a:solidFill>
                  <a:srgbClr val="00B0F0"/>
                </a:solidFill>
              </a:rPr>
              <a:t>slzné žlázy </a:t>
            </a:r>
            <a:r>
              <a:rPr lang="cs-CZ" altLang="cs-CZ" sz="1800"/>
              <a:t>krokodýlů </a:t>
            </a:r>
            <a:r>
              <a:rPr lang="cs-CZ" altLang="cs-CZ" sz="1400"/>
              <a:t>(vylučují nadbytek iontů z mořské vody).</a:t>
            </a: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Stažitelná vakuola prvoků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Řízení přesunu iontů a vody – látkové</a:t>
            </a:r>
            <a:r>
              <a:rPr lang="cs-CZ" altLang="cs-CZ" sz="180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sng">
                <a:solidFill>
                  <a:srgbClr val="FF0000"/>
                </a:solidFill>
              </a:rPr>
              <a:t>Bezobratlí</a:t>
            </a:r>
            <a:r>
              <a:rPr lang="cs-CZ" altLang="cs-CZ" sz="1800"/>
              <a:t> (žížala, slimák </a:t>
            </a:r>
            <a:r>
              <a:rPr lang="cs-CZ" altLang="cs-CZ" sz="1400"/>
              <a:t>(kroužkovci, plži)) </a:t>
            </a:r>
            <a:r>
              <a:rPr lang="cs-CZ" altLang="cs-CZ" sz="1800"/>
              <a:t>– nervové buňky produkují látky, které řídí obsah vody a iontů v organismu </a:t>
            </a:r>
            <a:r>
              <a:rPr lang="cs-CZ" altLang="cs-CZ" sz="1400"/>
              <a:t>(konc. spád).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sng">
                <a:solidFill>
                  <a:srgbClr val="FF0000"/>
                </a:solidFill>
              </a:rPr>
              <a:t>Obratlovci</a:t>
            </a:r>
            <a:r>
              <a:rPr lang="cs-CZ" altLang="cs-CZ" sz="1800"/>
              <a:t> – mezimozek – axony – neurohypofýza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(</a:t>
            </a:r>
            <a:r>
              <a:rPr lang="cs-CZ" altLang="cs-CZ" sz="1800">
                <a:solidFill>
                  <a:srgbClr val="00B0F0"/>
                </a:solidFill>
              </a:rPr>
              <a:t>ADH – antidiuretický hormon </a:t>
            </a:r>
            <a:r>
              <a:rPr lang="cs-CZ" altLang="cs-CZ" sz="1400"/>
              <a:t>proti tvorbě moči v ledvinách</a:t>
            </a:r>
            <a:r>
              <a:rPr lang="cs-CZ" altLang="cs-CZ" sz="18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 kůry nadledvin (</a:t>
            </a:r>
            <a:r>
              <a:rPr lang="cs-CZ" altLang="cs-CZ" sz="1800">
                <a:solidFill>
                  <a:srgbClr val="00B0F0"/>
                </a:solidFill>
              </a:rPr>
              <a:t>aldosteron</a:t>
            </a:r>
            <a:r>
              <a:rPr lang="cs-CZ" altLang="cs-CZ"/>
              <a:t> </a:t>
            </a:r>
            <a:r>
              <a:rPr lang="cs-CZ" altLang="cs-CZ" sz="1400"/>
              <a:t>(zpětná resorpcie </a:t>
            </a:r>
            <a:r>
              <a:rPr lang="cs-CZ" altLang="cs-CZ" sz="1400">
                <a:hlinkClick r:id="rId2" tooltip="Sodík"/>
              </a:rPr>
              <a:t>Na</a:t>
            </a:r>
            <a:r>
              <a:rPr lang="cs-CZ" altLang="cs-CZ" sz="1400" baseline="30000">
                <a:hlinkClick r:id="rId3" tooltip="Kationt"/>
              </a:rPr>
              <a:t>+</a:t>
            </a:r>
            <a:r>
              <a:rPr lang="cs-CZ" altLang="cs-CZ" sz="1400"/>
              <a:t> </a:t>
            </a:r>
            <a:r>
              <a:rPr lang="cs-CZ" altLang="cs-CZ" sz="1400">
                <a:hlinkClick r:id="rId4" tooltip="Ion"/>
              </a:rPr>
              <a:t>iontů</a:t>
            </a:r>
            <a:r>
              <a:rPr lang="cs-CZ" altLang="cs-CZ" sz="1400"/>
              <a:t> a vody v </a:t>
            </a:r>
            <a:r>
              <a:rPr lang="cs-CZ" altLang="cs-CZ" sz="1400">
                <a:hlinkClick r:id="rId5" tooltip="Ledvina"/>
              </a:rPr>
              <a:t>ledvinných</a:t>
            </a:r>
            <a:r>
              <a:rPr lang="cs-CZ" altLang="cs-CZ" sz="1400"/>
              <a:t> </a:t>
            </a:r>
            <a:r>
              <a:rPr lang="cs-CZ" altLang="cs-CZ" sz="1400">
                <a:hlinkClick r:id="rId6" tooltip="Tubulus (stránka neexistuje)"/>
              </a:rPr>
              <a:t>tubulech</a:t>
            </a:r>
            <a:r>
              <a:rPr lang="cs-CZ" altLang="cs-CZ" sz="1400"/>
              <a:t> z </a:t>
            </a:r>
            <a:r>
              <a:rPr lang="cs-CZ" altLang="cs-CZ" sz="1400">
                <a:hlinkClick r:id="rId7" tooltip="Primární moč (stránka neexistuje)"/>
              </a:rPr>
              <a:t>primární moči</a:t>
            </a:r>
            <a:r>
              <a:rPr lang="cs-CZ" altLang="cs-CZ" sz="1400"/>
              <a:t> a naopak vylučování </a:t>
            </a:r>
            <a:r>
              <a:rPr lang="cs-CZ" altLang="cs-CZ" sz="1400">
                <a:hlinkClick r:id="rId8" tooltip="Draslík"/>
              </a:rPr>
              <a:t>K</a:t>
            </a:r>
            <a:r>
              <a:rPr lang="cs-CZ" altLang="cs-CZ" sz="1400" baseline="30000"/>
              <a:t>+</a:t>
            </a:r>
            <a:r>
              <a:rPr lang="cs-CZ" altLang="cs-CZ" sz="1400"/>
              <a:t> a </a:t>
            </a:r>
            <a:r>
              <a:rPr lang="cs-CZ" altLang="cs-CZ" sz="1400">
                <a:hlinkClick r:id="rId9" tooltip="Vodík"/>
              </a:rPr>
              <a:t>H</a:t>
            </a:r>
            <a:r>
              <a:rPr lang="cs-CZ" altLang="cs-CZ" sz="1400" baseline="30000"/>
              <a:t>+</a:t>
            </a:r>
            <a:r>
              <a:rPr lang="cs-CZ" altLang="cs-CZ" sz="1400"/>
              <a:t> iontů). Syntézu podporuje </a:t>
            </a:r>
            <a:r>
              <a:rPr lang="cs-CZ" altLang="cs-CZ" sz="1400">
                <a:hlinkClick r:id="rId10" tooltip="Adrenokortikotropní hormon"/>
              </a:rPr>
              <a:t>ACTH</a:t>
            </a:r>
            <a:r>
              <a:rPr lang="cs-CZ" altLang="cs-CZ" sz="1400"/>
              <a:t> (drenokortik. z </a:t>
            </a:r>
            <a:r>
              <a:rPr lang="cs-CZ" altLang="cs-CZ" sz="1400">
                <a:hlinkClick r:id="rId11" tooltip="Hypofýza"/>
              </a:rPr>
              <a:t>hypofýzy</a:t>
            </a:r>
            <a:r>
              <a:rPr lang="cs-CZ" altLang="cs-CZ" sz="1400"/>
              <a:t>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Společné působení na úrovni </a:t>
            </a:r>
            <a:r>
              <a:rPr lang="cs-CZ" altLang="cs-CZ" sz="1800">
                <a:solidFill>
                  <a:srgbClr val="0070C0"/>
                </a:solidFill>
              </a:rPr>
              <a:t>povrchových membrán</a:t>
            </a:r>
            <a:r>
              <a:rPr lang="cs-CZ" altLang="cs-CZ" sz="1800"/>
              <a:t> (žábry, kůže, močový měchýř žab) a ledvinných kanálků a na rektální a solné žlázy. </a:t>
            </a:r>
          </a:p>
        </p:txBody>
      </p:sp>
      <p:pic>
        <p:nvPicPr>
          <p:cNvPr id="64515" name="Picture 5" descr="sol žl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3" r="5974" b="130"/>
          <a:stretch>
            <a:fillRect/>
          </a:stretch>
        </p:blipFill>
        <p:spPr bwMode="auto">
          <a:xfrm>
            <a:off x="7391400" y="0"/>
            <a:ext cx="3276600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92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1600200" y="582613"/>
            <a:ext cx="6934200" cy="561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EXKRECE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Spalování živin - produkty metabolismu z těla různými cestami: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voda s močí, výkaly, výparem z kůže, plic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CO</a:t>
            </a:r>
            <a:r>
              <a:rPr lang="cs-CZ" altLang="cs-CZ" sz="1800" baseline="-20000"/>
              <a:t>2 </a:t>
            </a:r>
            <a:r>
              <a:rPr lang="cs-CZ" altLang="cs-CZ" sz="1800"/>
              <a:t> – v plicích, ale i moči, potu (jako kyselé uhličitany)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N-sloučeniny - </a:t>
            </a:r>
            <a:r>
              <a:rPr lang="cs-CZ" altLang="cs-CZ" sz="1800" b="1"/>
              <a:t>exkreční orgány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Tvorba exkrečních látek: deaminací aminokyselin </a:t>
            </a:r>
            <a:r>
              <a:rPr lang="cs-CZ" altLang="cs-CZ" sz="1400"/>
              <a:t>(vylučování metabolitu N</a:t>
            </a:r>
            <a:r>
              <a:rPr lang="cs-CZ" altLang="cs-CZ" sz="1400" baseline="-25000"/>
              <a:t>2</a:t>
            </a:r>
            <a:r>
              <a:rPr lang="cs-CZ" altLang="cs-CZ" sz="1400"/>
              <a:t>)</a:t>
            </a:r>
            <a:r>
              <a:rPr lang="cs-CZ" altLang="cs-CZ" sz="1800"/>
              <a:t>→ </a:t>
            </a:r>
            <a:r>
              <a:rPr lang="cs-CZ" altLang="cs-CZ" sz="1800">
                <a:solidFill>
                  <a:srgbClr val="00B0F0"/>
                </a:solidFill>
              </a:rPr>
              <a:t>amoniak </a:t>
            </a:r>
            <a:r>
              <a:rPr lang="cs-CZ" altLang="cs-CZ" sz="1800"/>
              <a:t>(jedovatý) – živočichové</a:t>
            </a:r>
            <a:r>
              <a:rPr lang="cs-CZ" altLang="cs-CZ" sz="1800" b="1"/>
              <a:t> </a:t>
            </a:r>
            <a:r>
              <a:rPr lang="cs-CZ" altLang="cs-CZ" sz="1800" b="1">
                <a:solidFill>
                  <a:srgbClr val="FF0000"/>
                </a:solidFill>
              </a:rPr>
              <a:t>amonotelní</a:t>
            </a:r>
            <a:r>
              <a:rPr lang="cs-CZ" altLang="cs-CZ" sz="1800"/>
              <a:t>, </a:t>
            </a:r>
            <a:r>
              <a:rPr lang="cs-CZ" altLang="cs-CZ" sz="1600"/>
              <a:t>vylučují dusík ve formě amonných iontů, především vodní živočichové</a:t>
            </a:r>
            <a:r>
              <a:rPr lang="cs-CZ" altLang="cs-CZ" sz="1600" b="1"/>
              <a:t>.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Suchozemští</a:t>
            </a:r>
            <a:r>
              <a:rPr lang="cs-CZ" altLang="cs-CZ" sz="1800"/>
              <a:t> - přeměna amoniaku na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méně jedovaté zplodiny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(močovina, kyselina močová).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Živočichové</a:t>
            </a:r>
            <a:r>
              <a:rPr lang="cs-CZ" altLang="cs-CZ" sz="1800" b="1"/>
              <a:t> </a:t>
            </a:r>
            <a:r>
              <a:rPr lang="cs-CZ" altLang="cs-CZ" sz="1800" b="1">
                <a:solidFill>
                  <a:srgbClr val="FF0000"/>
                </a:solidFill>
              </a:rPr>
              <a:t>ureotelní</a:t>
            </a:r>
            <a:r>
              <a:rPr lang="cs-CZ" altLang="cs-CZ" sz="1800">
                <a:solidFill>
                  <a:srgbClr val="FF0000"/>
                </a:solidFill>
              </a:rPr>
              <a:t> </a:t>
            </a:r>
            <a:r>
              <a:rPr lang="cs-CZ" altLang="cs-CZ" sz="1800"/>
              <a:t>- močovina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(korýši, měkkýši, ostnokožci,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 obratlovců obojživelníci a savci)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urikotelní </a:t>
            </a:r>
            <a:r>
              <a:rPr lang="cs-CZ" altLang="cs-CZ" sz="1800" b="1"/>
              <a:t>- </a:t>
            </a:r>
            <a:r>
              <a:rPr lang="cs-CZ" altLang="cs-CZ" sz="1600"/>
              <a:t>vylučují dusík ve formě kyseliny močové,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mají omezený kontakt s vodou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(suchozemští bezobratlí – hmyz, plži,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většina plazů a ptáků). </a:t>
            </a: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/>
          </a:p>
        </p:txBody>
      </p:sp>
      <p:pic>
        <p:nvPicPr>
          <p:cNvPr id="65539" name="Picture 5" descr="ornitin cyk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" t="4968" r="4256" b="3105"/>
          <a:stretch>
            <a:fillRect/>
          </a:stretch>
        </p:blipFill>
        <p:spPr bwMode="auto">
          <a:xfrm>
            <a:off x="6838950" y="2976563"/>
            <a:ext cx="373380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0" name="TextovéPole 1"/>
          <p:cNvSpPr txBox="1">
            <a:spLocks noChangeArrowheads="1"/>
          </p:cNvSpPr>
          <p:nvPr/>
        </p:nvSpPr>
        <p:spPr bwMode="auto">
          <a:xfrm>
            <a:off x="8915401" y="2638426"/>
            <a:ext cx="981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NH2 amid</a:t>
            </a:r>
          </a:p>
        </p:txBody>
      </p:sp>
      <p:sp>
        <p:nvSpPr>
          <p:cNvPr id="65541" name="TextovéPole 1"/>
          <p:cNvSpPr txBox="1">
            <a:spLocks noChangeArrowheads="1"/>
          </p:cNvSpPr>
          <p:nvPr/>
        </p:nvSpPr>
        <p:spPr bwMode="auto">
          <a:xfrm>
            <a:off x="6672264" y="6294439"/>
            <a:ext cx="4137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Močovinový- ornitinový cyklus se zbavuje dusíku,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který je zakomponován do močoviny</a:t>
            </a:r>
          </a:p>
        </p:txBody>
      </p:sp>
    </p:spTree>
    <p:extLst>
      <p:ext uri="{BB962C8B-B14F-4D97-AF65-F5344CB8AC3E}">
        <p14:creationId xmlns:p14="http://schemas.microsoft.com/office/powerpoint/2010/main" val="13858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ChangeArrowheads="1"/>
          </p:cNvSpPr>
          <p:nvPr/>
        </p:nvSpPr>
        <p:spPr bwMode="auto">
          <a:xfrm>
            <a:off x="2743200" y="1323975"/>
            <a:ext cx="64770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Odvod exkretů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Exkreční ústroje morfologicky rozmanité, společné znaky: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</a:t>
            </a:r>
            <a:r>
              <a:rPr lang="cs-CZ" altLang="cs-CZ" sz="1800">
                <a:solidFill>
                  <a:srgbClr val="FF0000"/>
                </a:solidFill>
              </a:rPr>
              <a:t>1. </a:t>
            </a:r>
            <a:r>
              <a:rPr lang="cs-CZ" altLang="cs-CZ" sz="1800"/>
              <a:t>kromě </a:t>
            </a:r>
            <a:r>
              <a:rPr lang="cs-CZ" altLang="cs-CZ" sz="1800">
                <a:solidFill>
                  <a:srgbClr val="0070C0"/>
                </a:solidFill>
              </a:rPr>
              <a:t>odstraňování nepotřebných </a:t>
            </a:r>
            <a:r>
              <a:rPr lang="cs-CZ" altLang="cs-CZ" sz="1800"/>
              <a:t>(škodlivých) látek   	i regulace osmotického tlaku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 2. </a:t>
            </a:r>
            <a:r>
              <a:rPr lang="cs-CZ" altLang="cs-CZ" sz="1800"/>
              <a:t>vztah k tělní tekutině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 3. </a:t>
            </a:r>
            <a:r>
              <a:rPr lang="cs-CZ" altLang="cs-CZ" sz="1800">
                <a:solidFill>
                  <a:srgbClr val="0070C0"/>
                </a:solidFill>
              </a:rPr>
              <a:t>podoba trubic</a:t>
            </a:r>
            <a:r>
              <a:rPr lang="cs-CZ" altLang="cs-CZ" sz="1800"/>
              <a:t>, které jímají exkreční tekutinu  (izotonickou) 	filtrací (hmyz ne).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 4. </a:t>
            </a:r>
            <a:r>
              <a:rPr lang="cs-CZ" altLang="cs-CZ" sz="1800">
                <a:solidFill>
                  <a:srgbClr val="0070C0"/>
                </a:solidFill>
              </a:rPr>
              <a:t>resorpce a sekrece </a:t>
            </a:r>
            <a:r>
              <a:rPr lang="cs-CZ" altLang="cs-CZ" sz="1800"/>
              <a:t>– proti koncentračnímu spádu, potřeba  	energie </a:t>
            </a:r>
            <a:r>
              <a:rPr lang="cs-CZ" altLang="cs-CZ" sz="1400"/>
              <a:t>(př. ledviny – spotřeba velké mn. energie</a:t>
            </a:r>
            <a:r>
              <a:rPr lang="cs-CZ" altLang="cs-CZ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0070C0"/>
                </a:solidFill>
              </a:rPr>
              <a:t>Prvoci, houby, láčkovci, ostnokožci </a:t>
            </a:r>
            <a:r>
              <a:rPr lang="cs-CZ" altLang="cs-CZ" sz="1800"/>
              <a:t>– bez exkrečních orgánů – jen osmóza.</a:t>
            </a:r>
          </a:p>
        </p:txBody>
      </p:sp>
    </p:spTree>
    <p:extLst>
      <p:ext uri="{BB962C8B-B14F-4D97-AF65-F5344CB8AC3E}">
        <p14:creationId xmlns:p14="http://schemas.microsoft.com/office/powerpoint/2010/main" val="4572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1722438" y="368301"/>
            <a:ext cx="6735762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Vyšší živočichové – 4 typy vylučovacích orgánů:</a:t>
            </a:r>
            <a:r>
              <a:rPr lang="cs-CZ" altLang="cs-CZ" sz="2000" b="1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1. </a:t>
            </a:r>
            <a:r>
              <a:rPr lang="cs-CZ" altLang="cs-CZ" sz="1800" b="1">
                <a:solidFill>
                  <a:srgbClr val="00B0F0"/>
                </a:solidFill>
              </a:rPr>
              <a:t>Nefridiální orgány </a:t>
            </a:r>
            <a:r>
              <a:rPr lang="cs-CZ" altLang="cs-CZ" sz="1800" b="1"/>
              <a:t>hlístů, červů, kroužkovců a částečně měkkýšů, (</a:t>
            </a:r>
            <a:r>
              <a:rPr lang="cs-CZ" altLang="cs-CZ" sz="1400" b="1"/>
              <a:t>nejjednodušší, mají podobu různých kanálků zakončených plaménkovými buňkami)</a:t>
            </a:r>
            <a:endParaRPr lang="cs-CZ" altLang="cs-CZ" sz="1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2. </a:t>
            </a:r>
            <a:r>
              <a:rPr lang="cs-CZ" altLang="cs-CZ" sz="1800" b="1">
                <a:solidFill>
                  <a:srgbClr val="00B0F0"/>
                </a:solidFill>
              </a:rPr>
              <a:t>Antenální žlázy </a:t>
            </a:r>
            <a:r>
              <a:rPr lang="cs-CZ" altLang="cs-CZ" sz="1800" b="1"/>
              <a:t>korýšů (</a:t>
            </a:r>
            <a:r>
              <a:rPr lang="cs-CZ" altLang="cs-CZ" sz="1400" b="1"/>
              <a:t>vylučovací orgán korýšů rakovců, umístěný v hlavohrudi a ústící u základu druhého páru tykadel)</a:t>
            </a:r>
            <a:endParaRPr lang="cs-CZ" altLang="cs-CZ" sz="1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3. </a:t>
            </a:r>
            <a:r>
              <a:rPr lang="cs-CZ" altLang="cs-CZ" sz="1800" b="1">
                <a:solidFill>
                  <a:srgbClr val="00B0F0"/>
                </a:solidFill>
              </a:rPr>
              <a:t>Malpigické žlázy </a:t>
            </a:r>
            <a:r>
              <a:rPr lang="cs-CZ" altLang="cs-CZ" sz="1800" b="1"/>
              <a:t>hmyzu </a:t>
            </a:r>
            <a:r>
              <a:rPr lang="cs-CZ" altLang="cs-CZ" sz="1400" b="1"/>
              <a:t>(tenké trubicovité rozvětvené žlázy u vzdušnicovců nebo u některých klepítkatců, ústí do trávicí trubice za středním střevem, jsou volně pohyblivé, jen jedním koncem připojené ke střevu, vylučují z těla sloučeniny dusíku, čímž regulují přítomnost solí v organismu).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4. Ledviny obratlovců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67587" name="Picture 5" descr="malpig trub  funk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" t="7921" r="33443" b="4950"/>
          <a:stretch>
            <a:fillRect/>
          </a:stretch>
        </p:blipFill>
        <p:spPr bwMode="auto">
          <a:xfrm>
            <a:off x="6248400" y="4400550"/>
            <a:ext cx="39624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6" descr="malpig trub  funk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67" t="61961" r="3407" b="8911"/>
          <a:stretch>
            <a:fillRect/>
          </a:stretch>
        </p:blipFill>
        <p:spPr bwMode="auto">
          <a:xfrm>
            <a:off x="8343900" y="3276600"/>
            <a:ext cx="23622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9" name="TextovéPole 1"/>
          <p:cNvSpPr txBox="1">
            <a:spLocks noChangeArrowheads="1"/>
          </p:cNvSpPr>
          <p:nvPr/>
        </p:nvSpPr>
        <p:spPr bwMode="auto">
          <a:xfrm>
            <a:off x="3962400" y="6477001"/>
            <a:ext cx="156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Urát kys. močové</a:t>
            </a:r>
          </a:p>
        </p:txBody>
      </p:sp>
    </p:spTree>
    <p:extLst>
      <p:ext uri="{BB962C8B-B14F-4D97-AF65-F5344CB8AC3E}">
        <p14:creationId xmlns:p14="http://schemas.microsoft.com/office/powerpoint/2010/main" val="41333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1676400" y="2057400"/>
            <a:ext cx="4876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 </a:t>
            </a:r>
          </a:p>
          <a:p>
            <a:pPr eaLnBrk="1" hangingPunct="1">
              <a:defRPr/>
            </a:pPr>
            <a:r>
              <a:rPr lang="cs-CZ" altLang="cs-CZ" b="1" dirty="0"/>
              <a:t>Nefron: </a:t>
            </a:r>
          </a:p>
          <a:p>
            <a:pPr eaLnBrk="1" hangingPunct="1">
              <a:defRPr/>
            </a:pPr>
            <a:r>
              <a:rPr lang="cs-CZ" altLang="cs-CZ" b="1" dirty="0" err="1"/>
              <a:t>Bowmanův</a:t>
            </a:r>
            <a:r>
              <a:rPr lang="cs-CZ" altLang="cs-CZ" b="1" dirty="0"/>
              <a:t> váček</a:t>
            </a:r>
            <a:r>
              <a:rPr lang="cs-CZ" altLang="cs-CZ" dirty="0"/>
              <a:t> v kůře, v něm klubíčko  krevních vlásečnic (</a:t>
            </a:r>
            <a:r>
              <a:rPr lang="cs-CZ" altLang="cs-CZ" i="1" dirty="0"/>
              <a:t>glomerulus</a:t>
            </a:r>
            <a:r>
              <a:rPr lang="cs-CZ" altLang="cs-CZ" dirty="0"/>
              <a:t>). Z </a:t>
            </a:r>
            <a:r>
              <a:rPr lang="cs-CZ" altLang="cs-CZ" dirty="0" err="1"/>
              <a:t>Bowm</a:t>
            </a:r>
            <a:r>
              <a:rPr lang="cs-CZ" altLang="cs-CZ" dirty="0"/>
              <a:t>. v. – vinutý  kanálek 1. řádu (</a:t>
            </a:r>
            <a:r>
              <a:rPr lang="cs-CZ" altLang="cs-CZ" i="1" dirty="0"/>
              <a:t>proximální tubulus</a:t>
            </a:r>
            <a:r>
              <a:rPr lang="cs-CZ" altLang="cs-CZ" dirty="0"/>
              <a:t>) – narovnání – přechod do dřeně – sestupná větev</a:t>
            </a:r>
            <a:r>
              <a:rPr lang="cs-CZ" altLang="cs-CZ" i="1" dirty="0"/>
              <a:t> </a:t>
            </a:r>
            <a:r>
              <a:rPr lang="cs-CZ" altLang="cs-CZ" i="1" dirty="0" err="1"/>
              <a:t>Henleovy</a:t>
            </a:r>
            <a:r>
              <a:rPr lang="cs-CZ" altLang="cs-CZ" i="1" dirty="0"/>
              <a:t>  kličky</a:t>
            </a:r>
            <a:r>
              <a:rPr lang="cs-CZ" altLang="cs-CZ" dirty="0"/>
              <a:t>, </a:t>
            </a:r>
          </a:p>
          <a:p>
            <a:pPr eaLnBrk="1" hangingPunct="1">
              <a:defRPr/>
            </a:pPr>
            <a:r>
              <a:rPr lang="cs-CZ" altLang="cs-CZ" dirty="0"/>
              <a:t>vzestupná větev H. k. zpět do kůry,  </a:t>
            </a:r>
          </a:p>
          <a:p>
            <a:pPr eaLnBrk="1" hangingPunct="1">
              <a:defRPr/>
            </a:pPr>
            <a:r>
              <a:rPr lang="cs-CZ" altLang="cs-CZ" dirty="0"/>
              <a:t>rozšířený zprohýbaný vinutý kanálek II. řádu  (</a:t>
            </a:r>
            <a:r>
              <a:rPr lang="cs-CZ" altLang="cs-CZ" i="1" dirty="0"/>
              <a:t>distální tubulus</a:t>
            </a:r>
            <a:r>
              <a:rPr lang="cs-CZ" altLang="cs-CZ" dirty="0"/>
              <a:t>) → sběrný kanálek v dřeni  s dalšími – společný vývod na vrcholu ledvinné  pyramidy do pánvičky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342900" indent="-342900">
              <a:buFontTx/>
              <a:buAutoNum type="alphaLcParenR"/>
              <a:defRPr/>
            </a:pPr>
            <a:r>
              <a:rPr lang="cs-CZ" altLang="cs-CZ" b="1" dirty="0"/>
              <a:t>kortikální</a:t>
            </a:r>
            <a:r>
              <a:rPr lang="cs-CZ" altLang="cs-CZ" dirty="0"/>
              <a:t> nefron s krátkou </a:t>
            </a:r>
            <a:r>
              <a:rPr lang="cs-CZ" altLang="cs-CZ" dirty="0" err="1"/>
              <a:t>H.k</a:t>
            </a:r>
            <a:r>
              <a:rPr lang="cs-CZ" altLang="cs-CZ" dirty="0"/>
              <a:t>. – </a:t>
            </a:r>
          </a:p>
          <a:p>
            <a:pPr eaLnBrk="1" hangingPunct="1">
              <a:defRPr/>
            </a:pPr>
            <a:r>
              <a:rPr lang="cs-CZ" altLang="cs-CZ" dirty="0"/>
              <a:t>téměř celý v kůře</a:t>
            </a:r>
          </a:p>
          <a:p>
            <a:pPr eaLnBrk="1" hangingPunct="1">
              <a:defRPr/>
            </a:pPr>
            <a:r>
              <a:rPr lang="cs-CZ" altLang="cs-CZ" dirty="0"/>
              <a:t>b)</a:t>
            </a:r>
            <a:r>
              <a:rPr lang="cs-CZ" altLang="cs-CZ" b="1" dirty="0"/>
              <a:t> </a:t>
            </a:r>
            <a:r>
              <a:rPr lang="cs-CZ" altLang="cs-CZ" b="1" dirty="0" err="1"/>
              <a:t>juxtamedulární</a:t>
            </a:r>
            <a:r>
              <a:rPr lang="cs-CZ" altLang="cs-CZ" dirty="0"/>
              <a:t> nefron – glomerulus v kůře u hranice s  dření, dlouhá </a:t>
            </a:r>
            <a:r>
              <a:rPr lang="cs-CZ" altLang="cs-CZ" dirty="0" err="1"/>
              <a:t>H.k</a:t>
            </a:r>
            <a:r>
              <a:rPr lang="cs-CZ" altLang="cs-CZ" dirty="0"/>
              <a:t>. </a:t>
            </a:r>
          </a:p>
        </p:txBody>
      </p:sp>
      <p:sp>
        <p:nvSpPr>
          <p:cNvPr id="68611" name="Text Box 7"/>
          <p:cNvSpPr txBox="1">
            <a:spLocks noChangeArrowheads="1"/>
          </p:cNvSpPr>
          <p:nvPr/>
        </p:nvSpPr>
        <p:spPr bwMode="auto">
          <a:xfrm>
            <a:off x="6858000" y="32004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/>
              <a:t>Morfologie nefronu</a:t>
            </a: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6629400" y="5181601"/>
            <a:ext cx="4038600" cy="9239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/>
              <a:t>Člověk</a:t>
            </a:r>
            <a:r>
              <a:rPr lang="cs-CZ" altLang="cs-CZ" sz="1800"/>
              <a:t> 				 celkem 1 milión v 1 ledvině.        Skot 8 mil., kočka 230000, myš 5000.</a:t>
            </a:r>
          </a:p>
        </p:txBody>
      </p:sp>
      <p:pic>
        <p:nvPicPr>
          <p:cNvPr id="68613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0"/>
            <a:ext cx="27813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4" name="Obdélník 2"/>
          <p:cNvSpPr>
            <a:spLocks noChangeArrowheads="1"/>
          </p:cNvSpPr>
          <p:nvPr/>
        </p:nvSpPr>
        <p:spPr bwMode="auto">
          <a:xfrm>
            <a:off x="1570038" y="381000"/>
            <a:ext cx="368776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Ledviny obratlovců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Párový orgán, kůra + dřeň z kuželovitých útvarů – pyramid. Hroty do ledvinné pánvičky, z ní močovod  (</a:t>
            </a:r>
            <a:r>
              <a:rPr lang="cs-CZ" altLang="cs-CZ" sz="1800" i="1"/>
              <a:t>ureter</a:t>
            </a:r>
            <a:r>
              <a:rPr lang="cs-CZ" altLang="cs-CZ" sz="1800"/>
              <a:t>) →  močový měchýř → močová trubice (</a:t>
            </a:r>
            <a:r>
              <a:rPr lang="cs-CZ" altLang="cs-CZ" sz="1800" i="1"/>
              <a:t>uretra</a:t>
            </a:r>
            <a:r>
              <a:rPr lang="cs-CZ" altLang="cs-CZ" sz="1800"/>
              <a:t>)</a:t>
            </a:r>
          </a:p>
        </p:txBody>
      </p:sp>
      <p:pic>
        <p:nvPicPr>
          <p:cNvPr id="68615" name="Picture 5" descr="nefron sa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6007" r="35907" b="1877"/>
          <a:stretch>
            <a:fillRect/>
          </a:stretch>
        </p:blipFill>
        <p:spPr bwMode="auto">
          <a:xfrm>
            <a:off x="6562725" y="1676400"/>
            <a:ext cx="396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5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1406</Words>
  <Application>Microsoft Office PowerPoint</Application>
  <PresentationFormat>Širokoúhlá obrazovka</PresentationFormat>
  <Paragraphs>263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Žákovská</cp:lastModifiedBy>
  <cp:revision>1</cp:revision>
  <dcterms:created xsi:type="dcterms:W3CDTF">2018-11-22T16:26:34Z</dcterms:created>
  <dcterms:modified xsi:type="dcterms:W3CDTF">2018-11-22T16:27:28Z</dcterms:modified>
</cp:coreProperties>
</file>