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8" r:id="rId8"/>
    <p:sldId id="279" r:id="rId9"/>
    <p:sldId id="280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62" r:id="rId20"/>
    <p:sldId id="263" r:id="rId21"/>
    <p:sldId id="265" r:id="rId22"/>
    <p:sldId id="291" r:id="rId23"/>
    <p:sldId id="266" r:id="rId24"/>
    <p:sldId id="267" r:id="rId25"/>
    <p:sldId id="270" r:id="rId26"/>
    <p:sldId id="268" r:id="rId27"/>
    <p:sldId id="269" r:id="rId28"/>
    <p:sldId id="264" r:id="rId29"/>
    <p:sldId id="273" r:id="rId30"/>
    <p:sldId id="271" r:id="rId31"/>
    <p:sldId id="272" r:id="rId32"/>
    <p:sldId id="274" r:id="rId33"/>
    <p:sldId id="309" r:id="rId34"/>
    <p:sldId id="310" r:id="rId35"/>
    <p:sldId id="297" r:id="rId36"/>
    <p:sldId id="298" r:id="rId37"/>
    <p:sldId id="311" r:id="rId38"/>
    <p:sldId id="299" r:id="rId39"/>
    <p:sldId id="300" r:id="rId40"/>
    <p:sldId id="314" r:id="rId41"/>
    <p:sldId id="315" r:id="rId42"/>
    <p:sldId id="318" r:id="rId43"/>
    <p:sldId id="316" r:id="rId44"/>
    <p:sldId id="308" r:id="rId45"/>
    <p:sldId id="317" r:id="rId46"/>
    <p:sldId id="319" r:id="rId47"/>
    <p:sldId id="312" r:id="rId48"/>
    <p:sldId id="313" r:id="rId49"/>
    <p:sldId id="301" r:id="rId50"/>
    <p:sldId id="321" r:id="rId51"/>
    <p:sldId id="322" r:id="rId52"/>
    <p:sldId id="323" r:id="rId53"/>
    <p:sldId id="324" r:id="rId54"/>
    <p:sldId id="302" r:id="rId55"/>
    <p:sldId id="303" r:id="rId56"/>
    <p:sldId id="304" r:id="rId57"/>
    <p:sldId id="326" r:id="rId58"/>
    <p:sldId id="327" r:id="rId59"/>
    <p:sldId id="328" r:id="rId60"/>
    <p:sldId id="305" r:id="rId61"/>
    <p:sldId id="306" r:id="rId62"/>
    <p:sldId id="325" r:id="rId63"/>
    <p:sldId id="307" r:id="rId64"/>
    <p:sldId id="329" r:id="rId65"/>
    <p:sldId id="330" r:id="rId66"/>
    <p:sldId id="293" r:id="rId67"/>
    <p:sldId id="294" r:id="rId68"/>
    <p:sldId id="296" r:id="rId69"/>
    <p:sldId id="320" r:id="rId70"/>
    <p:sldId id="295" r:id="rId71"/>
    <p:sldId id="334" r:id="rId72"/>
    <p:sldId id="335" r:id="rId73"/>
    <p:sldId id="332" r:id="rId74"/>
    <p:sldId id="333" r:id="rId75"/>
    <p:sldId id="338" r:id="rId76"/>
    <p:sldId id="337" r:id="rId77"/>
    <p:sldId id="339" r:id="rId78"/>
    <p:sldId id="336" r:id="rId79"/>
    <p:sldId id="340" r:id="rId80"/>
    <p:sldId id="341" r:id="rId81"/>
    <p:sldId id="342" r:id="rId82"/>
    <p:sldId id="343" r:id="rId83"/>
    <p:sldId id="344" r:id="rId84"/>
    <p:sldId id="345" r:id="rId85"/>
    <p:sldId id="346" r:id="rId86"/>
    <p:sldId id="347" r:id="rId87"/>
    <p:sldId id="348" r:id="rId88"/>
    <p:sldId id="349" r:id="rId89"/>
    <p:sldId id="350" r:id="rId90"/>
    <p:sldId id="351" r:id="rId91"/>
    <p:sldId id="352" r:id="rId92"/>
    <p:sldId id="357" r:id="rId93"/>
    <p:sldId id="353" r:id="rId94"/>
    <p:sldId id="354" r:id="rId95"/>
    <p:sldId id="355" r:id="rId96"/>
    <p:sldId id="356" r:id="rId97"/>
    <p:sldId id="358" r:id="rId9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4660"/>
  </p:normalViewPr>
  <p:slideViewPr>
    <p:cSldViewPr>
      <p:cViewPr varScale="1">
        <p:scale>
          <a:sx n="81" d="100"/>
          <a:sy n="81" d="100"/>
        </p:scale>
        <p:origin x="1435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22" name="Podnadpis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700A-DBB3-424E-B24F-5EF9A7F534B0}" type="datetimeFigureOut">
              <a:rPr lang="cs-CZ" smtClean="0"/>
              <a:t>15.01.2019</a:t>
            </a:fld>
            <a:endParaRPr lang="cs-CZ"/>
          </a:p>
        </p:txBody>
      </p:sp>
      <p:sp>
        <p:nvSpPr>
          <p:cNvPr id="20" name="Zástupný symbol pro zápatí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3F2C8-9C78-414D-8A85-0CDA12F0A85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Elipsa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700A-DBB3-424E-B24F-5EF9A7F534B0}" type="datetimeFigureOut">
              <a:rPr lang="cs-CZ" smtClean="0"/>
              <a:t>15.01.2019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3F2C8-9C78-414D-8A85-0CDA12F0A85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700A-DBB3-424E-B24F-5EF9A7F534B0}" type="datetimeFigureOut">
              <a:rPr lang="cs-CZ" smtClean="0"/>
              <a:t>15.01.2019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3F2C8-9C78-414D-8A85-0CDA12F0A85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700A-DBB3-424E-B24F-5EF9A7F534B0}" type="datetimeFigureOut">
              <a:rPr lang="cs-CZ" smtClean="0"/>
              <a:t>15.01.2019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3F2C8-9C78-414D-8A85-0CDA12F0A85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700A-DBB3-424E-B24F-5EF9A7F534B0}" type="datetimeFigureOut">
              <a:rPr lang="cs-CZ" smtClean="0"/>
              <a:t>15.01.2019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3F2C8-9C78-414D-8A85-0CDA12F0A85B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Obdélník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700A-DBB3-424E-B24F-5EF9A7F534B0}" type="datetimeFigureOut">
              <a:rPr lang="cs-CZ" smtClean="0"/>
              <a:t>15.01.2019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3F2C8-9C78-414D-8A85-0CDA12F0A85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700A-DBB3-424E-B24F-5EF9A7F534B0}" type="datetimeFigureOut">
              <a:rPr lang="cs-CZ" smtClean="0"/>
              <a:t>15.01.2019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3F2C8-9C78-414D-8A85-0CDA12F0A85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700A-DBB3-424E-B24F-5EF9A7F534B0}" type="datetimeFigureOut">
              <a:rPr lang="cs-CZ" smtClean="0"/>
              <a:t>15.01.2019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3F2C8-9C78-414D-8A85-0CDA12F0A85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700A-DBB3-424E-B24F-5EF9A7F534B0}" type="datetimeFigureOut">
              <a:rPr lang="cs-CZ" smtClean="0"/>
              <a:t>15.01.2019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3F2C8-9C78-414D-8A85-0CDA12F0A85B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délník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700A-DBB3-424E-B24F-5EF9A7F534B0}" type="datetimeFigureOut">
              <a:rPr lang="cs-CZ" smtClean="0"/>
              <a:t>15.01.2019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3F2C8-9C78-414D-8A85-0CDA12F0A85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700A-DBB3-424E-B24F-5EF9A7F534B0}" type="datetimeFigureOut">
              <a:rPr lang="cs-CZ" smtClean="0"/>
              <a:t>15.01.2019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3F2C8-9C78-414D-8A85-0CDA12F0A85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cs-CZ"/>
              <a:t>Klepnutím na ikonu přidáte obrázek.</a:t>
            </a:r>
            <a:endParaRPr kumimoji="0" lang="en-US" dirty="0"/>
          </a:p>
        </p:txBody>
      </p:sp>
      <p:sp>
        <p:nvSpPr>
          <p:cNvPr id="9" name="Vývojový diagram: postup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Vývojový diagram: postup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ýseč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stenec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C068700A-DBB3-424E-B24F-5EF9A7F534B0}" type="datetimeFigureOut">
              <a:rPr lang="cs-CZ" smtClean="0"/>
              <a:t>15.01.2019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9D3F2C8-9C78-414D-8A85-0CDA12F0A85B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Obdélník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hyperlink" Target="https://cs.wikisource.org/wiki/B%C3%A1jka_o_li%C5%A1ce_a_o_%C4%8Db%C3%A1nu" TargetMode="External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87624" y="4581128"/>
            <a:ext cx="2952327" cy="1857854"/>
          </a:xfrm>
        </p:spPr>
        <p:txBody>
          <a:bodyPr/>
          <a:lstStyle/>
          <a:p>
            <a:r>
              <a:rPr lang="cs-CZ" dirty="0"/>
              <a:t>Desky lekcionáře </a:t>
            </a:r>
          </a:p>
          <a:p>
            <a:r>
              <a:rPr lang="cs-CZ" dirty="0"/>
              <a:t>13. stol.</a:t>
            </a:r>
          </a:p>
          <a:p>
            <a:r>
              <a:rPr lang="cs-CZ" dirty="0"/>
              <a:t>Strahovský klášter</a:t>
            </a:r>
          </a:p>
        </p:txBody>
      </p:sp>
      <p:pic>
        <p:nvPicPr>
          <p:cNvPr id="1026" name="Picture 2" descr="C:\Users\Ondrej\Desktop\Fotky-rane období\hlaholice -obalka knihy text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427984" y="476672"/>
            <a:ext cx="3925888" cy="57721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371600" y="5301208"/>
            <a:ext cx="6400800" cy="864096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Ostrov u </a:t>
            </a:r>
            <a:r>
              <a:rPr lang="cs-CZ" dirty="0" err="1">
                <a:solidFill>
                  <a:schemeClr val="tx1"/>
                </a:solidFill>
              </a:rPr>
              <a:t>Davle</a:t>
            </a:r>
            <a:r>
              <a:rPr lang="cs-CZ" dirty="0">
                <a:solidFill>
                  <a:schemeClr val="tx1"/>
                </a:solidFill>
              </a:rPr>
              <a:t> (</a:t>
            </a:r>
            <a:r>
              <a:rPr lang="cs-CZ" dirty="0" err="1">
                <a:solidFill>
                  <a:schemeClr val="tx1"/>
                </a:solidFill>
              </a:rPr>
              <a:t>obd</a:t>
            </a:r>
            <a:r>
              <a:rPr lang="cs-CZ" dirty="0">
                <a:solidFill>
                  <a:schemeClr val="tx1"/>
                </a:solidFill>
              </a:rPr>
              <a:t>. gotiky)</a:t>
            </a:r>
          </a:p>
        </p:txBody>
      </p:sp>
      <p:pic>
        <p:nvPicPr>
          <p:cNvPr id="7170" name="Picture 2" descr="C:\Users\Ondrej\Desktop\_Akropolis\Foto-vyuka2\ostrov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404664"/>
            <a:ext cx="6696744" cy="40324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6125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371600" y="4869160"/>
            <a:ext cx="6400800" cy="76964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Rajhradský klášter (r. 1045)</a:t>
            </a:r>
          </a:p>
        </p:txBody>
      </p:sp>
      <p:pic>
        <p:nvPicPr>
          <p:cNvPr id="12290" name="Picture 2" descr="C:\Users\Ondrej\Desktop\_Akropolis\Foto-vyuka2\Rajhr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268760"/>
            <a:ext cx="4896544" cy="309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8693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331640" y="5733256"/>
            <a:ext cx="6400800" cy="744488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Sázavský klášter (r. 1032)</a:t>
            </a:r>
          </a:p>
        </p:txBody>
      </p:sp>
      <p:pic>
        <p:nvPicPr>
          <p:cNvPr id="8194" name="Picture 2" descr="C:\Users\Ondrej\Desktop\_Akropolis\Foto-vyuka2\sázav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20688"/>
            <a:ext cx="7560840" cy="4752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8503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470025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371600" y="6093296"/>
            <a:ext cx="6400800" cy="43204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Strahovský klášter (r. 1143)</a:t>
            </a:r>
          </a:p>
        </p:txBody>
      </p:sp>
      <p:pic>
        <p:nvPicPr>
          <p:cNvPr id="9221" name="Picture 5" descr="C:\Users\Ondrej\Desktop\_Akropolis\Foto-vyuka2\Praha_Strahovsky_klas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102407" y="-16733225"/>
            <a:ext cx="10152000" cy="5707257"/>
          </a:xfrm>
          <a:prstGeom prst="rect">
            <a:avLst/>
          </a:prstGeom>
          <a:noFill/>
        </p:spPr>
      </p:pic>
      <p:pic>
        <p:nvPicPr>
          <p:cNvPr id="9222" name="Picture 6" descr="C:\Users\Ondrej\Desktop\_Akropolis\Foto-vyuka2\Praha_Strahovsky_klas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2656"/>
            <a:ext cx="8136904" cy="5328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8827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Velká Morava a cyrilometodějská misie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6736792" cy="4663440"/>
          </a:xfrm>
        </p:spPr>
        <p:txBody>
          <a:bodyPr>
            <a:normAutofit/>
          </a:bodyPr>
          <a:lstStyle/>
          <a:p>
            <a:endParaRPr lang="cs-CZ" sz="2400" dirty="0"/>
          </a:p>
          <a:p>
            <a:r>
              <a:rPr lang="cs-CZ" sz="2400" dirty="0"/>
              <a:t>843 n. l. rozpad Franské říše</a:t>
            </a:r>
          </a:p>
          <a:p>
            <a:r>
              <a:rPr lang="cs-CZ" sz="2400" dirty="0"/>
              <a:t>Dědic impéria a šíření katolické církve = Východofranská říše</a:t>
            </a:r>
          </a:p>
          <a:p>
            <a:endParaRPr lang="cs-CZ" sz="2400" dirty="0"/>
          </a:p>
          <a:p>
            <a:pPr marL="82296" indent="0">
              <a:buNone/>
            </a:pPr>
            <a:r>
              <a:rPr lang="cs-CZ" sz="2400" b="1" dirty="0"/>
              <a:t>Misijní činnost:</a:t>
            </a:r>
          </a:p>
          <a:p>
            <a:r>
              <a:rPr lang="cs-CZ" sz="2400" dirty="0"/>
              <a:t>Na našem území před rokem 850 n. l.  z Bavorska, z Řezna (Čechy), z Pasova (Morava) a ze Salcburku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532440" y="1524000"/>
            <a:ext cx="401248" cy="4663440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6055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202352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836712"/>
            <a:ext cx="7240848" cy="5350728"/>
          </a:xfrm>
        </p:spPr>
        <p:txBody>
          <a:bodyPr/>
          <a:lstStyle/>
          <a:p>
            <a:pPr marL="82296" indent="0">
              <a:buNone/>
            </a:pPr>
            <a:r>
              <a:rPr lang="cs-CZ" dirty="0">
                <a:solidFill>
                  <a:srgbClr val="FF0000"/>
                </a:solidFill>
              </a:rPr>
              <a:t>Mojmír a </a:t>
            </a:r>
            <a:r>
              <a:rPr lang="cs-CZ" dirty="0" err="1">
                <a:solidFill>
                  <a:srgbClr val="FF0000"/>
                </a:solidFill>
              </a:rPr>
              <a:t>Pribina</a:t>
            </a:r>
            <a:endParaRPr lang="cs-CZ" dirty="0">
              <a:solidFill>
                <a:srgbClr val="FF0000"/>
              </a:solidFill>
            </a:endParaRPr>
          </a:p>
          <a:p>
            <a:endParaRPr lang="cs-CZ" sz="900" dirty="0"/>
          </a:p>
          <a:p>
            <a:r>
              <a:rPr lang="cs-CZ" dirty="0"/>
              <a:t>Mojmír I. (830 n. l.);  velkomoravská říše = stát</a:t>
            </a:r>
          </a:p>
          <a:p>
            <a:endParaRPr lang="cs-CZ" dirty="0"/>
          </a:p>
          <a:p>
            <a:r>
              <a:rPr lang="cs-CZ" dirty="0" err="1"/>
              <a:t>Pribina</a:t>
            </a:r>
            <a:r>
              <a:rPr lang="cs-CZ" dirty="0"/>
              <a:t> (Nitra; 30. léta 9. stol.);  spojenectví s arcibiskupem </a:t>
            </a:r>
            <a:r>
              <a:rPr lang="cs-CZ" dirty="0" err="1"/>
              <a:t>Adalramem</a:t>
            </a:r>
            <a:r>
              <a:rPr lang="cs-CZ" dirty="0"/>
              <a:t> (Salcburk), vysvěcení kostela (821-836); nástupcem je jeho syn </a:t>
            </a:r>
            <a:r>
              <a:rPr lang="cs-CZ" dirty="0" err="1"/>
              <a:t>Kocel</a:t>
            </a:r>
            <a:r>
              <a:rPr lang="cs-CZ" dirty="0"/>
              <a:t>.</a:t>
            </a:r>
          </a:p>
          <a:p>
            <a:pPr marL="82296" indent="0">
              <a:buNone/>
            </a:pP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532440" y="980728"/>
            <a:ext cx="401248" cy="5206712"/>
          </a:xfrm>
        </p:spPr>
        <p:txBody>
          <a:bodyPr/>
          <a:lstStyle/>
          <a:p>
            <a:endParaRPr lang="cs-CZ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30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202352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980728"/>
            <a:ext cx="7240848" cy="5206712"/>
          </a:xfrm>
        </p:spPr>
        <p:txBody>
          <a:bodyPr>
            <a:normAutofit fontScale="92500" lnSpcReduction="10000"/>
          </a:bodyPr>
          <a:lstStyle/>
          <a:p>
            <a:r>
              <a:rPr lang="cs-CZ" sz="2400" dirty="0"/>
              <a:t>Rostislav (?-870; 846-870 </a:t>
            </a:r>
            <a:r>
              <a:rPr lang="cs-CZ" sz="2400" dirty="0" err="1"/>
              <a:t>velkom</a:t>
            </a:r>
            <a:r>
              <a:rPr lang="cs-CZ" sz="2400" dirty="0"/>
              <a:t>. kníže; synovec Mojmíra)</a:t>
            </a:r>
          </a:p>
          <a:p>
            <a:r>
              <a:rPr lang="cs-CZ" sz="2400" dirty="0"/>
              <a:t>Podpora Ludvíka II. Němce (východofranského král)</a:t>
            </a:r>
          </a:p>
          <a:p>
            <a:r>
              <a:rPr lang="cs-CZ" sz="2400" dirty="0"/>
              <a:t>855 válečný konflikt</a:t>
            </a:r>
          </a:p>
          <a:p>
            <a:r>
              <a:rPr lang="cs-CZ" sz="2400" dirty="0"/>
              <a:t>860 snaha získat podporu u římského papeže</a:t>
            </a:r>
          </a:p>
          <a:p>
            <a:r>
              <a:rPr lang="cs-CZ" sz="2400" dirty="0"/>
              <a:t>863 Cařihrad (císař Michael III., patriarcha </a:t>
            </a:r>
            <a:r>
              <a:rPr lang="cs-CZ" sz="2400" dirty="0" err="1"/>
              <a:t>Fótios</a:t>
            </a:r>
            <a:r>
              <a:rPr lang="cs-CZ" sz="2400" dirty="0"/>
              <a:t>)</a:t>
            </a:r>
          </a:p>
          <a:p>
            <a:endParaRPr lang="cs-CZ" sz="2400" dirty="0"/>
          </a:p>
          <a:p>
            <a:pPr marL="82296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863 Misie: Konstantin Filosof (Cyril) a Metoděj</a:t>
            </a:r>
          </a:p>
          <a:p>
            <a:r>
              <a:rPr lang="cs-CZ" sz="2400" dirty="0"/>
              <a:t>Cíl: církev východního typu, církevní slovanština (staroslověnština) jako bohoslužebný jazyk</a:t>
            </a:r>
          </a:p>
          <a:p>
            <a:r>
              <a:rPr lang="cs-CZ" sz="2400" dirty="0"/>
              <a:t>Misie i v oblasti Panonie a knížectví </a:t>
            </a:r>
            <a:r>
              <a:rPr lang="cs-CZ" sz="2400" dirty="0" err="1"/>
              <a:t>Kocelova</a:t>
            </a:r>
            <a:endParaRPr lang="cs-CZ" sz="2400" dirty="0"/>
          </a:p>
          <a:p>
            <a:r>
              <a:rPr lang="cs-CZ" sz="2400" dirty="0"/>
              <a:t>Odpor bavorského biskupa</a:t>
            </a:r>
          </a:p>
          <a:p>
            <a:r>
              <a:rPr lang="cs-CZ" sz="2400" dirty="0"/>
              <a:t>867 v Cařihradu zabit Michael III., poražen </a:t>
            </a:r>
            <a:r>
              <a:rPr lang="cs-CZ" sz="2400" dirty="0" err="1"/>
              <a:t>Fótios</a:t>
            </a:r>
            <a:r>
              <a:rPr lang="cs-CZ" sz="2400" dirty="0"/>
              <a:t>; otázka vysvěcení žáků = obrat k Římu.</a:t>
            </a:r>
          </a:p>
          <a:p>
            <a:endParaRPr lang="cs-CZ" sz="24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676456" y="1524000"/>
            <a:ext cx="257232" cy="4663440"/>
          </a:xfrm>
        </p:spPr>
        <p:txBody>
          <a:bodyPr>
            <a:norm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1017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274360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980728"/>
            <a:ext cx="7096832" cy="5206712"/>
          </a:xfrm>
        </p:spPr>
        <p:txBody>
          <a:bodyPr>
            <a:normAutofit fontScale="85000" lnSpcReduction="20000"/>
          </a:bodyPr>
          <a:lstStyle/>
          <a:p>
            <a:r>
              <a:rPr lang="cs-CZ" sz="2400" dirty="0"/>
              <a:t>Slovanská liturgie odsouhlasena papežem Hadriánem II. – bula: </a:t>
            </a:r>
            <a:r>
              <a:rPr lang="cs-CZ" sz="2400" i="1" dirty="0"/>
              <a:t>Gloria in </a:t>
            </a:r>
            <a:r>
              <a:rPr lang="cs-CZ" sz="2400" i="1" dirty="0" err="1"/>
              <a:t>excelsis</a:t>
            </a:r>
            <a:r>
              <a:rPr lang="cs-CZ" sz="2400" i="1" dirty="0"/>
              <a:t> </a:t>
            </a:r>
            <a:r>
              <a:rPr lang="cs-CZ" sz="2400" i="1" dirty="0" err="1"/>
              <a:t>Deo</a:t>
            </a:r>
            <a:endParaRPr lang="cs-CZ" sz="2400" i="1" dirty="0"/>
          </a:p>
          <a:p>
            <a:r>
              <a:rPr lang="cs-CZ" sz="2400" dirty="0"/>
              <a:t>Cyril jmenován biskupem (ovšem: Cyril 14. 2. 869 zemřel)</a:t>
            </a:r>
          </a:p>
          <a:p>
            <a:r>
              <a:rPr lang="cs-CZ" sz="2400" dirty="0"/>
              <a:t>Metoděj jmenován arcibiskupem sirmijským, misijním biskupem pro Slovany.</a:t>
            </a:r>
          </a:p>
          <a:p>
            <a:endParaRPr lang="cs-CZ" sz="2400" dirty="0"/>
          </a:p>
          <a:p>
            <a:r>
              <a:rPr lang="cs-CZ" sz="2400" dirty="0"/>
              <a:t>Kníže Svatopluk (synovec Rostislava); 870 zajat, vydán do franských rukou (VF), oslepen</a:t>
            </a:r>
          </a:p>
          <a:p>
            <a:r>
              <a:rPr lang="cs-CZ" sz="2400" dirty="0"/>
              <a:t>870 konflikt VF říše a Velké Moravy; Svatoplukova lest – domluva s mor. předáky a </a:t>
            </a:r>
            <a:r>
              <a:rPr lang="cs-CZ" sz="2400" dirty="0" err="1"/>
              <a:t>česk</a:t>
            </a:r>
            <a:r>
              <a:rPr lang="cs-CZ" sz="2400" dirty="0"/>
              <a:t>. knížaty (Bořivoj)</a:t>
            </a:r>
          </a:p>
          <a:p>
            <a:r>
              <a:rPr lang="cs-CZ" sz="2400" dirty="0"/>
              <a:t>874 = mírová jednání; Svatopluk se podvoluje platit tribut a složit slib věrnosti.</a:t>
            </a:r>
          </a:p>
          <a:p>
            <a:r>
              <a:rPr lang="cs-CZ" sz="2400" dirty="0"/>
              <a:t>870-873 Metoděj vězněn bavorským kněžstvem; pokřtil Bořivoje (v Čechách kvůli tomu odpor vedený </a:t>
            </a:r>
            <a:r>
              <a:rPr lang="cs-CZ" sz="2400" dirty="0" err="1"/>
              <a:t>Strojmírem</a:t>
            </a:r>
            <a:r>
              <a:rPr lang="cs-CZ" sz="2400" dirty="0"/>
              <a:t>; potlačen moravským vojskem)</a:t>
            </a:r>
          </a:p>
          <a:p>
            <a:r>
              <a:rPr lang="cs-CZ" sz="2400" dirty="0"/>
              <a:t>Po Bořivojově smrti (asi 888-889) se Svatopluk ujal vlády v Čechách (890).</a:t>
            </a:r>
          </a:p>
          <a:p>
            <a:r>
              <a:rPr lang="cs-CZ" sz="2400" dirty="0"/>
              <a:t>890 nová situace potvrzena VF králem Arnulfem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676456" y="1524000"/>
            <a:ext cx="257232" cy="4663440"/>
          </a:xfrm>
        </p:spPr>
        <p:txBody>
          <a:bodyPr>
            <a:norm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8647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202352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764704"/>
            <a:ext cx="6952816" cy="5422736"/>
          </a:xfrm>
        </p:spPr>
        <p:txBody>
          <a:bodyPr>
            <a:normAutofit fontScale="85000" lnSpcReduction="10000"/>
          </a:bodyPr>
          <a:lstStyle/>
          <a:p>
            <a:r>
              <a:rPr lang="cs-CZ" sz="2400" dirty="0"/>
              <a:t>Stupňující se napětí mezi Cařihradem a Římem</a:t>
            </a:r>
          </a:p>
          <a:p>
            <a:r>
              <a:rPr lang="cs-CZ" sz="2400" dirty="0"/>
              <a:t>Východní a západní církev (jazyk, bohoslužba, teologie, zobrazování, architektura atd.)</a:t>
            </a:r>
          </a:p>
          <a:p>
            <a:endParaRPr lang="cs-CZ" sz="2400" dirty="0"/>
          </a:p>
          <a:p>
            <a:r>
              <a:rPr lang="cs-CZ" sz="2400" dirty="0">
                <a:solidFill>
                  <a:srgbClr val="C00000"/>
                </a:solidFill>
              </a:rPr>
              <a:t>880 spor o bohoslužebný jazyka (latina vs. staroslověnština); vítězí Metoděj; zřízeno arcibiskupství, on je jmenován arcibiskupem.</a:t>
            </a:r>
          </a:p>
          <a:p>
            <a:r>
              <a:rPr lang="cs-CZ" sz="2400" dirty="0"/>
              <a:t>Jednání vyvolal biskup </a:t>
            </a:r>
            <a:r>
              <a:rPr lang="cs-CZ" sz="2400" dirty="0" err="1">
                <a:solidFill>
                  <a:srgbClr val="C00000"/>
                </a:solidFill>
              </a:rPr>
              <a:t>Wiching</a:t>
            </a:r>
            <a:r>
              <a:rPr lang="cs-CZ" sz="2400" dirty="0">
                <a:solidFill>
                  <a:srgbClr val="C00000"/>
                </a:solidFill>
              </a:rPr>
              <a:t> z Nitry</a:t>
            </a:r>
          </a:p>
          <a:p>
            <a:r>
              <a:rPr lang="cs-CZ" sz="2400" dirty="0"/>
              <a:t>Bula papeže Jana VIII. (</a:t>
            </a:r>
            <a:r>
              <a:rPr lang="cs-CZ" sz="2400" dirty="0" err="1">
                <a:solidFill>
                  <a:srgbClr val="C00000"/>
                </a:solidFill>
              </a:rPr>
              <a:t>Industriae</a:t>
            </a:r>
            <a:r>
              <a:rPr lang="cs-CZ" sz="2400" dirty="0">
                <a:solidFill>
                  <a:srgbClr val="C00000"/>
                </a:solidFill>
              </a:rPr>
              <a:t> </a:t>
            </a:r>
            <a:r>
              <a:rPr lang="cs-CZ" sz="2400" dirty="0" err="1">
                <a:solidFill>
                  <a:srgbClr val="C00000"/>
                </a:solidFill>
              </a:rPr>
              <a:t>tuae</a:t>
            </a:r>
            <a:r>
              <a:rPr lang="cs-CZ" sz="2400" dirty="0"/>
              <a:t>) schvaluje Svatoplukovo rozhodnutí dát se pod ochranu papežského stolce</a:t>
            </a:r>
          </a:p>
          <a:p>
            <a:r>
              <a:rPr lang="cs-CZ" sz="2400" dirty="0">
                <a:solidFill>
                  <a:srgbClr val="C00000"/>
                </a:solidFill>
              </a:rPr>
              <a:t>Spor o liturgický jazyk – vyhrotil se po Metodějově smrti (6. 4. 885)</a:t>
            </a:r>
          </a:p>
          <a:p>
            <a:r>
              <a:rPr lang="cs-CZ" sz="2400" dirty="0"/>
              <a:t>Metodějovým nástupcem určen </a:t>
            </a:r>
            <a:r>
              <a:rPr lang="cs-CZ" sz="2400" dirty="0">
                <a:solidFill>
                  <a:srgbClr val="C00000"/>
                </a:solidFill>
              </a:rPr>
              <a:t>Gorazd</a:t>
            </a:r>
            <a:r>
              <a:rPr lang="cs-CZ" sz="2400" dirty="0"/>
              <a:t>; papež požadoval jisté ústupky – mj. i v oblasti lit. jazyka, na to Gorazd ani ostatní kněží nechtěli přistoupit.</a:t>
            </a:r>
          </a:p>
          <a:p>
            <a:r>
              <a:rPr lang="cs-CZ" sz="2400" dirty="0"/>
              <a:t>Kočovné maďarské kmeny; 893 porážka Bulharů; v následujícím roce zemřel Svatopluk.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604448" y="1524000"/>
            <a:ext cx="329240" cy="4663440"/>
          </a:xfrm>
        </p:spPr>
        <p:txBody>
          <a:bodyPr>
            <a:norm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952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1640" y="4365104"/>
            <a:ext cx="2160240" cy="1872208"/>
          </a:xfrm>
        </p:spPr>
        <p:txBody>
          <a:bodyPr/>
          <a:lstStyle/>
          <a:p>
            <a:r>
              <a:rPr lang="cs-CZ" dirty="0"/>
              <a:t>Konstantin a Metoděj podle ruské ikony.</a:t>
            </a:r>
          </a:p>
        </p:txBody>
      </p:sp>
      <p:pic>
        <p:nvPicPr>
          <p:cNvPr id="7170" name="Picture 2" descr="C:\Users\Ondrej\Desktop\Fotky-rane období\hlaholice -věrozvěst text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476672"/>
            <a:ext cx="5041726" cy="57306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71600" y="4149080"/>
            <a:ext cx="2520280" cy="2304256"/>
          </a:xfrm>
        </p:spPr>
        <p:txBody>
          <a:bodyPr>
            <a:normAutofit/>
          </a:bodyPr>
          <a:lstStyle/>
          <a:p>
            <a:r>
              <a:rPr lang="cs-CZ" dirty="0"/>
              <a:t>Iniciála B = </a:t>
            </a:r>
          </a:p>
          <a:p>
            <a:r>
              <a:rPr lang="cs-CZ" dirty="0"/>
              <a:t>Kristus jako pán nebe a země;</a:t>
            </a:r>
          </a:p>
          <a:p>
            <a:r>
              <a:rPr lang="cs-CZ" dirty="0"/>
              <a:t>Žaltář královny </a:t>
            </a:r>
            <a:r>
              <a:rPr lang="cs-CZ" dirty="0" err="1"/>
              <a:t>Rejčky</a:t>
            </a:r>
            <a:r>
              <a:rPr lang="cs-CZ" dirty="0"/>
              <a:t>, kol. 1323</a:t>
            </a:r>
          </a:p>
        </p:txBody>
      </p:sp>
      <p:pic>
        <p:nvPicPr>
          <p:cNvPr id="2050" name="Picture 2" descr="C:\Users\Ondrej\Desktop\Fotky-rane období\hlaholice -inic knihy text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707904" y="548680"/>
            <a:ext cx="5184576" cy="5644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32560" y="4941168"/>
            <a:ext cx="7406640" cy="1152128"/>
          </a:xfrm>
        </p:spPr>
        <p:txBody>
          <a:bodyPr/>
          <a:lstStyle/>
          <a:p>
            <a:r>
              <a:rPr lang="cs-CZ" dirty="0"/>
              <a:t>Ukázka z tzv.  Pražských hlaholských zlomků</a:t>
            </a:r>
          </a:p>
        </p:txBody>
      </p:sp>
      <p:pic>
        <p:nvPicPr>
          <p:cNvPr id="8194" name="Picture 2" descr="C:\Users\Ondrej\Desktop\Fotky-rane období\hlaholice - text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908720"/>
            <a:ext cx="7056784" cy="3384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5229200"/>
            <a:ext cx="7498080" cy="1019200"/>
          </a:xfrm>
        </p:spPr>
        <p:txBody>
          <a:bodyPr/>
          <a:lstStyle/>
          <a:p>
            <a:pPr>
              <a:buNone/>
            </a:pPr>
            <a:r>
              <a:rPr lang="cs-CZ" dirty="0"/>
              <a:t>Cyrilské znění Otčenáše</a:t>
            </a:r>
          </a:p>
        </p:txBody>
      </p:sp>
      <p:pic>
        <p:nvPicPr>
          <p:cNvPr id="9218" name="Picture 2" descr="C:\Users\Ondrej\Desktop\Fotky-rane období\cyrilice - text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3" y="185738"/>
            <a:ext cx="7344816" cy="45394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Literární památky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/>
              <a:t>Zákon </a:t>
            </a:r>
            <a:r>
              <a:rPr lang="cs-CZ" i="1" dirty="0" err="1"/>
              <a:t>sudnyj</a:t>
            </a:r>
            <a:r>
              <a:rPr lang="cs-CZ" i="1" dirty="0"/>
              <a:t> </a:t>
            </a:r>
            <a:r>
              <a:rPr lang="cs-CZ" i="1" dirty="0" err="1"/>
              <a:t>ljudem</a:t>
            </a:r>
            <a:endParaRPr lang="cs-CZ" i="1" dirty="0"/>
          </a:p>
          <a:p>
            <a:r>
              <a:rPr lang="cs-CZ" i="1" dirty="0" err="1"/>
              <a:t>Nomokánon</a:t>
            </a:r>
            <a:endParaRPr lang="cs-CZ" i="1" dirty="0"/>
          </a:p>
          <a:p>
            <a:r>
              <a:rPr lang="cs-CZ" i="1" dirty="0"/>
              <a:t>Knihy otců (</a:t>
            </a:r>
            <a:r>
              <a:rPr lang="cs-CZ" i="1" dirty="0" err="1"/>
              <a:t>Paterik</a:t>
            </a:r>
            <a:r>
              <a:rPr lang="cs-CZ" i="1" dirty="0"/>
              <a:t>)</a:t>
            </a:r>
          </a:p>
          <a:p>
            <a:r>
              <a:rPr lang="cs-CZ" i="1" dirty="0"/>
              <a:t>Proglas</a:t>
            </a:r>
          </a:p>
          <a:p>
            <a:r>
              <a:rPr lang="cs-CZ" i="1" dirty="0"/>
              <a:t>Panonské legendy (Život Konstantinův, Život Metodějův)</a:t>
            </a:r>
          </a:p>
          <a:p>
            <a:r>
              <a:rPr lang="cs-CZ" i="1" dirty="0"/>
              <a:t>Kyjevské listy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8176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640" y="3789040"/>
            <a:ext cx="2448272" cy="2459360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cs-CZ" dirty="0"/>
              <a:t>   Evangeliář </a:t>
            </a:r>
            <a:r>
              <a:rPr lang="cs-CZ" dirty="0" err="1"/>
              <a:t>Assemanův</a:t>
            </a:r>
            <a:r>
              <a:rPr lang="cs-CZ" dirty="0"/>
              <a:t>; Hlaholský </a:t>
            </a:r>
            <a:r>
              <a:rPr lang="cs-CZ" dirty="0" err="1"/>
              <a:t>rkp</a:t>
            </a:r>
            <a:r>
              <a:rPr lang="cs-CZ" dirty="0"/>
              <a:t>. Vatikánské knihovny; konec 11. stol.</a:t>
            </a:r>
          </a:p>
        </p:txBody>
      </p:sp>
      <p:pic>
        <p:nvPicPr>
          <p:cNvPr id="10242" name="Picture 2" descr="C:\Users\Ondrej\Desktop\Fotky-rane období\hlaholice -assmanův - text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260648"/>
            <a:ext cx="4694238" cy="6102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type="subTitle" idx="1"/>
          </p:nvPr>
        </p:nvSpPr>
        <p:spPr>
          <a:xfrm>
            <a:off x="1432560" y="3861048"/>
            <a:ext cx="2635384" cy="23042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400" dirty="0" err="1"/>
              <a:t>Čtveroevangelium</a:t>
            </a:r>
            <a:r>
              <a:rPr lang="cs-CZ" sz="2400" dirty="0"/>
              <a:t> </a:t>
            </a:r>
            <a:r>
              <a:rPr lang="cs-CZ" sz="2400" dirty="0" err="1"/>
              <a:t>Zografské</a:t>
            </a:r>
            <a:r>
              <a:rPr lang="cs-CZ" sz="2400" dirty="0"/>
              <a:t>; hlahol. </a:t>
            </a:r>
            <a:r>
              <a:rPr lang="cs-CZ" sz="2400" dirty="0" err="1"/>
              <a:t>Rkp</a:t>
            </a:r>
            <a:r>
              <a:rPr lang="cs-CZ" sz="2400" dirty="0"/>
              <a:t>. </a:t>
            </a:r>
          </a:p>
          <a:p>
            <a:pPr>
              <a:buNone/>
            </a:pPr>
            <a:r>
              <a:rPr lang="cs-CZ" sz="2400" dirty="0"/>
              <a:t>St. </a:t>
            </a:r>
            <a:r>
              <a:rPr lang="cs-CZ" sz="2400" dirty="0" err="1"/>
              <a:t>Peterburg</a:t>
            </a:r>
            <a:r>
              <a:rPr lang="cs-CZ" sz="2400" dirty="0"/>
              <a:t>; </a:t>
            </a:r>
          </a:p>
          <a:p>
            <a:pPr>
              <a:buNone/>
            </a:pPr>
            <a:r>
              <a:rPr lang="cs-CZ" sz="2400" dirty="0"/>
              <a:t>konec 10. stol.</a:t>
            </a:r>
          </a:p>
        </p:txBody>
      </p:sp>
      <p:pic>
        <p:nvPicPr>
          <p:cNvPr id="11266" name="Picture 2" descr="C:\Users\Ondrej\Desktop\Fotky-rane období\hlaholice -4evangel - text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260648"/>
            <a:ext cx="4310063" cy="6242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115616" y="4365104"/>
            <a:ext cx="2880320" cy="1872208"/>
          </a:xfrm>
        </p:spPr>
        <p:txBody>
          <a:bodyPr>
            <a:normAutofit fontScale="92500"/>
          </a:bodyPr>
          <a:lstStyle/>
          <a:p>
            <a:r>
              <a:rPr lang="cs-CZ" dirty="0" err="1"/>
              <a:t>Čtveroevangelium</a:t>
            </a:r>
            <a:r>
              <a:rPr lang="cs-CZ" dirty="0"/>
              <a:t> </a:t>
            </a:r>
            <a:r>
              <a:rPr lang="cs-CZ" dirty="0" err="1"/>
              <a:t>Mariinské</a:t>
            </a:r>
            <a:r>
              <a:rPr lang="cs-CZ" dirty="0"/>
              <a:t>;</a:t>
            </a:r>
          </a:p>
          <a:p>
            <a:r>
              <a:rPr lang="cs-CZ" dirty="0" err="1"/>
              <a:t>Rkp</a:t>
            </a:r>
            <a:r>
              <a:rPr lang="cs-CZ" dirty="0"/>
              <a:t>. St. </a:t>
            </a:r>
            <a:r>
              <a:rPr lang="cs-CZ" dirty="0" err="1"/>
              <a:t>Peterburg</a:t>
            </a:r>
            <a:endParaRPr lang="cs-CZ" dirty="0"/>
          </a:p>
          <a:p>
            <a:r>
              <a:rPr lang="cs-CZ" dirty="0"/>
              <a:t>Hlahol. </a:t>
            </a:r>
            <a:r>
              <a:rPr lang="cs-CZ" dirty="0" err="1"/>
              <a:t>Rkp</a:t>
            </a:r>
            <a:r>
              <a:rPr lang="cs-CZ" dirty="0"/>
              <a:t>., 10. stol.</a:t>
            </a:r>
          </a:p>
        </p:txBody>
      </p:sp>
      <p:pic>
        <p:nvPicPr>
          <p:cNvPr id="12290" name="Picture 2" descr="C:\Users\Ondrej\Desktop\Fotky-rane období\hlaholice -4evangel - text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404664"/>
            <a:ext cx="4680520" cy="5877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432560" y="4149080"/>
            <a:ext cx="3499480" cy="1944216"/>
          </a:xfrm>
        </p:spPr>
        <p:txBody>
          <a:bodyPr/>
          <a:lstStyle/>
          <a:p>
            <a:r>
              <a:rPr lang="cs-CZ" dirty="0"/>
              <a:t>Sinajské zlomky východního mešního obřadu; </a:t>
            </a:r>
            <a:r>
              <a:rPr lang="cs-CZ" dirty="0" err="1"/>
              <a:t>Epiklese</a:t>
            </a:r>
            <a:endParaRPr lang="cs-CZ" dirty="0"/>
          </a:p>
        </p:txBody>
      </p:sp>
      <p:pic>
        <p:nvPicPr>
          <p:cNvPr id="13314" name="Picture 2" descr="C:\Users\Ondrej\Desktop\Fotky-rane období\hlaholice -4evangel - text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548680"/>
            <a:ext cx="3614737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Podnadpis 5"/>
          <p:cNvSpPr>
            <a:spLocks noGrp="1"/>
          </p:cNvSpPr>
          <p:nvPr>
            <p:ph type="subTitle" idx="1"/>
          </p:nvPr>
        </p:nvSpPr>
        <p:spPr>
          <a:xfrm>
            <a:off x="1432560" y="3861048"/>
            <a:ext cx="2635384" cy="216024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Kyjevské listy; </a:t>
            </a:r>
          </a:p>
          <a:p>
            <a:r>
              <a:rPr lang="cs-CZ" dirty="0"/>
              <a:t>První strana; připsaná na prázdnou stránku před koncem 11. stol.</a:t>
            </a:r>
          </a:p>
        </p:txBody>
      </p:sp>
      <p:pic>
        <p:nvPicPr>
          <p:cNvPr id="14338" name="Picture 2" descr="C:\Users\Ondrej\Desktop\Fotky-rane období\hlaholice -kyjevs1 - text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450849"/>
            <a:ext cx="4840288" cy="64071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32560" y="4365104"/>
            <a:ext cx="2851408" cy="1800200"/>
          </a:xfrm>
        </p:spPr>
        <p:txBody>
          <a:bodyPr>
            <a:normAutofit/>
          </a:bodyPr>
          <a:lstStyle/>
          <a:p>
            <a:r>
              <a:rPr lang="cs-CZ" dirty="0"/>
              <a:t>Kyjevské listy;</a:t>
            </a:r>
          </a:p>
          <a:p>
            <a:r>
              <a:rPr lang="cs-CZ" dirty="0"/>
              <a:t>konec 9. /</a:t>
            </a:r>
            <a:r>
              <a:rPr lang="cs-CZ" dirty="0" err="1"/>
              <a:t>poč</a:t>
            </a:r>
            <a:r>
              <a:rPr lang="cs-CZ" dirty="0"/>
              <a:t>. 10. stol. </a:t>
            </a:r>
          </a:p>
        </p:txBody>
      </p:sp>
      <p:pic>
        <p:nvPicPr>
          <p:cNvPr id="15362" name="Picture 2" descr="C:\Users\Ondrej\Desktop\Fotky-rane období\hlaholice -kyjevs2 - text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620688"/>
            <a:ext cx="4054226" cy="5805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432560" y="4149080"/>
            <a:ext cx="3067432" cy="2088232"/>
          </a:xfrm>
        </p:spPr>
        <p:txBody>
          <a:bodyPr/>
          <a:lstStyle/>
          <a:p>
            <a:r>
              <a:rPr lang="cs-CZ" dirty="0"/>
              <a:t>Zákon </a:t>
            </a:r>
            <a:r>
              <a:rPr lang="cs-CZ" dirty="0" err="1"/>
              <a:t>sudnyj</a:t>
            </a:r>
            <a:r>
              <a:rPr lang="cs-CZ" dirty="0"/>
              <a:t> </a:t>
            </a:r>
            <a:r>
              <a:rPr lang="cs-CZ" dirty="0" err="1"/>
              <a:t>ljudem</a:t>
            </a:r>
            <a:r>
              <a:rPr lang="cs-CZ" dirty="0"/>
              <a:t>; zákon soudní pro laiky; </a:t>
            </a:r>
            <a:r>
              <a:rPr lang="cs-CZ" dirty="0" err="1"/>
              <a:t>rkp</a:t>
            </a:r>
            <a:r>
              <a:rPr lang="cs-CZ" dirty="0"/>
              <a:t>. Novgorodský; 1280</a:t>
            </a:r>
          </a:p>
        </p:txBody>
      </p:sp>
      <p:pic>
        <p:nvPicPr>
          <p:cNvPr id="16386" name="Picture 2" descr="C:\Users\Ondrej\Desktop\Fotky-rane období\hlaholice -zakon- text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1375" y="0"/>
            <a:ext cx="4492625" cy="6364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15616" y="4149080"/>
            <a:ext cx="2736304" cy="2304256"/>
          </a:xfrm>
        </p:spPr>
        <p:txBody>
          <a:bodyPr>
            <a:normAutofit lnSpcReduction="10000"/>
          </a:bodyPr>
          <a:lstStyle/>
          <a:p>
            <a:r>
              <a:rPr lang="cs-CZ" dirty="0"/>
              <a:t>Adorace sv. Václava; </a:t>
            </a:r>
            <a:r>
              <a:rPr lang="cs-CZ" dirty="0" err="1"/>
              <a:t>Gumpoldova</a:t>
            </a:r>
            <a:r>
              <a:rPr lang="cs-CZ" dirty="0"/>
              <a:t> latinská legenda o sv. Václavu;</a:t>
            </a:r>
          </a:p>
          <a:p>
            <a:r>
              <a:rPr lang="cs-CZ" dirty="0"/>
              <a:t>kol . 1006</a:t>
            </a:r>
          </a:p>
        </p:txBody>
      </p:sp>
      <p:pic>
        <p:nvPicPr>
          <p:cNvPr id="3074" name="Picture 2" descr="C:\Users\Ondrej\Desktop\Fotky-rane období\hlaholice -gumpold knihy text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139952" y="332656"/>
            <a:ext cx="4608512" cy="59770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432560" y="4221088"/>
            <a:ext cx="3211448" cy="1872208"/>
          </a:xfrm>
        </p:spPr>
        <p:txBody>
          <a:bodyPr/>
          <a:lstStyle/>
          <a:p>
            <a:r>
              <a:rPr lang="cs-CZ" dirty="0"/>
              <a:t>Zpovědi sv.  Otců; staroslověnský </a:t>
            </a:r>
            <a:r>
              <a:rPr lang="cs-CZ" dirty="0" err="1"/>
              <a:t>penitenciál</a:t>
            </a:r>
            <a:endParaRPr lang="cs-CZ" dirty="0"/>
          </a:p>
        </p:txBody>
      </p:sp>
      <p:pic>
        <p:nvPicPr>
          <p:cNvPr id="17410" name="Picture 2" descr="C:\Users\Ondrej\Desktop\Fotky-rane období\hlaholice -otců- text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0"/>
            <a:ext cx="4187825" cy="6364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432560" y="4005064"/>
            <a:ext cx="2491368" cy="223224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Život sv. Konstantina Cyrila; kap. 14;</a:t>
            </a:r>
          </a:p>
          <a:p>
            <a:r>
              <a:rPr lang="cs-CZ" dirty="0" err="1"/>
              <a:t>Rkp</a:t>
            </a:r>
            <a:r>
              <a:rPr lang="cs-CZ" dirty="0"/>
              <a:t>. Moskevské duchovní akademie 15. stol.</a:t>
            </a:r>
          </a:p>
        </p:txBody>
      </p:sp>
      <p:pic>
        <p:nvPicPr>
          <p:cNvPr id="18434" name="Picture 2" descr="C:\Users\Ondrej\Desktop\Fotky-rane období\hlaholice -konstant text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71474"/>
            <a:ext cx="4675188" cy="64865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432560" y="4077072"/>
            <a:ext cx="3067432" cy="2232248"/>
          </a:xfrm>
        </p:spPr>
        <p:txBody>
          <a:bodyPr/>
          <a:lstStyle/>
          <a:p>
            <a:r>
              <a:rPr lang="cs-CZ" dirty="0"/>
              <a:t>Život sv. Metoděje, kap. 5;  </a:t>
            </a:r>
            <a:r>
              <a:rPr lang="cs-CZ" dirty="0" err="1"/>
              <a:t>Uspenského</a:t>
            </a:r>
            <a:r>
              <a:rPr lang="cs-CZ" dirty="0"/>
              <a:t> </a:t>
            </a:r>
            <a:r>
              <a:rPr lang="cs-CZ" dirty="0" err="1"/>
              <a:t>rkp</a:t>
            </a:r>
            <a:r>
              <a:rPr lang="cs-CZ" dirty="0"/>
              <a:t>. 12. stol.</a:t>
            </a:r>
          </a:p>
        </p:txBody>
      </p:sp>
      <p:pic>
        <p:nvPicPr>
          <p:cNvPr id="19458" name="Picture 2" descr="C:\Users\Ondrej\Desktop\Fotky-rane období\hlaholice -metod text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347662"/>
            <a:ext cx="4675188" cy="6510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solidFill>
                  <a:srgbClr val="C00000"/>
                </a:solidFill>
              </a:rPr>
              <a:t>Přemyslovci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424424" cy="4663440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Přemyslovské knížectví (střední a západní Čechy)</a:t>
            </a:r>
          </a:p>
          <a:p>
            <a:r>
              <a:rPr lang="cs-CZ" sz="2400" dirty="0"/>
              <a:t>Bořivoj (852/855-888/890 n.l.).</a:t>
            </a:r>
          </a:p>
          <a:p>
            <a:r>
              <a:rPr lang="cs-CZ" sz="2400" dirty="0"/>
              <a:t>Křest:  obr.  </a:t>
            </a:r>
            <a:r>
              <a:rPr lang="cs-CZ" sz="2400" dirty="0" err="1"/>
              <a:t>Velislavova</a:t>
            </a:r>
            <a:r>
              <a:rPr lang="cs-CZ" sz="2400" dirty="0"/>
              <a:t> bible; pol. 14. stol.</a:t>
            </a:r>
          </a:p>
          <a:p>
            <a:r>
              <a:rPr lang="cs-CZ" sz="2400" dirty="0"/>
              <a:t>Z Levého Hradce sídlo přeneseno do Prahy</a:t>
            </a:r>
          </a:p>
          <a:p>
            <a:r>
              <a:rPr lang="cs-CZ" sz="2400" dirty="0"/>
              <a:t>Manželka: Ludmila (ze Srbska (</a:t>
            </a:r>
            <a:r>
              <a:rPr lang="cs-CZ" sz="2400" dirty="0" err="1"/>
              <a:t>Žič</a:t>
            </a:r>
            <a:r>
              <a:rPr lang="cs-CZ" sz="2400" dirty="0"/>
              <a:t>; event. Pšov-Mělník)</a:t>
            </a:r>
          </a:p>
        </p:txBody>
      </p:sp>
      <p:pic>
        <p:nvPicPr>
          <p:cNvPr id="1026" name="Picture 2" descr="Křest Bořivoje I., Velislavova bible (1. pol. 14. století)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64704"/>
            <a:ext cx="396044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104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763688" y="3789040"/>
            <a:ext cx="7170000" cy="2398400"/>
          </a:xfrm>
        </p:spPr>
        <p:txBody>
          <a:bodyPr/>
          <a:lstStyle/>
          <a:p>
            <a:r>
              <a:rPr lang="cs-CZ" dirty="0"/>
              <a:t>Bořivoj + Ludmila (860-15. 9. 921, Tetín).</a:t>
            </a:r>
          </a:p>
          <a:p>
            <a:r>
              <a:rPr lang="cs-CZ" dirty="0"/>
              <a:t>Vratislav + Drahomíra (Sasko; Jindřich I.)</a:t>
            </a:r>
          </a:p>
          <a:p>
            <a:r>
              <a:rPr lang="cs-CZ" dirty="0"/>
              <a:t>Václav (907-935)+ Boleslav</a:t>
            </a:r>
          </a:p>
        </p:txBody>
      </p:sp>
      <p:pic>
        <p:nvPicPr>
          <p:cNvPr id="2050" name="Picture 2" descr="https://upload.wikimedia.org/wikipedia/commons/thumb/2/2e/Liber4.jpg/220px-Liber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140" y="274320"/>
            <a:ext cx="655023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4913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371600" y="5157192"/>
            <a:ext cx="6440760" cy="48160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Přemyslovci (počátek)</a:t>
            </a:r>
          </a:p>
        </p:txBody>
      </p:sp>
      <p:pic>
        <p:nvPicPr>
          <p:cNvPr id="1026" name="Picture 2" descr="C:\Users\Ondrej\Desktop\rodokm_přemyslovci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476672"/>
            <a:ext cx="4381500" cy="4191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35381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371600" y="5517232"/>
            <a:ext cx="6400800" cy="648072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Hradiště za Přemyslovců</a:t>
            </a:r>
          </a:p>
        </p:txBody>
      </p:sp>
      <p:pic>
        <p:nvPicPr>
          <p:cNvPr id="3074" name="Picture 2" descr="C:\Users\Ondrej\Desktop\Přemyslovská_hradiště_za_Václava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692696"/>
            <a:ext cx="5760640" cy="44644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63313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Václav I.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Tribut Jindřichovi I.</a:t>
            </a:r>
          </a:p>
          <a:p>
            <a:r>
              <a:rPr lang="cs-CZ" dirty="0"/>
              <a:t>Rámě sv. Víta (ostatky v Sasku, </a:t>
            </a:r>
            <a:r>
              <a:rPr lang="cs-CZ" dirty="0" err="1"/>
              <a:t>pův</a:t>
            </a:r>
            <a:r>
              <a:rPr lang="cs-CZ" dirty="0"/>
              <a:t>. v Saint Denis)</a:t>
            </a:r>
          </a:p>
          <a:p>
            <a:r>
              <a:rPr lang="cs-CZ" dirty="0"/>
              <a:t>Kostel sv. Víta, Praha</a:t>
            </a:r>
          </a:p>
          <a:p>
            <a:r>
              <a:rPr lang="cs-CZ" dirty="0"/>
              <a:t>Christianizace, upevnění moci vládnoucího knížete</a:t>
            </a:r>
          </a:p>
          <a:p>
            <a:r>
              <a:rPr lang="cs-CZ" dirty="0"/>
              <a:t>Vražda: 28. 9. 935 (929)</a:t>
            </a:r>
          </a:p>
          <a:p>
            <a:r>
              <a:rPr lang="cs-CZ" dirty="0"/>
              <a:t>Přenesení ostatků do Prahy: 4. 3. – druhý světcův svátek.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solidFill>
                  <a:srgbClr val="0070C0"/>
                </a:solidFill>
              </a:rPr>
              <a:t>Vzdělání; Budeč</a:t>
            </a:r>
          </a:p>
          <a:p>
            <a:r>
              <a:rPr lang="cs-CZ" dirty="0">
                <a:solidFill>
                  <a:srgbClr val="0070C0"/>
                </a:solidFill>
              </a:rPr>
              <a:t>Charisma</a:t>
            </a:r>
          </a:p>
          <a:p>
            <a:r>
              <a:rPr lang="cs-CZ" dirty="0">
                <a:solidFill>
                  <a:srgbClr val="0070C0"/>
                </a:solidFill>
              </a:rPr>
              <a:t>Kult Bohem vyvoleného knížete</a:t>
            </a:r>
          </a:p>
          <a:p>
            <a:r>
              <a:rPr lang="cs-CZ" dirty="0">
                <a:solidFill>
                  <a:srgbClr val="0070C0"/>
                </a:solidFill>
              </a:rPr>
              <a:t>Patron země</a:t>
            </a:r>
          </a:p>
          <a:p>
            <a:r>
              <a:rPr lang="cs-CZ" dirty="0">
                <a:solidFill>
                  <a:srgbClr val="0070C0"/>
                </a:solidFill>
              </a:rPr>
              <a:t>Nebeský vládce, ochránce Čechů</a:t>
            </a:r>
          </a:p>
          <a:p>
            <a:r>
              <a:rPr lang="cs-CZ" dirty="0">
                <a:solidFill>
                  <a:srgbClr val="0070C0"/>
                </a:solidFill>
              </a:rPr>
              <a:t>Kanonizaci dokončil sv. Vojtěch (konec 10. stol.); sv. Ludmila</a:t>
            </a:r>
          </a:p>
        </p:txBody>
      </p:sp>
    </p:spTree>
    <p:extLst>
      <p:ext uri="{BB962C8B-B14F-4D97-AF65-F5344CB8AC3E}">
        <p14:creationId xmlns:p14="http://schemas.microsoft.com/office/powerpoint/2010/main" val="11981985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2763738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C:\Users\Ondrej\Desktop\290px-WenceslausIImap-c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836712"/>
            <a:ext cx="4896544" cy="504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33378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371600" y="5733256"/>
            <a:ext cx="6400800" cy="720080"/>
          </a:xfrm>
        </p:spPr>
        <p:txBody>
          <a:bodyPr>
            <a:normAutofit/>
          </a:bodyPr>
          <a:lstStyle/>
          <a:p>
            <a:r>
              <a:rPr lang="cs-CZ" dirty="0"/>
              <a:t>Levý Hradec (9. stol.)</a:t>
            </a:r>
          </a:p>
        </p:txBody>
      </p:sp>
      <p:pic>
        <p:nvPicPr>
          <p:cNvPr id="5122" name="Picture 2" descr="C:\Users\Ondrej\Desktop\_Akropolis\Foto-vyuka2\levy_hrade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1" y="620688"/>
            <a:ext cx="5976664" cy="43011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6281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43608" y="4221088"/>
            <a:ext cx="3240360" cy="1944216"/>
          </a:xfrm>
        </p:spPr>
        <p:txBody>
          <a:bodyPr/>
          <a:lstStyle/>
          <a:p>
            <a:r>
              <a:rPr lang="cs-CZ" dirty="0"/>
              <a:t>Kristus uvádí duše do nebe; Pasionál abatyše Kunhuty; 1312-1321</a:t>
            </a:r>
          </a:p>
        </p:txBody>
      </p:sp>
      <p:pic>
        <p:nvPicPr>
          <p:cNvPr id="4098" name="Picture 2" descr="C:\Users\Ondrej\Desktop\Fotky-rane období\hlaholice -kunh text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427984" y="260648"/>
            <a:ext cx="4409876" cy="627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Staroslověnské legendy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cs-CZ" dirty="0">
                <a:solidFill>
                  <a:srgbClr val="0070C0"/>
                </a:solidFill>
              </a:rPr>
              <a:t>Sv. Ludmila</a:t>
            </a:r>
          </a:p>
          <a:p>
            <a:pPr marL="82296" indent="0">
              <a:buNone/>
            </a:pPr>
            <a:r>
              <a:rPr lang="cs-CZ" i="1" dirty="0" err="1"/>
              <a:t>Proložní</a:t>
            </a:r>
            <a:r>
              <a:rPr lang="cs-CZ" i="1" dirty="0"/>
              <a:t> legenda; Legenda o sv. Ludmile</a:t>
            </a:r>
          </a:p>
          <a:p>
            <a:endParaRPr lang="cs-CZ" dirty="0"/>
          </a:p>
          <a:p>
            <a:pPr marL="82296" indent="0">
              <a:buNone/>
            </a:pPr>
            <a:r>
              <a:rPr lang="cs-CZ" dirty="0">
                <a:solidFill>
                  <a:srgbClr val="0070C0"/>
                </a:solidFill>
              </a:rPr>
              <a:t>Sv. Václav</a:t>
            </a:r>
          </a:p>
          <a:p>
            <a:pPr marL="82296" indent="0">
              <a:buNone/>
            </a:pPr>
            <a:r>
              <a:rPr lang="cs-CZ" i="1" dirty="0"/>
              <a:t>První staroslověnská legenda o sv. Václavu</a:t>
            </a:r>
          </a:p>
        </p:txBody>
      </p:sp>
    </p:spTree>
    <p:extLst>
      <p:ext uri="{BB962C8B-B14F-4D97-AF65-F5344CB8AC3E}">
        <p14:creationId xmlns:p14="http://schemas.microsoft.com/office/powerpoint/2010/main" val="36110423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Latinské legendy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221560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cs-CZ" sz="2400" dirty="0">
                <a:solidFill>
                  <a:srgbClr val="0070C0"/>
                </a:solidFill>
              </a:rPr>
              <a:t>Sv. Ludmila</a:t>
            </a:r>
          </a:p>
          <a:p>
            <a:pPr marL="82296" indent="0">
              <a:buNone/>
            </a:pPr>
            <a:r>
              <a:rPr lang="cs-CZ" sz="2400" b="1" i="1" dirty="0" err="1"/>
              <a:t>Fuit</a:t>
            </a:r>
            <a:r>
              <a:rPr lang="cs-CZ" sz="2400" b="1" i="1" dirty="0"/>
              <a:t> in </a:t>
            </a:r>
            <a:r>
              <a:rPr lang="cs-CZ" sz="2400" b="1" i="1" dirty="0" err="1"/>
              <a:t>provincia</a:t>
            </a:r>
            <a:r>
              <a:rPr lang="cs-CZ" sz="2400" b="1" i="1" dirty="0"/>
              <a:t> </a:t>
            </a:r>
            <a:r>
              <a:rPr lang="cs-CZ" sz="2400" b="1" i="1" dirty="0" err="1"/>
              <a:t>Bohemorum</a:t>
            </a:r>
            <a:r>
              <a:rPr lang="cs-CZ" sz="2400" b="1" i="1" dirty="0"/>
              <a:t> </a:t>
            </a:r>
            <a:r>
              <a:rPr lang="cs-CZ" sz="2400" dirty="0"/>
              <a:t>(Byl v zemi Čechů); 10. stol. </a:t>
            </a:r>
          </a:p>
          <a:p>
            <a:pPr marL="82296" indent="0">
              <a:buNone/>
            </a:pPr>
            <a:endParaRPr lang="cs-CZ" sz="2400" dirty="0"/>
          </a:p>
          <a:p>
            <a:pPr marL="82296" indent="0">
              <a:buNone/>
            </a:pPr>
            <a:endParaRPr lang="cs-CZ" sz="2400" dirty="0"/>
          </a:p>
          <a:p>
            <a:pPr marL="82296" indent="0">
              <a:buNone/>
            </a:pPr>
            <a:endParaRPr lang="cs-CZ" sz="2400" dirty="0"/>
          </a:p>
          <a:p>
            <a:pPr marL="82296" indent="0">
              <a:buNone/>
            </a:pPr>
            <a:r>
              <a:rPr lang="cs-CZ" sz="2400" b="1" i="1" dirty="0" err="1"/>
              <a:t>Factum</a:t>
            </a:r>
            <a:r>
              <a:rPr lang="cs-CZ" sz="2400" b="1" i="1" dirty="0"/>
              <a:t> </a:t>
            </a:r>
            <a:r>
              <a:rPr lang="cs-CZ" sz="2400" b="1" i="1" dirty="0" err="1"/>
              <a:t>est</a:t>
            </a:r>
            <a:r>
              <a:rPr lang="cs-CZ" sz="2400" b="1" i="1" dirty="0"/>
              <a:t> </a:t>
            </a:r>
            <a:r>
              <a:rPr lang="cs-CZ" sz="2400" dirty="0"/>
              <a:t>(</a:t>
            </a:r>
            <a:r>
              <a:rPr lang="cs-CZ" sz="2400" dirty="0" err="1"/>
              <a:t>ludmilská</a:t>
            </a:r>
            <a:r>
              <a:rPr lang="cs-CZ" sz="2400" dirty="0"/>
              <a:t> homilie); uprav.  pasáže z Kristiánovy leg.</a:t>
            </a:r>
          </a:p>
          <a:p>
            <a:pPr marL="82296" indent="0">
              <a:buNone/>
            </a:pPr>
            <a:endParaRPr lang="cs-CZ" sz="2400" dirty="0"/>
          </a:p>
          <a:p>
            <a:pPr marL="82296" indent="0">
              <a:buNone/>
            </a:pPr>
            <a:r>
              <a:rPr lang="cs-CZ" sz="2400" b="1" dirty="0" err="1"/>
              <a:t>Diffundente</a:t>
            </a:r>
            <a:r>
              <a:rPr lang="cs-CZ" sz="2400" b="1" dirty="0"/>
              <a:t> sole </a:t>
            </a:r>
            <a:r>
              <a:rPr lang="cs-CZ" sz="2400" dirty="0"/>
              <a:t>(</a:t>
            </a:r>
            <a:r>
              <a:rPr lang="cs-CZ" sz="2400" dirty="0" err="1"/>
              <a:t>přestyl</a:t>
            </a:r>
            <a:r>
              <a:rPr lang="cs-CZ" sz="2400" dirty="0"/>
              <a:t>. pasáží Kristiána)</a:t>
            </a:r>
          </a:p>
          <a:p>
            <a:pPr marL="82296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671128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30026"/>
          </a:xfrm>
        </p:spPr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620688"/>
            <a:ext cx="7498080" cy="5627712"/>
          </a:xfrm>
        </p:spPr>
        <p:txBody>
          <a:bodyPr/>
          <a:lstStyle/>
          <a:p>
            <a:pPr marL="82296" indent="0">
              <a:buNone/>
            </a:pPr>
            <a:r>
              <a:rPr lang="cs-CZ" dirty="0">
                <a:solidFill>
                  <a:srgbClr val="0070C0"/>
                </a:solidFill>
              </a:rPr>
              <a:t>Sv. Václav</a:t>
            </a:r>
          </a:p>
          <a:p>
            <a:pPr marL="82296" indent="0">
              <a:buNone/>
            </a:pPr>
            <a:endParaRPr lang="cs-CZ" dirty="0">
              <a:solidFill>
                <a:srgbClr val="0070C0"/>
              </a:solidFill>
            </a:endParaRPr>
          </a:p>
          <a:p>
            <a:pPr marL="82296" indent="0">
              <a:buNone/>
            </a:pPr>
            <a:r>
              <a:rPr lang="cs-CZ" sz="2800" b="1" i="1" dirty="0" err="1"/>
              <a:t>Crescende</a:t>
            </a:r>
            <a:r>
              <a:rPr lang="cs-CZ" sz="2800" b="1" i="1" dirty="0"/>
              <a:t> fide </a:t>
            </a:r>
            <a:r>
              <a:rPr lang="cs-CZ" sz="2800" b="1" i="1" dirty="0" err="1"/>
              <a:t>christiana</a:t>
            </a:r>
            <a:r>
              <a:rPr lang="cs-CZ" sz="2800" b="1" i="1" dirty="0"/>
              <a:t> </a:t>
            </a:r>
            <a:r>
              <a:rPr lang="cs-CZ" sz="2800" dirty="0"/>
              <a:t>(Když se šířila křesťanská víra)</a:t>
            </a:r>
          </a:p>
          <a:p>
            <a:pPr marL="82296" indent="0">
              <a:buNone/>
            </a:pPr>
            <a:endParaRPr lang="cs-CZ" sz="2800" dirty="0"/>
          </a:p>
          <a:p>
            <a:r>
              <a:rPr lang="cs-CZ" sz="2800" dirty="0"/>
              <a:t>Vznikla v Bavorsku, klášter sv. </a:t>
            </a:r>
            <a:r>
              <a:rPr lang="cs-CZ" sz="2800" dirty="0" err="1"/>
              <a:t>Jimrama</a:t>
            </a:r>
            <a:r>
              <a:rPr lang="cs-CZ" sz="2800" dirty="0"/>
              <a:t>; u nás okolo 975 na Pražském hradě</a:t>
            </a:r>
          </a:p>
          <a:p>
            <a:r>
              <a:rPr lang="cs-CZ" sz="2800" dirty="0"/>
              <a:t>Legenda je stručná, málo </a:t>
            </a:r>
            <a:r>
              <a:rPr lang="cs-CZ" sz="2800" dirty="0" err="1"/>
              <a:t>rétorizovaná</a:t>
            </a:r>
            <a:endParaRPr lang="cs-CZ" sz="2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85897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88782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32560" y="764704"/>
            <a:ext cx="7406640" cy="5616624"/>
          </a:xfrm>
        </p:spPr>
        <p:txBody>
          <a:bodyPr>
            <a:normAutofit lnSpcReduction="10000"/>
          </a:bodyPr>
          <a:lstStyle/>
          <a:p>
            <a:r>
              <a:rPr lang="cs-CZ" b="1" i="1" dirty="0"/>
              <a:t>Legenda </a:t>
            </a:r>
            <a:r>
              <a:rPr lang="cs-CZ" b="1" i="1" dirty="0" err="1"/>
              <a:t>Gumpoldova</a:t>
            </a:r>
            <a:endParaRPr lang="cs-CZ" b="1" i="1" dirty="0"/>
          </a:p>
          <a:p>
            <a:pPr marL="484632" indent="-457200">
              <a:buFont typeface="Arial" panose="020B0604020202020204" pitchFamily="34" charset="0"/>
              <a:buChar char="•"/>
            </a:pPr>
            <a:r>
              <a:rPr lang="cs-CZ" i="1" dirty="0" err="1"/>
              <a:t>Gumpold</a:t>
            </a:r>
            <a:r>
              <a:rPr lang="cs-CZ" i="1" dirty="0"/>
              <a:t> (</a:t>
            </a:r>
            <a:r>
              <a:rPr lang="cs-CZ" i="1" dirty="0" err="1"/>
              <a:t>bisk</a:t>
            </a:r>
            <a:r>
              <a:rPr lang="cs-CZ" i="1" dirty="0"/>
              <a:t>. Mantova); dílo vzniklo na přání Oty II. (975-985); legenda </a:t>
            </a:r>
            <a:r>
              <a:rPr lang="cs-CZ" i="1" dirty="0" err="1"/>
              <a:t>obs</a:t>
            </a:r>
            <a:r>
              <a:rPr lang="cs-CZ" i="1" dirty="0"/>
              <a:t>. v tzv. </a:t>
            </a:r>
            <a:r>
              <a:rPr lang="cs-CZ" i="1" dirty="0" err="1"/>
              <a:t>Wolfenbüttelském</a:t>
            </a:r>
            <a:r>
              <a:rPr lang="cs-CZ" i="1" dirty="0"/>
              <a:t> kodexu; ilustrována (na objednávku </a:t>
            </a:r>
            <a:r>
              <a:rPr lang="cs-CZ" i="1" dirty="0" err="1"/>
              <a:t>manž</a:t>
            </a:r>
            <a:r>
              <a:rPr lang="cs-CZ" i="1" dirty="0"/>
              <a:t>. Boleslava II. Emmy, </a:t>
            </a:r>
            <a:r>
              <a:rPr lang="cs-CZ" i="1" dirty="0" err="1"/>
              <a:t>zemř</a:t>
            </a:r>
            <a:r>
              <a:rPr lang="cs-CZ" i="1" dirty="0"/>
              <a:t>. 1006)</a:t>
            </a:r>
          </a:p>
          <a:p>
            <a:pPr marL="484632" indent="-457200">
              <a:buFont typeface="Arial" panose="020B0604020202020204" pitchFamily="34" charset="0"/>
              <a:buChar char="•"/>
            </a:pPr>
            <a:r>
              <a:rPr lang="cs-CZ" i="1" dirty="0"/>
              <a:t>Vynikající latina, rétorika, poetika</a:t>
            </a:r>
          </a:p>
          <a:p>
            <a:pPr marL="484632" indent="-457200">
              <a:buFont typeface="Arial" panose="020B0604020202020204" pitchFamily="34" charset="0"/>
              <a:buChar char="•"/>
            </a:pPr>
            <a:r>
              <a:rPr lang="cs-CZ" i="1" dirty="0"/>
              <a:t>Využívá starších pramenů</a:t>
            </a:r>
          </a:p>
          <a:p>
            <a:pPr marL="484632" indent="-457200">
              <a:buFont typeface="Arial" panose="020B0604020202020204" pitchFamily="34" charset="0"/>
              <a:buChar char="•"/>
            </a:pPr>
            <a:endParaRPr lang="cs-CZ" i="1" dirty="0"/>
          </a:p>
          <a:p>
            <a:pPr marL="484632" indent="-457200">
              <a:buFont typeface="Arial" panose="020B0604020202020204" pitchFamily="34" charset="0"/>
              <a:buChar char="•"/>
            </a:pPr>
            <a:r>
              <a:rPr lang="cs-CZ" b="1" i="1" dirty="0"/>
              <a:t>Druhá staroslověnská legenda o sv. Václavu</a:t>
            </a:r>
            <a:r>
              <a:rPr lang="cs-CZ" i="1" dirty="0"/>
              <a:t> (tzv. legenda Nikolského)</a:t>
            </a:r>
          </a:p>
          <a:p>
            <a:pPr marL="484632" indent="-457200">
              <a:buFont typeface="Arial" panose="020B0604020202020204" pitchFamily="34" charset="0"/>
              <a:buChar char="•"/>
            </a:pPr>
            <a:r>
              <a:rPr lang="cs-CZ" i="1" dirty="0"/>
              <a:t>2/3 jsou překladem/převyprávěním </a:t>
            </a:r>
            <a:r>
              <a:rPr lang="cs-CZ" i="1" dirty="0" err="1"/>
              <a:t>Gumpoldovy</a:t>
            </a:r>
            <a:r>
              <a:rPr lang="cs-CZ" i="1" dirty="0"/>
              <a:t> legendy</a:t>
            </a:r>
          </a:p>
          <a:p>
            <a:pPr marL="484632" indent="-457200">
              <a:buFont typeface="Arial" panose="020B0604020202020204" pitchFamily="34" charset="0"/>
              <a:buChar char="•"/>
            </a:pPr>
            <a:r>
              <a:rPr lang="cs-CZ" i="1" dirty="0"/>
              <a:t>Vznik nejspíš okolo r. 1000 n. l. </a:t>
            </a:r>
          </a:p>
          <a:p>
            <a:pPr marL="484632" indent="-457200">
              <a:buFont typeface="Arial" panose="020B0604020202020204" pitchFamily="34" charset="0"/>
              <a:buChar char="•"/>
            </a:pPr>
            <a:endParaRPr lang="cs-CZ" i="1" dirty="0"/>
          </a:p>
          <a:p>
            <a:endParaRPr lang="cs-CZ" dirty="0"/>
          </a:p>
        </p:txBody>
      </p:sp>
      <p:sp>
        <p:nvSpPr>
          <p:cNvPr id="4" name="Šipka: dolů 3"/>
          <p:cNvSpPr/>
          <p:nvPr/>
        </p:nvSpPr>
        <p:spPr>
          <a:xfrm>
            <a:off x="6660232" y="278092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4197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371600" y="4941168"/>
            <a:ext cx="6400800" cy="697632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Zavraždění sv. Václava (935 n. l.)</a:t>
            </a:r>
          </a:p>
        </p:txBody>
      </p:sp>
      <p:pic>
        <p:nvPicPr>
          <p:cNvPr id="2050" name="Picture 2" descr="C:\Users\Ondrej\Desktop\220px-Zabójstwo_Wacław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764704"/>
            <a:ext cx="7200800" cy="3960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20611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692838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32560" y="1052736"/>
            <a:ext cx="7406640" cy="2549928"/>
          </a:xfrm>
        </p:spPr>
        <p:txBody>
          <a:bodyPr/>
          <a:lstStyle/>
          <a:p>
            <a:r>
              <a:rPr lang="cs-CZ" sz="2400" b="1" i="1" dirty="0"/>
              <a:t>Oriente </a:t>
            </a:r>
            <a:r>
              <a:rPr lang="cs-CZ" sz="2400" b="1" i="1" dirty="0" err="1"/>
              <a:t>iam</a:t>
            </a:r>
            <a:r>
              <a:rPr lang="cs-CZ" sz="2400" b="1" i="1" dirty="0"/>
              <a:t> sole </a:t>
            </a:r>
          </a:p>
          <a:p>
            <a:pPr marL="370332" indent="-342900">
              <a:buFont typeface="Arial" panose="020B0604020202020204" pitchFamily="34" charset="0"/>
              <a:buChar char="•"/>
            </a:pPr>
            <a:r>
              <a:rPr lang="cs-CZ" sz="2400" dirty="0" err="1"/>
              <a:t>Nejsp</a:t>
            </a:r>
            <a:r>
              <a:rPr lang="cs-CZ" sz="2400" dirty="0"/>
              <a:t>. 13. století</a:t>
            </a:r>
          </a:p>
          <a:p>
            <a:pPr marL="370332" indent="-342900">
              <a:buFont typeface="Arial" panose="020B0604020202020204" pitchFamily="34" charset="0"/>
              <a:buChar char="•"/>
            </a:pPr>
            <a:r>
              <a:rPr lang="cs-CZ" sz="2400" dirty="0"/>
              <a:t>Spojitost s dominikány; kazatelská činnost</a:t>
            </a:r>
          </a:p>
          <a:p>
            <a:pPr marL="370332" indent="-342900">
              <a:buFont typeface="Arial" panose="020B0604020202020204" pitchFamily="34" charset="0"/>
              <a:buChar char="•"/>
            </a:pPr>
            <a:r>
              <a:rPr lang="cs-CZ" sz="2400" dirty="0"/>
              <a:t>Znaky gotické literatury</a:t>
            </a:r>
          </a:p>
        </p:txBody>
      </p:sp>
    </p:spTree>
    <p:extLst>
      <p:ext uri="{BB962C8B-B14F-4D97-AF65-F5344CB8AC3E}">
        <p14:creationId xmlns:p14="http://schemas.microsoft.com/office/powerpoint/2010/main" val="38104344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31640" y="404664"/>
            <a:ext cx="7498080" cy="72008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C00000"/>
                </a:solidFill>
              </a:rPr>
              <a:t>Legenda Kristiánova </a:t>
            </a:r>
            <a:br>
              <a:rPr lang="cs-CZ" dirty="0">
                <a:solidFill>
                  <a:srgbClr val="C00000"/>
                </a:solidFill>
              </a:rPr>
            </a:b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980728"/>
            <a:ext cx="7498080" cy="5267672"/>
          </a:xfrm>
        </p:spPr>
        <p:txBody>
          <a:bodyPr>
            <a:normAutofit fontScale="85000" lnSpcReduction="20000"/>
          </a:bodyPr>
          <a:lstStyle/>
          <a:p>
            <a:pPr marL="82296" indent="0">
              <a:buNone/>
            </a:pPr>
            <a:r>
              <a:rPr lang="cs-CZ" dirty="0">
                <a:solidFill>
                  <a:srgbClr val="0070C0"/>
                </a:solidFill>
              </a:rPr>
              <a:t>Vita et </a:t>
            </a:r>
            <a:r>
              <a:rPr lang="cs-CZ" dirty="0" err="1">
                <a:solidFill>
                  <a:srgbClr val="0070C0"/>
                </a:solidFill>
              </a:rPr>
              <a:t>passio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sancti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Wenceslai</a:t>
            </a:r>
            <a:r>
              <a:rPr lang="cs-CZ" dirty="0">
                <a:solidFill>
                  <a:srgbClr val="0070C0"/>
                </a:solidFill>
              </a:rPr>
              <a:t> et </a:t>
            </a:r>
            <a:r>
              <a:rPr lang="cs-CZ" dirty="0" err="1">
                <a:solidFill>
                  <a:srgbClr val="0070C0"/>
                </a:solidFill>
              </a:rPr>
              <a:t>sancte</a:t>
            </a:r>
            <a:r>
              <a:rPr lang="cs-CZ" dirty="0">
                <a:solidFill>
                  <a:srgbClr val="0070C0"/>
                </a:solidFill>
              </a:rPr>
              <a:t> Ludmile ave </a:t>
            </a:r>
            <a:r>
              <a:rPr lang="cs-CZ" dirty="0" err="1">
                <a:solidFill>
                  <a:srgbClr val="0070C0"/>
                </a:solidFill>
              </a:rPr>
              <a:t>eius</a:t>
            </a:r>
            <a:r>
              <a:rPr lang="cs-CZ" dirty="0">
                <a:solidFill>
                  <a:srgbClr val="0070C0"/>
                </a:solidFill>
              </a:rPr>
              <a:t> </a:t>
            </a:r>
          </a:p>
          <a:p>
            <a:r>
              <a:rPr lang="cs-CZ" sz="2400" dirty="0"/>
              <a:t>(konec 10. stol; okolo 973)</a:t>
            </a:r>
          </a:p>
          <a:p>
            <a:r>
              <a:rPr lang="cs-CZ" sz="2400" dirty="0"/>
              <a:t>Objevitelé: Jan </a:t>
            </a:r>
            <a:r>
              <a:rPr lang="cs-CZ" sz="2400" dirty="0" err="1"/>
              <a:t>Tanner</a:t>
            </a:r>
            <a:r>
              <a:rPr lang="cs-CZ" sz="2400" dirty="0"/>
              <a:t> 1659 v Praze, B. Balbín 1664 v Třeboni</a:t>
            </a:r>
          </a:p>
          <a:p>
            <a:r>
              <a:rPr lang="cs-CZ" sz="2400" dirty="0"/>
              <a:t>Širší záběr: šíření křesťanství v Čechách</a:t>
            </a:r>
          </a:p>
          <a:p>
            <a:r>
              <a:rPr lang="cs-CZ" sz="2400" dirty="0"/>
              <a:t>Autor: okolí sv. Vojtěcha; Břevnov?</a:t>
            </a:r>
          </a:p>
          <a:p>
            <a:r>
              <a:rPr lang="cs-CZ" sz="2400" dirty="0"/>
              <a:t>Staroslověnská tradice</a:t>
            </a:r>
          </a:p>
          <a:p>
            <a:r>
              <a:rPr lang="cs-CZ" sz="2400" dirty="0"/>
              <a:t>Zásluhy sv. Ludmily a sv. Václava</a:t>
            </a:r>
          </a:p>
          <a:p>
            <a:r>
              <a:rPr lang="cs-CZ" sz="2400" dirty="0"/>
              <a:t>Vysoký umělecký styl</a:t>
            </a:r>
          </a:p>
          <a:p>
            <a:r>
              <a:rPr lang="cs-CZ" sz="2400" dirty="0"/>
              <a:t>Autor znalec poetiky a rétoriky</a:t>
            </a:r>
          </a:p>
          <a:p>
            <a:r>
              <a:rPr lang="cs-CZ" sz="2400" dirty="0"/>
              <a:t>Nejrozsáhlejší z václavských a </a:t>
            </a:r>
            <a:r>
              <a:rPr lang="cs-CZ" sz="2400" dirty="0" err="1"/>
              <a:t>ludmilských</a:t>
            </a:r>
            <a:r>
              <a:rPr lang="cs-CZ" sz="2400" dirty="0"/>
              <a:t> textů</a:t>
            </a:r>
          </a:p>
          <a:p>
            <a:pPr marL="82296" indent="0">
              <a:buNone/>
            </a:pPr>
            <a:endParaRPr lang="cs-CZ" dirty="0">
              <a:solidFill>
                <a:srgbClr val="0070C0"/>
              </a:solidFill>
            </a:endParaRPr>
          </a:p>
          <a:p>
            <a:pPr marL="82296" indent="0">
              <a:buNone/>
            </a:pPr>
            <a:r>
              <a:rPr lang="cs-CZ" sz="2400" b="1" dirty="0"/>
              <a:t>Prameny: </a:t>
            </a:r>
          </a:p>
          <a:p>
            <a:pPr marL="82296" indent="0">
              <a:buNone/>
            </a:pPr>
            <a:r>
              <a:rPr lang="cs-CZ" sz="2400" i="1" dirty="0" err="1"/>
              <a:t>Crescende</a:t>
            </a:r>
            <a:r>
              <a:rPr lang="cs-CZ" sz="2400" i="1" dirty="0"/>
              <a:t> fide </a:t>
            </a:r>
            <a:r>
              <a:rPr lang="cs-CZ" sz="2400" i="1" dirty="0" err="1"/>
              <a:t>christiana</a:t>
            </a:r>
            <a:endParaRPr lang="cs-CZ" sz="2400" i="1" dirty="0"/>
          </a:p>
          <a:p>
            <a:pPr marL="82296" indent="0">
              <a:buNone/>
            </a:pPr>
            <a:r>
              <a:rPr lang="cs-CZ" sz="2400" i="1" dirty="0"/>
              <a:t>Legenda </a:t>
            </a:r>
            <a:r>
              <a:rPr lang="cs-CZ" sz="2400" i="1" dirty="0" err="1"/>
              <a:t>Gumpoldova</a:t>
            </a: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72567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Přemyslovci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417638"/>
            <a:ext cx="7498080" cy="4830762"/>
          </a:xfrm>
        </p:spPr>
        <p:txBody>
          <a:bodyPr>
            <a:normAutofit fontScale="62500" lnSpcReduction="20000"/>
          </a:bodyPr>
          <a:lstStyle/>
          <a:p>
            <a:r>
              <a:rPr lang="cs-CZ" dirty="0">
                <a:solidFill>
                  <a:srgbClr val="0070C0"/>
                </a:solidFill>
              </a:rPr>
              <a:t>Boleslav I. (935-972)</a:t>
            </a:r>
          </a:p>
          <a:p>
            <a:r>
              <a:rPr lang="cs-CZ" dirty="0"/>
              <a:t>Vál. konflikt k Otou I. (válka 14 let)</a:t>
            </a:r>
          </a:p>
          <a:p>
            <a:r>
              <a:rPr lang="cs-CZ" dirty="0"/>
              <a:t>Hrad; ražba mincí; daň z míru</a:t>
            </a:r>
          </a:p>
          <a:p>
            <a:r>
              <a:rPr lang="cs-CZ" dirty="0"/>
              <a:t>955 Češi spojenci Oty I., bitva na Lešském poli u Augsburgu proti Maďarům; zisk: Morava, Slezsko, území </a:t>
            </a:r>
            <a:r>
              <a:rPr lang="cs-CZ" dirty="0" err="1"/>
              <a:t>Vislanů</a:t>
            </a:r>
            <a:r>
              <a:rPr lang="cs-CZ" dirty="0"/>
              <a:t>, západní Slovensko.</a:t>
            </a:r>
          </a:p>
          <a:p>
            <a:pPr marL="82296" indent="0">
              <a:buNone/>
            </a:pPr>
            <a:endParaRPr lang="cs-CZ" dirty="0"/>
          </a:p>
          <a:p>
            <a:r>
              <a:rPr lang="cs-CZ" dirty="0">
                <a:solidFill>
                  <a:srgbClr val="0070C0"/>
                </a:solidFill>
              </a:rPr>
              <a:t>Boleslav II. Pobožný, Mlada a Doubravka = aktivní církevní politika</a:t>
            </a:r>
            <a:r>
              <a:rPr lang="cs-CZ" dirty="0"/>
              <a:t>. </a:t>
            </a:r>
          </a:p>
          <a:p>
            <a:r>
              <a:rPr lang="cs-CZ" dirty="0"/>
              <a:t>Mlada se obrátila na Řím; podpora prvního ženského kláštera benediktýnek: sv. Jiří na Pražském hradě; Mlada = abatyše. Klášter centrum </a:t>
            </a:r>
            <a:r>
              <a:rPr lang="cs-CZ" dirty="0" err="1"/>
              <a:t>ludmilského</a:t>
            </a:r>
            <a:r>
              <a:rPr lang="cs-CZ" dirty="0"/>
              <a:t> kultu.</a:t>
            </a:r>
          </a:p>
          <a:p>
            <a:r>
              <a:rPr lang="cs-CZ" dirty="0"/>
              <a:t>Projekt pražského biskupství. Původně řezenská diecéze; 973 osamostatněno; podřízeno Mohuči.</a:t>
            </a:r>
          </a:p>
          <a:p>
            <a:r>
              <a:rPr lang="cs-CZ" dirty="0"/>
              <a:t>První biskup: Dětmar (Sas)</a:t>
            </a:r>
          </a:p>
          <a:p>
            <a:r>
              <a:rPr lang="cs-CZ" dirty="0"/>
              <a:t>Doubravka + </a:t>
            </a:r>
            <a:r>
              <a:rPr lang="cs-CZ" dirty="0" err="1"/>
              <a:t>Měšek</a:t>
            </a:r>
            <a:r>
              <a:rPr lang="cs-CZ" dirty="0"/>
              <a:t> I. (přijetí křtu a christianizace Polanů, Polska)</a:t>
            </a:r>
          </a:p>
        </p:txBody>
      </p:sp>
    </p:spTree>
    <p:extLst>
      <p:ext uri="{BB962C8B-B14F-4D97-AF65-F5344CB8AC3E}">
        <p14:creationId xmlns:p14="http://schemas.microsoft.com/office/powerpoint/2010/main" val="25079239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>
                <a:solidFill>
                  <a:srgbClr val="C00000"/>
                </a:solidFill>
              </a:rPr>
              <a:t>Sv.  Vojtěch (956-997</a:t>
            </a:r>
            <a:r>
              <a:rPr lang="cs-CZ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1664" y="1417320"/>
            <a:ext cx="3657600" cy="4874920"/>
          </a:xfrm>
        </p:spPr>
        <p:txBody>
          <a:bodyPr>
            <a:normAutofit fontScale="85000" lnSpcReduction="10000"/>
          </a:bodyPr>
          <a:lstStyle/>
          <a:p>
            <a:r>
              <a:rPr lang="cs-CZ" sz="2600" dirty="0"/>
              <a:t>Slavníkovec (rod Zličanů či Charvátů); Malín a Libice; ražba mincí</a:t>
            </a:r>
          </a:p>
          <a:p>
            <a:endParaRPr lang="cs-CZ" sz="2600" dirty="0"/>
          </a:p>
          <a:p>
            <a:r>
              <a:rPr lang="cs-CZ" sz="2600" dirty="0"/>
              <a:t>982 zvolen biskupem pražským</a:t>
            </a:r>
          </a:p>
          <a:p>
            <a:r>
              <a:rPr lang="cs-CZ" sz="2600" dirty="0"/>
              <a:t>992/993 Břevnov</a:t>
            </a:r>
          </a:p>
          <a:p>
            <a:r>
              <a:rPr lang="cs-CZ" sz="2600" dirty="0" err="1"/>
              <a:t>Měšek</a:t>
            </a:r>
            <a:r>
              <a:rPr lang="cs-CZ" sz="2600" dirty="0"/>
              <a:t> I. a jeho syn Boleslav I. Chrabrý vytlačili českou </a:t>
            </a:r>
            <a:r>
              <a:rPr lang="cs-CZ" sz="2600" dirty="0" err="1"/>
              <a:t>přemysl</a:t>
            </a:r>
            <a:r>
              <a:rPr lang="cs-CZ" sz="2600" dirty="0"/>
              <a:t>. družinu z Krakova a Slezska.</a:t>
            </a:r>
          </a:p>
          <a:p>
            <a:r>
              <a:rPr lang="cs-CZ" sz="2600" dirty="0"/>
              <a:t>995 napadení Slavníkovců</a:t>
            </a:r>
          </a:p>
          <a:p>
            <a:r>
              <a:rPr lang="cs-CZ" sz="2600" dirty="0"/>
              <a:t>23. 4. 997 misie v Polsku</a:t>
            </a:r>
          </a:p>
          <a:p>
            <a:endParaRPr lang="cs-CZ" dirty="0"/>
          </a:p>
        </p:txBody>
      </p:sp>
      <p:pic>
        <p:nvPicPr>
          <p:cNvPr id="3080" name="Picture 8" descr="https://upload.wikimedia.org/wikipedia/commons/thumb/b/b0/Votivni_obraz_Ocko_-_Vojtech_inverse.jpg/220px-Votivni_obraz_Ocko_-_Vojtech_invers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48680"/>
            <a:ext cx="2463739" cy="354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1281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371600" y="5949280"/>
            <a:ext cx="6400800" cy="504056"/>
          </a:xfrm>
        </p:spPr>
        <p:txBody>
          <a:bodyPr/>
          <a:lstStyle/>
          <a:p>
            <a:r>
              <a:rPr lang="cs-CZ" dirty="0" err="1">
                <a:solidFill>
                  <a:schemeClr val="tx1"/>
                </a:solidFill>
              </a:rPr>
              <a:t>Břevnovský</a:t>
            </a:r>
            <a:r>
              <a:rPr lang="cs-CZ" dirty="0">
                <a:solidFill>
                  <a:schemeClr val="tx1"/>
                </a:solidFill>
              </a:rPr>
              <a:t> klášter (r. 993)</a:t>
            </a:r>
          </a:p>
        </p:txBody>
      </p:sp>
      <p:pic>
        <p:nvPicPr>
          <p:cNvPr id="2050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59898"/>
            <a:ext cx="7016824" cy="516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587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47664" y="5229200"/>
            <a:ext cx="7291536" cy="1224136"/>
          </a:xfrm>
        </p:spPr>
        <p:txBody>
          <a:bodyPr>
            <a:normAutofit lnSpcReduction="10000"/>
          </a:bodyPr>
          <a:lstStyle/>
          <a:p>
            <a:r>
              <a:rPr lang="cs-CZ" dirty="0"/>
              <a:t>Dvorský astrolog Václava IV.  </a:t>
            </a:r>
            <a:r>
              <a:rPr lang="cs-CZ" dirty="0" err="1"/>
              <a:t>Těřísko</a:t>
            </a:r>
            <a:r>
              <a:rPr lang="cs-CZ" dirty="0"/>
              <a:t> při pozorování hvězdného nebe;  Mnichovský astronomický sborník Václava IV., po roce 1400</a:t>
            </a:r>
          </a:p>
        </p:txBody>
      </p:sp>
      <p:pic>
        <p:nvPicPr>
          <p:cNvPr id="5122" name="Picture 2" descr="C:\Users\Ondrej\Desktop\Fotky-rane období\hlaholice -kruhtext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620688"/>
            <a:ext cx="5467350" cy="42910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62083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C00000"/>
                </a:solidFill>
              </a:rPr>
              <a:t>Vojtěšské legendy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32560" y="1196752"/>
            <a:ext cx="7406640" cy="5040560"/>
          </a:xfrm>
        </p:spPr>
        <p:txBody>
          <a:bodyPr>
            <a:normAutofit/>
          </a:bodyPr>
          <a:lstStyle/>
          <a:p>
            <a:pPr marL="370332" indent="-342900">
              <a:buFont typeface="Arial" panose="020B0604020202020204" pitchFamily="34" charset="0"/>
              <a:buChar char="•"/>
            </a:pPr>
            <a:r>
              <a:rPr lang="cs-CZ" sz="2200" dirty="0"/>
              <a:t>Psány pouze latinsky</a:t>
            </a:r>
          </a:p>
          <a:p>
            <a:pPr marL="370332" indent="-342900">
              <a:buFont typeface="Arial" panose="020B0604020202020204" pitchFamily="34" charset="0"/>
              <a:buChar char="•"/>
            </a:pPr>
            <a:r>
              <a:rPr lang="cs-CZ" sz="2200" dirty="0"/>
              <a:t>„první český Evropan“; orientace na Řím</a:t>
            </a:r>
          </a:p>
          <a:p>
            <a:pPr marL="370332" indent="-342900">
              <a:buFont typeface="Arial" panose="020B0604020202020204" pitchFamily="34" charset="0"/>
              <a:buChar char="•"/>
            </a:pPr>
            <a:r>
              <a:rPr lang="cs-CZ" sz="2200" dirty="0"/>
              <a:t>Legendy o sv. Vojtěchovi jsou součástí středolatinské literatury</a:t>
            </a:r>
          </a:p>
          <a:p>
            <a:pPr marL="370332" indent="-34290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70332" indent="-342900">
              <a:buFont typeface="Arial" panose="020B0604020202020204" pitchFamily="34" charset="0"/>
              <a:buChar char="•"/>
            </a:pPr>
            <a:r>
              <a:rPr lang="cs-CZ" sz="2200" i="1" dirty="0" err="1">
                <a:solidFill>
                  <a:srgbClr val="0070C0"/>
                </a:solidFill>
              </a:rPr>
              <a:t>Canapariova</a:t>
            </a:r>
            <a:r>
              <a:rPr lang="cs-CZ" sz="2200" i="1" dirty="0">
                <a:solidFill>
                  <a:srgbClr val="0070C0"/>
                </a:solidFill>
              </a:rPr>
              <a:t> legenda</a:t>
            </a:r>
          </a:p>
          <a:p>
            <a:pPr marL="370332" indent="-342900">
              <a:buFont typeface="Arial" panose="020B0604020202020204" pitchFamily="34" charset="0"/>
              <a:buChar char="•"/>
            </a:pPr>
            <a:r>
              <a:rPr lang="cs-CZ" sz="2200" i="1" dirty="0">
                <a:solidFill>
                  <a:srgbClr val="0070C0"/>
                </a:solidFill>
              </a:rPr>
              <a:t>Legenda </a:t>
            </a:r>
            <a:r>
              <a:rPr lang="cs-CZ" sz="2200" i="1" dirty="0" err="1">
                <a:solidFill>
                  <a:srgbClr val="0070C0"/>
                </a:solidFill>
              </a:rPr>
              <a:t>Brunona</a:t>
            </a:r>
            <a:r>
              <a:rPr lang="cs-CZ" sz="2200" i="1" dirty="0">
                <a:solidFill>
                  <a:srgbClr val="0070C0"/>
                </a:solidFill>
              </a:rPr>
              <a:t> z </a:t>
            </a:r>
            <a:r>
              <a:rPr lang="cs-CZ" sz="2200" i="1" dirty="0" err="1">
                <a:solidFill>
                  <a:srgbClr val="0070C0"/>
                </a:solidFill>
              </a:rPr>
              <a:t>Querfurtu</a:t>
            </a:r>
            <a:endParaRPr lang="cs-CZ" sz="2200" i="1" dirty="0">
              <a:solidFill>
                <a:srgbClr val="0070C0"/>
              </a:solidFill>
            </a:endParaRPr>
          </a:p>
          <a:p>
            <a:pPr marL="370332" indent="-342900">
              <a:buFont typeface="Arial" panose="020B0604020202020204" pitchFamily="34" charset="0"/>
              <a:buChar char="•"/>
            </a:pPr>
            <a:r>
              <a:rPr lang="cs-CZ" sz="2200" i="1" dirty="0">
                <a:solidFill>
                  <a:srgbClr val="0070C0"/>
                </a:solidFill>
              </a:rPr>
              <a:t>Versus de </a:t>
            </a:r>
            <a:r>
              <a:rPr lang="cs-CZ" sz="2200" i="1" dirty="0" err="1">
                <a:solidFill>
                  <a:srgbClr val="0070C0"/>
                </a:solidFill>
              </a:rPr>
              <a:t>passione</a:t>
            </a:r>
            <a:r>
              <a:rPr lang="cs-CZ" sz="2200" i="1" dirty="0">
                <a:solidFill>
                  <a:srgbClr val="0070C0"/>
                </a:solidFill>
              </a:rPr>
              <a:t> </a:t>
            </a:r>
            <a:r>
              <a:rPr lang="cs-CZ" sz="2200" i="1" dirty="0" err="1">
                <a:solidFill>
                  <a:srgbClr val="0070C0"/>
                </a:solidFill>
              </a:rPr>
              <a:t>sancti</a:t>
            </a:r>
            <a:r>
              <a:rPr lang="cs-CZ" sz="2200" i="1" dirty="0">
                <a:solidFill>
                  <a:srgbClr val="0070C0"/>
                </a:solidFill>
              </a:rPr>
              <a:t> Adalberti</a:t>
            </a:r>
          </a:p>
        </p:txBody>
      </p:sp>
    </p:spTree>
    <p:extLst>
      <p:ext uri="{BB962C8B-B14F-4D97-AF65-F5344CB8AC3E}">
        <p14:creationId xmlns:p14="http://schemas.microsoft.com/office/powerpoint/2010/main" val="29544121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836854"/>
          </a:xfrm>
        </p:spPr>
        <p:txBody>
          <a:bodyPr>
            <a:normAutofit fontScale="90000"/>
          </a:bodyPr>
          <a:lstStyle/>
          <a:p>
            <a:pPr marL="370332" indent="-342900"/>
            <a:br>
              <a:rPr lang="cs-CZ" sz="4400" i="1" dirty="0">
                <a:solidFill>
                  <a:srgbClr val="0070C0"/>
                </a:solidFill>
              </a:rPr>
            </a:br>
            <a:br>
              <a:rPr lang="cs-CZ" sz="4400" i="1" dirty="0">
                <a:solidFill>
                  <a:srgbClr val="0070C0"/>
                </a:solidFill>
              </a:rPr>
            </a:br>
            <a:r>
              <a:rPr lang="cs-CZ" sz="4000" i="1" dirty="0" err="1">
                <a:solidFill>
                  <a:srgbClr val="0070C0"/>
                </a:solidFill>
              </a:rPr>
              <a:t>Canapariova</a:t>
            </a:r>
            <a:r>
              <a:rPr lang="cs-CZ" sz="4000" i="1" dirty="0">
                <a:solidFill>
                  <a:srgbClr val="0070C0"/>
                </a:solidFill>
              </a:rPr>
              <a:t> legenda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32560" y="1484784"/>
            <a:ext cx="7406640" cy="4896544"/>
          </a:xfrm>
        </p:spPr>
        <p:txBody>
          <a:bodyPr>
            <a:normAutofit/>
          </a:bodyPr>
          <a:lstStyle/>
          <a:p>
            <a:pPr marL="370332" indent="-342900">
              <a:buFont typeface="Arial" panose="020B0604020202020204" pitchFamily="34" charset="0"/>
              <a:buChar char="•"/>
            </a:pPr>
            <a:r>
              <a:rPr lang="cs-CZ" sz="2200" dirty="0"/>
              <a:t> = Vita prior (Život první); vznikl </a:t>
            </a:r>
            <a:r>
              <a:rPr lang="cs-CZ" sz="2200" dirty="0" err="1"/>
              <a:t>nejsp</a:t>
            </a:r>
            <a:r>
              <a:rPr lang="cs-CZ" sz="2200" dirty="0"/>
              <a:t>. 999 n. l.</a:t>
            </a:r>
          </a:p>
          <a:p>
            <a:pPr marL="370332" indent="-342900">
              <a:buFont typeface="Arial" panose="020B0604020202020204" pitchFamily="34" charset="0"/>
              <a:buChar char="•"/>
            </a:pPr>
            <a:r>
              <a:rPr lang="cs-CZ" sz="2200" dirty="0"/>
              <a:t>Autor: Jan </a:t>
            </a:r>
            <a:r>
              <a:rPr lang="cs-CZ" sz="2200" dirty="0" err="1"/>
              <a:t>Canaparius</a:t>
            </a:r>
            <a:r>
              <a:rPr lang="cs-CZ" sz="2200" dirty="0"/>
              <a:t> (12. 10. 1004); </a:t>
            </a:r>
            <a:r>
              <a:rPr lang="cs-CZ" sz="2200" dirty="0" err="1"/>
              <a:t>pozdějii</a:t>
            </a:r>
            <a:r>
              <a:rPr lang="cs-CZ" sz="2200" dirty="0"/>
              <a:t> opat kláštera sv. </a:t>
            </a:r>
            <a:r>
              <a:rPr lang="cs-CZ" sz="2200" dirty="0" err="1"/>
              <a:t>Bonifacia</a:t>
            </a:r>
            <a:r>
              <a:rPr lang="cs-CZ" sz="2200" dirty="0"/>
              <a:t> a Alexia na </a:t>
            </a:r>
            <a:r>
              <a:rPr lang="cs-CZ" sz="2200" dirty="0" err="1"/>
              <a:t>Aventině</a:t>
            </a:r>
            <a:r>
              <a:rPr lang="cs-CZ" sz="2200" dirty="0"/>
              <a:t> v Římě</a:t>
            </a:r>
          </a:p>
          <a:p>
            <a:pPr marL="370332" indent="-342900">
              <a:buFont typeface="Arial" panose="020B0604020202020204" pitchFamily="34" charset="0"/>
              <a:buChar char="•"/>
            </a:pPr>
            <a:r>
              <a:rPr lang="cs-CZ" sz="2200" dirty="0"/>
              <a:t>Autorství není zcela jisté</a:t>
            </a:r>
          </a:p>
          <a:p>
            <a:pPr marL="370332" indent="-342900">
              <a:buFont typeface="Arial" panose="020B0604020202020204" pitchFamily="34" charset="0"/>
              <a:buChar char="•"/>
            </a:pPr>
            <a:r>
              <a:rPr lang="cs-CZ" sz="2200" dirty="0"/>
              <a:t>Text vznikl z podnětu Oty III. ; svatořečení Vojtěcha?</a:t>
            </a:r>
          </a:p>
          <a:p>
            <a:pPr marL="370332" indent="-34290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70332" indent="-342900">
              <a:buFont typeface="Arial" panose="020B0604020202020204" pitchFamily="34" charset="0"/>
              <a:buChar char="•"/>
            </a:pPr>
            <a:r>
              <a:rPr lang="cs-CZ" sz="2200" dirty="0"/>
              <a:t>= vita </a:t>
            </a:r>
            <a:r>
              <a:rPr lang="cs-CZ" sz="2200" dirty="0" err="1"/>
              <a:t>contemplativa</a:t>
            </a:r>
            <a:endParaRPr lang="cs-CZ" sz="2200" dirty="0"/>
          </a:p>
          <a:p>
            <a:pPr marL="370332" indent="-342900">
              <a:buFont typeface="Arial" panose="020B0604020202020204" pitchFamily="34" charset="0"/>
              <a:buChar char="•"/>
            </a:pPr>
            <a:endParaRPr lang="cs-CZ" sz="2200" dirty="0"/>
          </a:p>
          <a:p>
            <a:endParaRPr lang="cs-CZ" sz="2200" dirty="0"/>
          </a:p>
          <a:p>
            <a:r>
              <a:rPr lang="cs-CZ" sz="22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056674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47800" y="260648"/>
            <a:ext cx="7391400" cy="720080"/>
          </a:xfrm>
        </p:spPr>
        <p:txBody>
          <a:bodyPr>
            <a:normAutofit fontScale="90000"/>
          </a:bodyPr>
          <a:lstStyle/>
          <a:p>
            <a:pPr marL="370332" indent="-342900"/>
            <a:br>
              <a:rPr lang="cs-CZ" sz="4400" i="1" dirty="0">
                <a:solidFill>
                  <a:srgbClr val="0070C0"/>
                </a:solidFill>
              </a:rPr>
            </a:br>
            <a:br>
              <a:rPr lang="cs-CZ" sz="4400" i="1" dirty="0">
                <a:solidFill>
                  <a:srgbClr val="0070C0"/>
                </a:solidFill>
              </a:rPr>
            </a:br>
            <a:r>
              <a:rPr lang="cs-CZ" sz="4400" i="1" dirty="0">
                <a:solidFill>
                  <a:srgbClr val="0070C0"/>
                </a:solidFill>
              </a:rPr>
              <a:t>Legenda </a:t>
            </a:r>
            <a:r>
              <a:rPr lang="cs-CZ" sz="4400" i="1" dirty="0" err="1">
                <a:solidFill>
                  <a:srgbClr val="0070C0"/>
                </a:solidFill>
              </a:rPr>
              <a:t>Brunona</a:t>
            </a:r>
            <a:r>
              <a:rPr lang="cs-CZ" sz="4400" i="1" dirty="0">
                <a:solidFill>
                  <a:srgbClr val="0070C0"/>
                </a:solidFill>
              </a:rPr>
              <a:t> z </a:t>
            </a:r>
            <a:r>
              <a:rPr lang="cs-CZ" sz="4400" i="1" dirty="0" err="1">
                <a:solidFill>
                  <a:srgbClr val="0070C0"/>
                </a:solidFill>
              </a:rPr>
              <a:t>Querfurtu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32560" y="1196752"/>
            <a:ext cx="7406640" cy="4536504"/>
          </a:xfrm>
        </p:spPr>
        <p:txBody>
          <a:bodyPr/>
          <a:lstStyle/>
          <a:p>
            <a:pPr marL="484632" indent="-457200">
              <a:buFont typeface="Arial" panose="020B0604020202020204" pitchFamily="34" charset="0"/>
              <a:buChar char="•"/>
            </a:pPr>
            <a:r>
              <a:rPr lang="cs-CZ" dirty="0"/>
              <a:t>= Vita </a:t>
            </a:r>
            <a:r>
              <a:rPr lang="cs-CZ" dirty="0" err="1"/>
              <a:t>altera</a:t>
            </a:r>
            <a:r>
              <a:rPr lang="cs-CZ" dirty="0"/>
              <a:t> (Život druhý)</a:t>
            </a:r>
          </a:p>
          <a:p>
            <a:pPr marL="484632" indent="-457200">
              <a:buFont typeface="Arial" panose="020B0604020202020204" pitchFamily="34" charset="0"/>
              <a:buChar char="•"/>
            </a:pPr>
            <a:r>
              <a:rPr lang="cs-CZ" dirty="0"/>
              <a:t>Autor:  Vojtěchův spolužák z Magdeburgu, </a:t>
            </a:r>
            <a:r>
              <a:rPr lang="cs-CZ" dirty="0" err="1"/>
              <a:t>kapl</a:t>
            </a:r>
            <a:r>
              <a:rPr lang="cs-CZ" dirty="0"/>
              <a:t>. Oty III., mnich </a:t>
            </a:r>
            <a:r>
              <a:rPr lang="cs-CZ" dirty="0" err="1"/>
              <a:t>aventinského</a:t>
            </a:r>
            <a:r>
              <a:rPr lang="cs-CZ" dirty="0"/>
              <a:t> kláštera</a:t>
            </a:r>
          </a:p>
          <a:p>
            <a:pPr marL="484632" indent="-457200">
              <a:buFont typeface="Arial" panose="020B0604020202020204" pitchFamily="34" charset="0"/>
              <a:buChar char="•"/>
            </a:pPr>
            <a:r>
              <a:rPr lang="cs-CZ" dirty="0"/>
              <a:t>Literárně činný: hagiografická, historická díla</a:t>
            </a:r>
          </a:p>
          <a:p>
            <a:pPr marL="484632" indent="-457200">
              <a:buFont typeface="Arial" panose="020B0604020202020204" pitchFamily="34" charset="0"/>
              <a:buChar char="•"/>
            </a:pPr>
            <a:r>
              <a:rPr lang="cs-CZ" dirty="0"/>
              <a:t>Mučednická smrt v Prusku (1009)</a:t>
            </a:r>
          </a:p>
          <a:p>
            <a:pPr marL="484632" indent="-457200">
              <a:buFont typeface="Arial" panose="020B0604020202020204" pitchFamily="34" charset="0"/>
              <a:buChar char="•"/>
            </a:pPr>
            <a:r>
              <a:rPr lang="cs-CZ" dirty="0"/>
              <a:t>Legenda: zdroj: </a:t>
            </a:r>
            <a:r>
              <a:rPr lang="cs-CZ" dirty="0" err="1"/>
              <a:t>Canaparius</a:t>
            </a:r>
            <a:r>
              <a:rPr lang="cs-CZ" dirty="0"/>
              <a:t> </a:t>
            </a:r>
          </a:p>
          <a:p>
            <a:pPr marL="484632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84632" indent="-457200">
              <a:buFont typeface="Arial" panose="020B0604020202020204" pitchFamily="34" charset="0"/>
              <a:buChar char="•"/>
            </a:pPr>
            <a:r>
              <a:rPr lang="cs-CZ" dirty="0"/>
              <a:t>Vita </a:t>
            </a:r>
            <a:r>
              <a:rPr lang="cs-CZ" dirty="0" err="1"/>
              <a:t>activa</a:t>
            </a:r>
            <a:r>
              <a:rPr lang="cs-CZ" dirty="0"/>
              <a:t> (zvl. misijní činnost, mučednictví)</a:t>
            </a:r>
          </a:p>
          <a:p>
            <a:pPr marL="484632" indent="-457200">
              <a:buFont typeface="Arial" panose="020B0604020202020204" pitchFamily="34" charset="0"/>
              <a:buChar char="•"/>
            </a:pPr>
            <a:r>
              <a:rPr lang="cs-CZ" dirty="0"/>
              <a:t>= legenda je pašije (</a:t>
            </a:r>
            <a:r>
              <a:rPr lang="cs-CZ" dirty="0" err="1"/>
              <a:t>passio</a:t>
            </a:r>
            <a:r>
              <a:rPr lang="cs-CZ" dirty="0"/>
              <a:t>)</a:t>
            </a:r>
          </a:p>
          <a:p>
            <a:pPr marL="484632" indent="-45720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01850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476672"/>
            <a:ext cx="7498080" cy="576064"/>
          </a:xfrm>
        </p:spPr>
        <p:txBody>
          <a:bodyPr>
            <a:normAutofit fontScale="90000"/>
          </a:bodyPr>
          <a:lstStyle/>
          <a:p>
            <a:pPr marL="370332" indent="-342900"/>
            <a:br>
              <a:rPr lang="cs-CZ" sz="4400" i="1" dirty="0">
                <a:solidFill>
                  <a:srgbClr val="0070C0"/>
                </a:solidFill>
              </a:rPr>
            </a:br>
            <a:r>
              <a:rPr lang="cs-CZ" sz="4400" i="1" dirty="0">
                <a:solidFill>
                  <a:srgbClr val="0070C0"/>
                </a:solidFill>
              </a:rPr>
              <a:t>Versus de </a:t>
            </a:r>
            <a:r>
              <a:rPr lang="cs-CZ" sz="4400" i="1" dirty="0" err="1">
                <a:solidFill>
                  <a:srgbClr val="0070C0"/>
                </a:solidFill>
              </a:rPr>
              <a:t>passione</a:t>
            </a:r>
            <a:r>
              <a:rPr lang="cs-CZ" sz="4400" i="1" dirty="0">
                <a:solidFill>
                  <a:srgbClr val="0070C0"/>
                </a:solidFill>
              </a:rPr>
              <a:t> </a:t>
            </a:r>
            <a:r>
              <a:rPr lang="cs-CZ" sz="4400" i="1" dirty="0" err="1">
                <a:solidFill>
                  <a:srgbClr val="0070C0"/>
                </a:solidFill>
              </a:rPr>
              <a:t>sancti</a:t>
            </a:r>
            <a:r>
              <a:rPr lang="cs-CZ" sz="4400" i="1" dirty="0">
                <a:solidFill>
                  <a:srgbClr val="0070C0"/>
                </a:solidFill>
              </a:rPr>
              <a:t> Adalberti</a:t>
            </a:r>
            <a:br>
              <a:rPr lang="cs-CZ" sz="4400" i="1" dirty="0">
                <a:solidFill>
                  <a:srgbClr val="0070C0"/>
                </a:solidFill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196752"/>
            <a:ext cx="7498080" cy="5051648"/>
          </a:xfrm>
        </p:spPr>
        <p:txBody>
          <a:bodyPr>
            <a:normAutofit/>
          </a:bodyPr>
          <a:lstStyle/>
          <a:p>
            <a:r>
              <a:rPr lang="cs-CZ" sz="2200" dirty="0"/>
              <a:t>Konstrukce: 1122 </a:t>
            </a:r>
            <a:r>
              <a:rPr lang="cs-CZ" sz="2200" dirty="0" err="1"/>
              <a:t>leontinských</a:t>
            </a:r>
            <a:r>
              <a:rPr lang="cs-CZ" sz="2200" dirty="0"/>
              <a:t> hexametrů</a:t>
            </a:r>
          </a:p>
          <a:p>
            <a:r>
              <a:rPr lang="cs-CZ" sz="2200" dirty="0"/>
              <a:t>Básnické </a:t>
            </a:r>
            <a:r>
              <a:rPr lang="cs-CZ" sz="2200" dirty="0" err="1"/>
              <a:t>zpracovávní</a:t>
            </a:r>
            <a:r>
              <a:rPr lang="cs-CZ" sz="2200" dirty="0"/>
              <a:t> </a:t>
            </a:r>
            <a:r>
              <a:rPr lang="cs-CZ" sz="2200" dirty="0" err="1"/>
              <a:t>Canapariovy</a:t>
            </a:r>
            <a:r>
              <a:rPr lang="cs-CZ" sz="2200" dirty="0"/>
              <a:t> legendy</a:t>
            </a:r>
          </a:p>
          <a:p>
            <a:r>
              <a:rPr lang="cs-CZ" sz="2200" dirty="0"/>
              <a:t>Vznik asi 11. a 12. stol.  v Čechách.</a:t>
            </a:r>
          </a:p>
          <a:p>
            <a:r>
              <a:rPr lang="cs-CZ" sz="2200" dirty="0"/>
              <a:t>Autorství: Kosmas? Kosmas dílo znal – využil jej ve své kronice. </a:t>
            </a:r>
          </a:p>
        </p:txBody>
      </p:sp>
    </p:spTree>
    <p:extLst>
      <p:ext uri="{BB962C8B-B14F-4D97-AF65-F5344CB8AC3E}">
        <p14:creationId xmlns:p14="http://schemas.microsoft.com/office/powerpoint/2010/main" val="2115721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371600" y="5805264"/>
            <a:ext cx="6400800" cy="648072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Klášter sv. Jiří (Praha); r. 921; r. 976</a:t>
            </a:r>
          </a:p>
        </p:txBody>
      </p:sp>
      <p:pic>
        <p:nvPicPr>
          <p:cNvPr id="11266" name="Picture 2" descr="C:\Users\Ondrej\Desktop\_Akropolis\Foto-vyuka2\sv. Jiří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764704"/>
            <a:ext cx="8117656" cy="47413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33333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371600" y="5085184"/>
            <a:ext cx="6400800" cy="553616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Ostrov u </a:t>
            </a:r>
            <a:r>
              <a:rPr lang="cs-CZ" dirty="0" err="1">
                <a:solidFill>
                  <a:schemeClr val="tx1"/>
                </a:solidFill>
              </a:rPr>
              <a:t>Davle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6146" name="Picture 2" descr="C:\Users\Ondrej\Desktop\_Akropolis\Foto-vyuka2\Ostrov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04664"/>
            <a:ext cx="6768752" cy="44644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77730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371600" y="5301208"/>
            <a:ext cx="6400800" cy="864096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Ostrov u </a:t>
            </a:r>
            <a:r>
              <a:rPr lang="cs-CZ" dirty="0" err="1">
                <a:solidFill>
                  <a:schemeClr val="tx1"/>
                </a:solidFill>
              </a:rPr>
              <a:t>Davle</a:t>
            </a:r>
            <a:r>
              <a:rPr lang="cs-CZ" dirty="0">
                <a:solidFill>
                  <a:schemeClr val="tx1"/>
                </a:solidFill>
              </a:rPr>
              <a:t> (</a:t>
            </a:r>
            <a:r>
              <a:rPr lang="cs-CZ" dirty="0" err="1">
                <a:solidFill>
                  <a:schemeClr val="tx1"/>
                </a:solidFill>
              </a:rPr>
              <a:t>obd</a:t>
            </a:r>
            <a:r>
              <a:rPr lang="cs-CZ" dirty="0">
                <a:solidFill>
                  <a:schemeClr val="tx1"/>
                </a:solidFill>
              </a:rPr>
              <a:t>. gotiky)</a:t>
            </a:r>
          </a:p>
        </p:txBody>
      </p:sp>
      <p:pic>
        <p:nvPicPr>
          <p:cNvPr id="7170" name="Picture 2" descr="C:\Users\Ondrej\Desktop\_Akropolis\Foto-vyuka2\ostrov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404664"/>
            <a:ext cx="6696744" cy="40324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51655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Středověká kultura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340768"/>
            <a:ext cx="7498080" cy="4800600"/>
          </a:xfrm>
        </p:spPr>
        <p:txBody>
          <a:bodyPr>
            <a:normAutofit fontScale="92500" lnSpcReduction="20000"/>
          </a:bodyPr>
          <a:lstStyle/>
          <a:p>
            <a:r>
              <a:rPr lang="cs-CZ" sz="2400" dirty="0">
                <a:solidFill>
                  <a:srgbClr val="0070C0"/>
                </a:solidFill>
              </a:rPr>
              <a:t>Hereze</a:t>
            </a:r>
            <a:r>
              <a:rPr lang="cs-CZ" sz="2400" dirty="0"/>
              <a:t> (gnostici (1.-4. stol), manichejci (Mání, 3. stol), </a:t>
            </a:r>
            <a:r>
              <a:rPr lang="cs-CZ" sz="2400" dirty="0" err="1"/>
              <a:t>bogomilové</a:t>
            </a:r>
            <a:r>
              <a:rPr lang="cs-CZ" sz="2400" dirty="0"/>
              <a:t> (10.-15. stol; </a:t>
            </a:r>
            <a:r>
              <a:rPr lang="cs-CZ" sz="2400" dirty="0" err="1"/>
              <a:t>Bogomil</a:t>
            </a:r>
            <a:r>
              <a:rPr lang="cs-CZ" sz="2400" dirty="0"/>
              <a:t>, </a:t>
            </a:r>
            <a:r>
              <a:rPr lang="cs-CZ" sz="2400" dirty="0" err="1"/>
              <a:t>bulh</a:t>
            </a:r>
            <a:r>
              <a:rPr lang="cs-CZ" sz="2400" dirty="0"/>
              <a:t>. kněz aj.)</a:t>
            </a:r>
          </a:p>
          <a:p>
            <a:endParaRPr lang="cs-CZ" sz="2400" dirty="0"/>
          </a:p>
          <a:p>
            <a:r>
              <a:rPr lang="cs-CZ" sz="2400" dirty="0">
                <a:solidFill>
                  <a:srgbClr val="0070C0"/>
                </a:solidFill>
              </a:rPr>
              <a:t>Křížové výpravy</a:t>
            </a:r>
          </a:p>
          <a:p>
            <a:r>
              <a:rPr lang="cs-CZ" sz="2400" dirty="0"/>
              <a:t>Jeruzalém od 7. stol.  v rukou Arabů, později Turků.</a:t>
            </a:r>
          </a:p>
          <a:p>
            <a:r>
              <a:rPr lang="cs-CZ" sz="2400" dirty="0"/>
              <a:t>První kříž.  výprava 1096 (1099 v </a:t>
            </a:r>
            <a:r>
              <a:rPr lang="cs-CZ" sz="2400" dirty="0" err="1"/>
              <a:t>Jeruz</a:t>
            </a:r>
            <a:r>
              <a:rPr lang="cs-CZ" sz="2400" dirty="0"/>
              <a:t>.)</a:t>
            </a:r>
          </a:p>
          <a:p>
            <a:r>
              <a:rPr lang="cs-CZ" sz="2400" dirty="0"/>
              <a:t>Rytířské řády: Johanité (1113), Templáři (1118)</a:t>
            </a:r>
          </a:p>
          <a:p>
            <a:endParaRPr lang="cs-CZ" sz="2400" dirty="0"/>
          </a:p>
          <a:p>
            <a:r>
              <a:rPr lang="cs-CZ" sz="2400" dirty="0">
                <a:solidFill>
                  <a:srgbClr val="0070C0"/>
                </a:solidFill>
              </a:rPr>
              <a:t>Mnišství, asketický život (v poušti), poustevníci</a:t>
            </a:r>
          </a:p>
          <a:p>
            <a:r>
              <a:rPr lang="cs-CZ" sz="2400" dirty="0"/>
              <a:t>Sv. Pavel Thébský (4. stol)</a:t>
            </a:r>
          </a:p>
          <a:p>
            <a:r>
              <a:rPr lang="cs-CZ" sz="2400" dirty="0"/>
              <a:t>Sv.  Antonín (otec mnišství); (251-356)</a:t>
            </a:r>
          </a:p>
          <a:p>
            <a:r>
              <a:rPr lang="cs-CZ" sz="2400" dirty="0"/>
              <a:t>Sv. </a:t>
            </a:r>
            <a:r>
              <a:rPr lang="cs-CZ" sz="2400" dirty="0" err="1"/>
              <a:t>Pachomius</a:t>
            </a:r>
            <a:r>
              <a:rPr lang="cs-CZ" sz="2400" dirty="0"/>
              <a:t> (340 na ostrově </a:t>
            </a:r>
            <a:r>
              <a:rPr lang="cs-CZ" sz="2400" dirty="0" err="1"/>
              <a:t>Tabené</a:t>
            </a:r>
            <a:r>
              <a:rPr lang="cs-CZ" sz="2400" dirty="0"/>
              <a:t> na Nilu klášter)</a:t>
            </a:r>
          </a:p>
          <a:p>
            <a:r>
              <a:rPr lang="cs-CZ" sz="2400" dirty="0"/>
              <a:t>Sv. </a:t>
            </a:r>
            <a:r>
              <a:rPr lang="cs-CZ" sz="2400" dirty="0" err="1"/>
              <a:t>Hillarion</a:t>
            </a:r>
            <a:r>
              <a:rPr lang="cs-CZ" sz="2400" dirty="0"/>
              <a:t>, Sv. </a:t>
            </a:r>
            <a:r>
              <a:rPr lang="cs-CZ" sz="2400" dirty="0" err="1"/>
              <a:t>Basilius</a:t>
            </a:r>
            <a:r>
              <a:rPr lang="cs-CZ" sz="2400" dirty="0"/>
              <a:t> (kláštery); sv. </a:t>
            </a:r>
            <a:r>
              <a:rPr lang="cs-CZ" sz="2400" dirty="0" err="1"/>
              <a:t>Athanasius</a:t>
            </a:r>
            <a:r>
              <a:rPr lang="cs-CZ" sz="2400" dirty="0"/>
              <a:t> - Řím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16721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500" dirty="0">
                <a:solidFill>
                  <a:srgbClr val="C00000"/>
                </a:solidFill>
              </a:rPr>
              <a:t>Mnišské řády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51920" y="1628800"/>
            <a:ext cx="4824536" cy="4162552"/>
          </a:xfrm>
        </p:spPr>
        <p:txBody>
          <a:bodyPr/>
          <a:lstStyle/>
          <a:p>
            <a:r>
              <a:rPr lang="cs-CZ" sz="2200" dirty="0">
                <a:solidFill>
                  <a:srgbClr val="0070C0"/>
                </a:solidFill>
              </a:rPr>
              <a:t>Sv. Benedikt (480-543)</a:t>
            </a:r>
          </a:p>
          <a:p>
            <a:r>
              <a:rPr lang="cs-CZ" sz="2200" dirty="0"/>
              <a:t>529 </a:t>
            </a:r>
            <a:r>
              <a:rPr lang="cs-CZ" sz="2200" dirty="0" err="1"/>
              <a:t>Montecassino</a:t>
            </a:r>
            <a:endParaRPr lang="cs-CZ" sz="2200" dirty="0"/>
          </a:p>
          <a:p>
            <a:r>
              <a:rPr lang="cs-CZ" sz="2200" dirty="0"/>
              <a:t>Řehole: 73 kapitol; sjednocení pravidel; v čele opat; povinnosti mnichů;</a:t>
            </a:r>
          </a:p>
          <a:p>
            <a:r>
              <a:rPr lang="cs-CZ" sz="2200" dirty="0"/>
              <a:t>Ora et </a:t>
            </a:r>
            <a:r>
              <a:rPr lang="cs-CZ" sz="2200" dirty="0" err="1"/>
              <a:t>labora</a:t>
            </a:r>
            <a:endParaRPr lang="cs-CZ" sz="2200" dirty="0"/>
          </a:p>
          <a:p>
            <a:r>
              <a:rPr lang="cs-CZ" sz="2200" dirty="0"/>
              <a:t>Sestra Scholastika; abatyší ženského kláštera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26" name="Picture 2" descr="https://upload.wikimedia.org/wikipedia/commons/thumb/7/73/Fra_Angelico_031.jpg/220px-Fra_Angelico_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98864"/>
            <a:ext cx="2808312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1944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274042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764704"/>
            <a:ext cx="7498080" cy="5483696"/>
          </a:xfrm>
        </p:spPr>
        <p:txBody>
          <a:bodyPr>
            <a:normAutofit fontScale="77500" lnSpcReduction="20000"/>
          </a:bodyPr>
          <a:lstStyle/>
          <a:p>
            <a:r>
              <a:rPr lang="cs-CZ" dirty="0">
                <a:solidFill>
                  <a:srgbClr val="0070C0"/>
                </a:solidFill>
              </a:rPr>
              <a:t>Cisterciáci</a:t>
            </a:r>
          </a:p>
          <a:p>
            <a:r>
              <a:rPr lang="cs-CZ" dirty="0"/>
              <a:t>(1098; </a:t>
            </a:r>
            <a:r>
              <a:rPr lang="cs-CZ" dirty="0" err="1"/>
              <a:t>Citeaux</a:t>
            </a:r>
            <a:r>
              <a:rPr lang="cs-CZ" dirty="0"/>
              <a:t>; sv. Robert, opat kl. </a:t>
            </a:r>
            <a:r>
              <a:rPr lang="cs-CZ" dirty="0" err="1"/>
              <a:t>Molesme</a:t>
            </a:r>
            <a:r>
              <a:rPr lang="cs-CZ" dirty="0"/>
              <a:t>; reforma </a:t>
            </a:r>
            <a:r>
              <a:rPr lang="cs-CZ" dirty="0" err="1"/>
              <a:t>bened</a:t>
            </a:r>
            <a:r>
              <a:rPr lang="cs-CZ" dirty="0"/>
              <a:t>. řádu)</a:t>
            </a:r>
          </a:p>
          <a:p>
            <a:r>
              <a:rPr lang="cs-CZ" dirty="0"/>
              <a:t>Bernard z </a:t>
            </a:r>
            <a:r>
              <a:rPr lang="cs-CZ" dirty="0" err="1"/>
              <a:t>Clairvaux</a:t>
            </a:r>
            <a:r>
              <a:rPr lang="cs-CZ" dirty="0"/>
              <a:t> (1090/91-1153) x </a:t>
            </a:r>
            <a:r>
              <a:rPr lang="cs-CZ" dirty="0" err="1"/>
              <a:t>clunyjské</a:t>
            </a:r>
            <a:r>
              <a:rPr lang="cs-CZ" dirty="0"/>
              <a:t> hnutí (askeze, liturgie, centrální pravomoc papeže a opata)</a:t>
            </a:r>
          </a:p>
          <a:p>
            <a:endParaRPr lang="cs-CZ" dirty="0"/>
          </a:p>
          <a:p>
            <a:r>
              <a:rPr lang="cs-CZ" dirty="0">
                <a:solidFill>
                  <a:srgbClr val="0070C0"/>
                </a:solidFill>
              </a:rPr>
              <a:t>Dominikáni (řád bratří kazatelů)</a:t>
            </a:r>
          </a:p>
          <a:p>
            <a:r>
              <a:rPr lang="cs-CZ" dirty="0"/>
              <a:t>Sv. Dominik; </a:t>
            </a:r>
            <a:r>
              <a:rPr lang="cs-CZ" dirty="0" err="1"/>
              <a:t>zal</a:t>
            </a:r>
            <a:r>
              <a:rPr lang="cs-CZ" dirty="0"/>
              <a:t>. 1215; důsledek jeho vystup. proti albigenským; řehol. sv.  Augustina</a:t>
            </a:r>
          </a:p>
          <a:p>
            <a:endParaRPr lang="cs-CZ" dirty="0"/>
          </a:p>
          <a:p>
            <a:r>
              <a:rPr lang="cs-CZ" dirty="0">
                <a:solidFill>
                  <a:srgbClr val="0070C0"/>
                </a:solidFill>
              </a:rPr>
              <a:t>Premonstráti</a:t>
            </a:r>
            <a:r>
              <a:rPr lang="cs-CZ" dirty="0"/>
              <a:t> (</a:t>
            </a:r>
            <a:r>
              <a:rPr lang="cs-CZ" dirty="0" err="1"/>
              <a:t>zal</a:t>
            </a:r>
            <a:r>
              <a:rPr lang="cs-CZ" dirty="0"/>
              <a:t>. 1120; sv. Norbert z </a:t>
            </a:r>
            <a:r>
              <a:rPr lang="cs-CZ" dirty="0" err="1"/>
              <a:t>Prémontré</a:t>
            </a:r>
            <a:r>
              <a:rPr lang="cs-CZ" dirty="0"/>
              <a:t>; </a:t>
            </a:r>
            <a:r>
              <a:rPr lang="cs-CZ" dirty="0" err="1"/>
              <a:t>řehl</a:t>
            </a:r>
            <a:r>
              <a:rPr lang="cs-CZ" dirty="0"/>
              <a:t>. sv.  Augustina)</a:t>
            </a:r>
          </a:p>
          <a:p>
            <a:pPr marL="82296" indent="0">
              <a:buNone/>
            </a:pPr>
            <a:endParaRPr lang="cs-CZ" dirty="0"/>
          </a:p>
          <a:p>
            <a:r>
              <a:rPr lang="cs-CZ" dirty="0">
                <a:solidFill>
                  <a:srgbClr val="0070C0"/>
                </a:solidFill>
              </a:rPr>
              <a:t>Františkáni</a:t>
            </a:r>
          </a:p>
          <a:p>
            <a:r>
              <a:rPr lang="cs-CZ" dirty="0"/>
              <a:t>Sv. Františkem </a:t>
            </a:r>
            <a:r>
              <a:rPr lang="cs-CZ" dirty="0" err="1"/>
              <a:t>zal</a:t>
            </a:r>
            <a:r>
              <a:rPr lang="cs-CZ" dirty="0"/>
              <a:t>. 1209;  </a:t>
            </a:r>
            <a:r>
              <a:rPr lang="cs-CZ" dirty="0" err="1"/>
              <a:t>žensk</a:t>
            </a:r>
            <a:r>
              <a:rPr lang="cs-CZ" dirty="0"/>
              <a:t>. klarisky = sv. Klára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6271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59632" y="4005064"/>
            <a:ext cx="2376264" cy="237626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Začátek „Řečí Besedních“; Tomáš Štítný ze Štítného; Budyšínský </a:t>
            </a:r>
            <a:r>
              <a:rPr lang="cs-CZ" dirty="0" err="1"/>
              <a:t>rkp</a:t>
            </a:r>
            <a:r>
              <a:rPr lang="cs-CZ" dirty="0"/>
              <a:t>. 1390</a:t>
            </a:r>
          </a:p>
        </p:txBody>
      </p:sp>
      <p:pic>
        <p:nvPicPr>
          <p:cNvPr id="6146" name="Picture 2" descr="C:\Users\Ondrej\Desktop\Fotky-rane období\hlaholice -kruhtext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332656"/>
            <a:ext cx="5040560" cy="6525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371600" y="4869160"/>
            <a:ext cx="6400800" cy="76964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Rajhradský klášter (r. 1045)</a:t>
            </a:r>
          </a:p>
        </p:txBody>
      </p:sp>
      <p:pic>
        <p:nvPicPr>
          <p:cNvPr id="12290" name="Picture 2" descr="C:\Users\Ondrej\Desktop\_Akropolis\Foto-vyuka2\Rajhr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268760"/>
            <a:ext cx="4896544" cy="309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96072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331640" y="5733256"/>
            <a:ext cx="6400800" cy="744488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Sázavský klášter (r. 1032)</a:t>
            </a:r>
          </a:p>
        </p:txBody>
      </p:sp>
      <p:pic>
        <p:nvPicPr>
          <p:cNvPr id="8194" name="Picture 2" descr="C:\Users\Ondrej\Desktop\_Akropolis\Foto-vyuka2\sázav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20688"/>
            <a:ext cx="7560840" cy="4752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09725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62083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C00000"/>
                </a:solidFill>
              </a:rPr>
              <a:t>Sázavský klášter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7532" y="1700808"/>
            <a:ext cx="7406640" cy="2448272"/>
          </a:xfrm>
        </p:spPr>
        <p:txBody>
          <a:bodyPr>
            <a:normAutofit/>
          </a:bodyPr>
          <a:lstStyle/>
          <a:p>
            <a:pPr marL="484632" indent="-457200">
              <a:buFont typeface="Arial" panose="020B0604020202020204" pitchFamily="34" charset="0"/>
              <a:buChar char="•"/>
            </a:pPr>
            <a:r>
              <a:rPr lang="cs-CZ" dirty="0"/>
              <a:t>Kníže Oldřich + Prokop; zmínky 1032 – </a:t>
            </a:r>
            <a:r>
              <a:rPr lang="cs-CZ" dirty="0" err="1"/>
              <a:t>bened</a:t>
            </a:r>
            <a:r>
              <a:rPr lang="cs-CZ" dirty="0"/>
              <a:t>. Komunita</a:t>
            </a:r>
          </a:p>
          <a:p>
            <a:pPr marL="484632" indent="-457200">
              <a:buFont typeface="Arial" panose="020B0604020202020204" pitchFamily="34" charset="0"/>
              <a:buChar char="•"/>
            </a:pPr>
            <a:r>
              <a:rPr lang="cs-CZ" dirty="0"/>
              <a:t>11. stol. středisko slovanské liturgie</a:t>
            </a:r>
          </a:p>
          <a:p>
            <a:pPr marL="484632" indent="-457200">
              <a:buFont typeface="Arial" panose="020B0604020202020204" pitchFamily="34" charset="0"/>
              <a:buChar char="•"/>
            </a:pPr>
            <a:r>
              <a:rPr lang="cs-CZ" dirty="0"/>
              <a:t>Mniši vyhnáni 1096; mateřský klášter: Břevnov</a:t>
            </a:r>
          </a:p>
          <a:p>
            <a:pPr marL="484632" indent="-457200">
              <a:buFont typeface="Arial" panose="020B0604020202020204" pitchFamily="34" charset="0"/>
              <a:buChar char="•"/>
            </a:pPr>
            <a:r>
              <a:rPr lang="cs-CZ" dirty="0"/>
              <a:t>Vedle kláštera je kostel sv. Kříže (</a:t>
            </a:r>
            <a:r>
              <a:rPr lang="cs-CZ" dirty="0" err="1"/>
              <a:t>vysv</a:t>
            </a:r>
            <a:r>
              <a:rPr lang="cs-CZ" dirty="0"/>
              <a:t>. 1070)</a:t>
            </a:r>
          </a:p>
          <a:p>
            <a:pPr marL="484632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84632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84632" indent="-45720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67584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470025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371600" y="6093296"/>
            <a:ext cx="6400800" cy="43204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Strahovský klášter (r. 1143)</a:t>
            </a:r>
          </a:p>
        </p:txBody>
      </p:sp>
      <p:pic>
        <p:nvPicPr>
          <p:cNvPr id="9221" name="Picture 5" descr="C:\Users\Ondrej\Desktop\_Akropolis\Foto-vyuka2\Praha_Strahovsky_klas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102407" y="-16733225"/>
            <a:ext cx="10152000" cy="5707257"/>
          </a:xfrm>
          <a:prstGeom prst="rect">
            <a:avLst/>
          </a:prstGeom>
          <a:noFill/>
        </p:spPr>
      </p:pic>
      <p:pic>
        <p:nvPicPr>
          <p:cNvPr id="9222" name="Picture 6" descr="C:\Users\Ondrej\Desktop\_Akropolis\Foto-vyuka2\Praha_Strahovsky_klas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2656"/>
            <a:ext cx="8136904" cy="5328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93455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Scholastika</a:t>
            </a:r>
          </a:p>
          <a:p>
            <a:r>
              <a:rPr lang="cs-CZ" dirty="0"/>
              <a:t>Univerzity</a:t>
            </a:r>
          </a:p>
          <a:p>
            <a:r>
              <a:rPr lang="cs-CZ" dirty="0"/>
              <a:t>Teologické spory a </a:t>
            </a:r>
            <a:r>
              <a:rPr lang="cs-CZ" dirty="0" err="1"/>
              <a:t>summy</a:t>
            </a:r>
            <a:endParaRPr lang="cs-CZ" dirty="0"/>
          </a:p>
          <a:p>
            <a:r>
              <a:rPr lang="cs-CZ" dirty="0"/>
              <a:t>Mystika</a:t>
            </a:r>
          </a:p>
          <a:p>
            <a:endParaRPr lang="cs-CZ" dirty="0"/>
          </a:p>
          <a:p>
            <a:r>
              <a:rPr lang="cs-CZ" dirty="0"/>
              <a:t>Architektura</a:t>
            </a:r>
          </a:p>
          <a:p>
            <a:r>
              <a:rPr lang="cs-CZ" dirty="0"/>
              <a:t>Teologie světla; Bůh = světlo (Světlo)</a:t>
            </a:r>
          </a:p>
        </p:txBody>
      </p:sp>
    </p:spTree>
    <p:extLst>
      <p:ext uri="{BB962C8B-B14F-4D97-AF65-F5344CB8AC3E}">
        <p14:creationId xmlns:p14="http://schemas.microsoft.com/office/powerpoint/2010/main" val="1610219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>Kosmas (1045-1125)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200" i="1" dirty="0" err="1"/>
              <a:t>Chronica</a:t>
            </a:r>
            <a:r>
              <a:rPr lang="cs-CZ" sz="2200" i="1" dirty="0"/>
              <a:t> </a:t>
            </a:r>
            <a:r>
              <a:rPr lang="cs-CZ" sz="2200" i="1" dirty="0" err="1"/>
              <a:t>Boemorum</a:t>
            </a:r>
            <a:endParaRPr lang="cs-CZ" sz="2200" i="1" dirty="0"/>
          </a:p>
          <a:p>
            <a:r>
              <a:rPr lang="cs-CZ" sz="2200" dirty="0"/>
              <a:t>Božetěcha; syn (?) Jindřich Zdík (1083-1150)</a:t>
            </a:r>
          </a:p>
          <a:p>
            <a:endParaRPr lang="cs-CZ" sz="2200" dirty="0"/>
          </a:p>
          <a:p>
            <a:r>
              <a:rPr lang="cs-CZ" sz="2200" i="1" dirty="0"/>
              <a:t>Kronika</a:t>
            </a:r>
            <a:r>
              <a:rPr lang="cs-CZ" sz="2200" dirty="0"/>
              <a:t>: </a:t>
            </a:r>
          </a:p>
          <a:p>
            <a:r>
              <a:rPr lang="cs-CZ" sz="2200" dirty="0"/>
              <a:t>Dělení pramenů; dělení knihy</a:t>
            </a:r>
          </a:p>
          <a:p>
            <a:r>
              <a:rPr lang="cs-CZ" sz="2200" dirty="0"/>
              <a:t>Teoreticko-metodologický přístup</a:t>
            </a:r>
          </a:p>
          <a:p>
            <a:r>
              <a:rPr lang="cs-CZ" sz="2200" dirty="0"/>
              <a:t>Narativní a stylistická stránka kroniky</a:t>
            </a:r>
          </a:p>
          <a:p>
            <a:r>
              <a:rPr lang="cs-CZ" sz="2200" dirty="0"/>
              <a:t>Role kroniky v dalším historickém vývoji</a:t>
            </a:r>
          </a:p>
          <a:p>
            <a:endParaRPr lang="cs-CZ" sz="2200" dirty="0"/>
          </a:p>
          <a:p>
            <a:endParaRPr lang="cs-CZ" sz="2200" i="1" dirty="0"/>
          </a:p>
        </p:txBody>
      </p:sp>
    </p:spTree>
    <p:extLst>
      <p:ext uri="{BB962C8B-B14F-4D97-AF65-F5344CB8AC3E}">
        <p14:creationId xmlns:p14="http://schemas.microsoft.com/office/powerpoint/2010/main" val="13502404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Kosmovi nástupci (12.-13. stol)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417638"/>
            <a:ext cx="7498080" cy="4830762"/>
          </a:xfrm>
        </p:spPr>
        <p:txBody>
          <a:bodyPr>
            <a:normAutofit/>
          </a:bodyPr>
          <a:lstStyle/>
          <a:p>
            <a:r>
              <a:rPr lang="cs-CZ" sz="2200" dirty="0">
                <a:solidFill>
                  <a:srgbClr val="0070C0"/>
                </a:solidFill>
              </a:rPr>
              <a:t>Kanovník vyšehradský </a:t>
            </a:r>
            <a:r>
              <a:rPr lang="cs-CZ" sz="2200" dirty="0"/>
              <a:t>(neznámý kronikář; autor Letopisů)</a:t>
            </a:r>
          </a:p>
          <a:p>
            <a:r>
              <a:rPr lang="cs-CZ" sz="2200" dirty="0">
                <a:solidFill>
                  <a:srgbClr val="0070C0"/>
                </a:solidFill>
              </a:rPr>
              <a:t>Mnich sázavský</a:t>
            </a:r>
          </a:p>
          <a:p>
            <a:r>
              <a:rPr lang="cs-CZ" sz="2200" dirty="0" err="1">
                <a:solidFill>
                  <a:srgbClr val="0070C0"/>
                </a:solidFill>
              </a:rPr>
              <a:t>Vincentius</a:t>
            </a:r>
            <a:endParaRPr lang="cs-CZ" sz="2200" dirty="0">
              <a:solidFill>
                <a:srgbClr val="0070C0"/>
              </a:solidFill>
            </a:endParaRPr>
          </a:p>
          <a:p>
            <a:r>
              <a:rPr lang="cs-CZ" sz="2200" dirty="0" err="1">
                <a:solidFill>
                  <a:srgbClr val="0070C0"/>
                </a:solidFill>
              </a:rPr>
              <a:t>Jarloch</a:t>
            </a:r>
            <a:r>
              <a:rPr lang="cs-CZ" sz="2200" dirty="0">
                <a:solidFill>
                  <a:srgbClr val="0070C0"/>
                </a:solidFill>
              </a:rPr>
              <a:t> (</a:t>
            </a:r>
            <a:r>
              <a:rPr lang="cs-CZ" sz="2200" dirty="0" err="1">
                <a:solidFill>
                  <a:srgbClr val="0070C0"/>
                </a:solidFill>
              </a:rPr>
              <a:t>Gerlach</a:t>
            </a:r>
            <a:r>
              <a:rPr lang="cs-CZ" sz="2200" dirty="0">
                <a:solidFill>
                  <a:srgbClr val="0070C0"/>
                </a:solidFill>
              </a:rPr>
              <a:t>)</a:t>
            </a:r>
          </a:p>
          <a:p>
            <a:endParaRPr lang="cs-CZ" sz="2200" dirty="0">
              <a:solidFill>
                <a:srgbClr val="0070C0"/>
              </a:solidFill>
            </a:endParaRPr>
          </a:p>
          <a:p>
            <a:r>
              <a:rPr lang="cs-CZ" sz="2200" dirty="0">
                <a:solidFill>
                  <a:srgbClr val="0070C0"/>
                </a:solidFill>
              </a:rPr>
              <a:t>Letopisy hradišťsko-opatovické (kol. 1163)</a:t>
            </a:r>
          </a:p>
          <a:p>
            <a:r>
              <a:rPr lang="cs-CZ" sz="2200" dirty="0">
                <a:solidFill>
                  <a:srgbClr val="0070C0"/>
                </a:solidFill>
              </a:rPr>
              <a:t>Konrádova práva</a:t>
            </a:r>
          </a:p>
          <a:p>
            <a:r>
              <a:rPr lang="cs-CZ" sz="2200" dirty="0">
                <a:solidFill>
                  <a:srgbClr val="0070C0"/>
                </a:solidFill>
              </a:rPr>
              <a:t>Opatovický homiliář </a:t>
            </a:r>
            <a:r>
              <a:rPr lang="cs-CZ" sz="2200" dirty="0"/>
              <a:t>(kázání o sv. Václavu a Vojtěchovi); 2. pol. 12. stol.; soubor kázání;</a:t>
            </a:r>
          </a:p>
        </p:txBody>
      </p:sp>
    </p:spTree>
    <p:extLst>
      <p:ext uri="{BB962C8B-B14F-4D97-AF65-F5344CB8AC3E}">
        <p14:creationId xmlns:p14="http://schemas.microsoft.com/office/powerpoint/2010/main" val="8743814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Legenda o sv. Prokopu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Prokop (kněz, poustevník, zakladatel Sázavského kláštera; asi 970-1053)</a:t>
            </a:r>
          </a:p>
          <a:p>
            <a:r>
              <a:rPr lang="cs-CZ" dirty="0"/>
              <a:t>Svatořečen 1204; ostatky 1588 přeneseny do kostela Všech svatých (Pražský hrad)</a:t>
            </a:r>
          </a:p>
          <a:p>
            <a:r>
              <a:rPr lang="cs-CZ" dirty="0"/>
              <a:t>Vzdělání na Vyšehradě; syn </a:t>
            </a:r>
            <a:r>
              <a:rPr lang="cs-CZ" dirty="0" err="1"/>
              <a:t>Jimram</a:t>
            </a:r>
            <a:endParaRPr lang="cs-CZ" dirty="0"/>
          </a:p>
          <a:p>
            <a:endParaRPr lang="cs-CZ" dirty="0"/>
          </a:p>
          <a:p>
            <a:r>
              <a:rPr lang="cs-CZ" dirty="0">
                <a:solidFill>
                  <a:srgbClr val="0070C0"/>
                </a:solidFill>
              </a:rPr>
              <a:t>Latinské legendy:</a:t>
            </a:r>
          </a:p>
          <a:p>
            <a:pPr marL="82296" indent="0">
              <a:buNone/>
            </a:pPr>
            <a:r>
              <a:rPr lang="cs-CZ" dirty="0">
                <a:solidFill>
                  <a:schemeClr val="accent4">
                    <a:lumMod val="50000"/>
                  </a:schemeClr>
                </a:solidFill>
              </a:rPr>
              <a:t>	Vita minor (Život menší); pol. 12. stol.</a:t>
            </a:r>
          </a:p>
          <a:p>
            <a:pPr marL="82296" indent="0">
              <a:buNone/>
            </a:pPr>
            <a:r>
              <a:rPr lang="cs-CZ" dirty="0">
                <a:solidFill>
                  <a:schemeClr val="accent4">
                    <a:lumMod val="50000"/>
                  </a:schemeClr>
                </a:solidFill>
              </a:rPr>
              <a:t>	Vita </a:t>
            </a:r>
            <a:r>
              <a:rPr lang="cs-CZ" dirty="0" err="1">
                <a:solidFill>
                  <a:schemeClr val="accent4">
                    <a:lumMod val="50000"/>
                  </a:schemeClr>
                </a:solidFill>
              </a:rPr>
              <a:t>antiqua</a:t>
            </a:r>
            <a:r>
              <a:rPr lang="cs-CZ" dirty="0">
                <a:solidFill>
                  <a:schemeClr val="accent4">
                    <a:lumMod val="50000"/>
                  </a:schemeClr>
                </a:solidFill>
              </a:rPr>
              <a:t> (Život starobylý); 2. pol. 13. stol.</a:t>
            </a:r>
          </a:p>
          <a:p>
            <a:pPr marL="82296" indent="0">
              <a:buNone/>
            </a:pPr>
            <a:r>
              <a:rPr lang="cs-CZ" dirty="0">
                <a:solidFill>
                  <a:schemeClr val="accent4">
                    <a:lumMod val="50000"/>
                  </a:schemeClr>
                </a:solidFill>
              </a:rPr>
              <a:t>	Vita maior (Život větší); 14. stol.</a:t>
            </a:r>
          </a:p>
          <a:p>
            <a:pPr marL="82296" indent="0">
              <a:buNone/>
            </a:pPr>
            <a:endParaRPr lang="cs-CZ" dirty="0"/>
          </a:p>
          <a:p>
            <a:r>
              <a:rPr lang="cs-CZ" dirty="0">
                <a:solidFill>
                  <a:srgbClr val="0070C0"/>
                </a:solidFill>
              </a:rPr>
              <a:t>Česká legenda:</a:t>
            </a:r>
          </a:p>
          <a:p>
            <a:pPr marL="82296" indent="0">
              <a:buNone/>
            </a:pPr>
            <a:r>
              <a:rPr lang="cs-CZ" dirty="0">
                <a:solidFill>
                  <a:schemeClr val="accent4">
                    <a:lumMod val="50000"/>
                  </a:schemeClr>
                </a:solidFill>
              </a:rPr>
              <a:t>	Čerpá a navazuje na Vita maior</a:t>
            </a:r>
          </a:p>
          <a:p>
            <a:pPr marL="82296" indent="0">
              <a:buNone/>
            </a:pPr>
            <a:endParaRPr lang="cs-CZ" dirty="0">
              <a:solidFill>
                <a:schemeClr val="accent4">
                  <a:lumMod val="50000"/>
                </a:schemeClr>
              </a:solidFill>
            </a:endParaRPr>
          </a:p>
          <a:p>
            <a:pPr marL="82296" indent="0">
              <a:buNone/>
            </a:pPr>
            <a:endParaRPr lang="cs-CZ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16019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Legenda o sv. Kateřině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Česky psaná veršovaná legenda z 2. pol. 14. stol.</a:t>
            </a:r>
          </a:p>
          <a:p>
            <a:r>
              <a:rPr lang="cs-CZ" dirty="0"/>
              <a:t>Osmislabičný verš</a:t>
            </a:r>
          </a:p>
          <a:p>
            <a:r>
              <a:rPr lang="cs-CZ" dirty="0"/>
              <a:t>Dvorská literatura; duchovní literatura</a:t>
            </a:r>
          </a:p>
          <a:p>
            <a:r>
              <a:rPr lang="cs-CZ" dirty="0"/>
              <a:t>Symbolika, alegoričnost; mystika, barevnost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55088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Alexandreida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Klasické látky:  Alexandr Veliký, trojská </a:t>
            </a:r>
          </a:p>
          <a:p>
            <a:r>
              <a:rPr lang="cs-CZ" dirty="0"/>
              <a:t>Vznik nejspíš 2. pol. 14. stol.</a:t>
            </a:r>
          </a:p>
          <a:p>
            <a:r>
              <a:rPr lang="cs-CZ" dirty="0"/>
              <a:t>Původ zřejmě starší: konec 13., poč. 14. stol.</a:t>
            </a:r>
          </a:p>
          <a:p>
            <a:endParaRPr lang="cs-CZ" dirty="0"/>
          </a:p>
          <a:p>
            <a:r>
              <a:rPr lang="cs-CZ" dirty="0">
                <a:solidFill>
                  <a:srgbClr val="0070C0"/>
                </a:solidFill>
              </a:rPr>
              <a:t>Zdroje: </a:t>
            </a:r>
          </a:p>
          <a:p>
            <a:r>
              <a:rPr lang="cs-CZ" b="1" dirty="0" err="1"/>
              <a:t>Gualter</a:t>
            </a:r>
            <a:r>
              <a:rPr lang="cs-CZ" b="1" dirty="0"/>
              <a:t> </a:t>
            </a:r>
            <a:r>
              <a:rPr lang="cs-CZ" b="1" dirty="0" err="1"/>
              <a:t>Castellionský</a:t>
            </a:r>
            <a:r>
              <a:rPr lang="cs-CZ" b="1" dirty="0"/>
              <a:t> </a:t>
            </a:r>
            <a:r>
              <a:rPr lang="cs-CZ" dirty="0"/>
              <a:t>(fr.  </a:t>
            </a:r>
            <a:r>
              <a:rPr lang="cs-CZ" i="1" dirty="0"/>
              <a:t>Alexandreida</a:t>
            </a:r>
            <a:r>
              <a:rPr lang="cs-CZ" dirty="0"/>
              <a:t>, 1182; hexametry; 5 tis. veršů; antická mytologický tradice)</a:t>
            </a:r>
          </a:p>
          <a:p>
            <a:endParaRPr lang="cs-CZ" dirty="0"/>
          </a:p>
          <a:p>
            <a:r>
              <a:rPr lang="cs-CZ" b="1" dirty="0"/>
              <a:t>Ulrich von </a:t>
            </a:r>
            <a:r>
              <a:rPr lang="cs-CZ" b="1" dirty="0" err="1"/>
              <a:t>Eschenbach</a:t>
            </a:r>
            <a:r>
              <a:rPr lang="cs-CZ" b="1" dirty="0"/>
              <a:t> </a:t>
            </a:r>
            <a:r>
              <a:rPr lang="cs-CZ" dirty="0"/>
              <a:t>(něm. verze </a:t>
            </a:r>
            <a:r>
              <a:rPr lang="cs-CZ" i="1" dirty="0"/>
              <a:t>Alexandreidy</a:t>
            </a:r>
            <a:r>
              <a:rPr lang="cs-CZ" dirty="0"/>
              <a:t>, 1287)</a:t>
            </a:r>
            <a:r>
              <a:rPr lang="cs-CZ" i="1" dirty="0"/>
              <a:t> </a:t>
            </a:r>
          </a:p>
          <a:p>
            <a:endParaRPr lang="cs-CZ" i="1" dirty="0"/>
          </a:p>
          <a:p>
            <a:r>
              <a:rPr lang="cs-CZ" i="1" dirty="0"/>
              <a:t>Opuštění antických vzorů a narážek</a:t>
            </a:r>
          </a:p>
          <a:p>
            <a:r>
              <a:rPr lang="cs-CZ" i="1" dirty="0"/>
              <a:t>Osmislabičný verš sdruženě rýmovaný = charakteristický verš staročeské epiky</a:t>
            </a:r>
          </a:p>
          <a:p>
            <a:r>
              <a:rPr lang="cs-CZ" i="1" dirty="0"/>
              <a:t>Rukopisy; </a:t>
            </a:r>
            <a:r>
              <a:rPr lang="cs-CZ" dirty="0"/>
              <a:t>13.-15. stol.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973703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371600" y="5733256"/>
            <a:ext cx="6400800" cy="720080"/>
          </a:xfrm>
        </p:spPr>
        <p:txBody>
          <a:bodyPr>
            <a:normAutofit/>
          </a:bodyPr>
          <a:lstStyle/>
          <a:p>
            <a:r>
              <a:rPr lang="cs-CZ" dirty="0"/>
              <a:t>Levý Hradec (9. stol.)</a:t>
            </a:r>
          </a:p>
        </p:txBody>
      </p:sp>
      <p:pic>
        <p:nvPicPr>
          <p:cNvPr id="5122" name="Picture 2" descr="C:\Users\Ondrej\Desktop\_Akropolis\Foto-vyuka2\levy_hrade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1" y="620688"/>
            <a:ext cx="5976664" cy="43011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98106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Dalimilova kronika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Kronika tak řečeného Dalimila; Kronika boleslavská</a:t>
            </a:r>
          </a:p>
          <a:p>
            <a:r>
              <a:rPr lang="cs-CZ" dirty="0"/>
              <a:t>Nejstarší česky psaná veršovaná kronika</a:t>
            </a:r>
          </a:p>
          <a:p>
            <a:r>
              <a:rPr lang="cs-CZ" dirty="0"/>
              <a:t>Počátek 14. stol. (dovedena do 1314)</a:t>
            </a:r>
          </a:p>
          <a:p>
            <a:r>
              <a:rPr lang="cs-CZ" dirty="0"/>
              <a:t>Problematické autorství</a:t>
            </a:r>
          </a:p>
          <a:p>
            <a:r>
              <a:rPr lang="cs-CZ" dirty="0"/>
              <a:t>Základní charakteristika díla: protiněmecké, střední vrstva; překlady do němčiny</a:t>
            </a:r>
          </a:p>
          <a:p>
            <a:r>
              <a:rPr lang="cs-CZ" dirty="0"/>
              <a:t>Překlady do němčiny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02861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Literatura ve 13. a 14. stol.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82296" indent="0">
              <a:buNone/>
            </a:pPr>
            <a:r>
              <a:rPr lang="cs-CZ" b="1" dirty="0"/>
              <a:t>Latinská tvorba:</a:t>
            </a:r>
          </a:p>
          <a:p>
            <a:pPr marL="82296" indent="0">
              <a:buNone/>
            </a:pPr>
            <a:r>
              <a:rPr lang="cs-CZ" i="1" dirty="0">
                <a:solidFill>
                  <a:srgbClr val="0070C0"/>
                </a:solidFill>
              </a:rPr>
              <a:t>Zbraslavská kronika </a:t>
            </a:r>
            <a:r>
              <a:rPr lang="cs-CZ" dirty="0"/>
              <a:t>(</a:t>
            </a:r>
            <a:r>
              <a:rPr lang="cs-CZ" dirty="0" err="1"/>
              <a:t>Cronica</a:t>
            </a:r>
            <a:r>
              <a:rPr lang="cs-CZ" dirty="0"/>
              <a:t> Aule </a:t>
            </a:r>
            <a:r>
              <a:rPr lang="cs-CZ" dirty="0" err="1"/>
              <a:t>Regie</a:t>
            </a:r>
            <a:r>
              <a:rPr lang="cs-CZ" dirty="0"/>
              <a:t>)</a:t>
            </a:r>
          </a:p>
          <a:p>
            <a:r>
              <a:rPr lang="cs-CZ" dirty="0"/>
              <a:t>Její vznik inicioval Václav II.</a:t>
            </a:r>
          </a:p>
          <a:p>
            <a:r>
              <a:rPr lang="cs-CZ" dirty="0"/>
              <a:t>Vznikala v letech 1305-1339</a:t>
            </a:r>
          </a:p>
          <a:p>
            <a:r>
              <a:rPr lang="cs-CZ" dirty="0"/>
              <a:t>Opat Ota Durynský a opat Petr Žitavský</a:t>
            </a:r>
          </a:p>
          <a:p>
            <a:r>
              <a:rPr lang="cs-CZ" dirty="0"/>
              <a:t>Narativní styl; velké množství veršů – leoninské hexametry</a:t>
            </a:r>
          </a:p>
          <a:p>
            <a:r>
              <a:rPr lang="cs-CZ" dirty="0"/>
              <a:t>Opisována: Kronika Františka Pražského; Beneše Krabice z </a:t>
            </a:r>
            <a:r>
              <a:rPr lang="cs-CZ" dirty="0" err="1"/>
              <a:t>Veitmile</a:t>
            </a:r>
            <a:r>
              <a:rPr lang="cs-CZ" dirty="0"/>
              <a:t>; kronika Přibíka </a:t>
            </a:r>
            <a:r>
              <a:rPr lang="cs-CZ" dirty="0" err="1"/>
              <a:t>Pulkavy</a:t>
            </a:r>
            <a:r>
              <a:rPr lang="cs-CZ" dirty="0"/>
              <a:t> z Radenína.</a:t>
            </a:r>
          </a:p>
          <a:p>
            <a:pPr marL="82296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9793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i="1" dirty="0" err="1">
                <a:solidFill>
                  <a:srgbClr val="C00000"/>
                </a:solidFill>
              </a:rPr>
              <a:t>Chronica</a:t>
            </a:r>
            <a:r>
              <a:rPr lang="cs-CZ" b="1" i="1" dirty="0">
                <a:solidFill>
                  <a:srgbClr val="C00000"/>
                </a:solidFill>
              </a:rPr>
              <a:t> Aule </a:t>
            </a:r>
            <a:r>
              <a:rPr lang="cs-CZ" b="1" i="1" dirty="0" err="1">
                <a:solidFill>
                  <a:srgbClr val="C00000"/>
                </a:solidFill>
              </a:rPr>
              <a:t>Regie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664" y="1052736"/>
            <a:ext cx="8130706" cy="496855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26" name="Picture 2" descr="https://upload.wikimedia.org/wikipedia/commons/thumb/6/60/Premyslovci_premyslovci.jpg/300px-Premyslovci_premyslovc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96752"/>
            <a:ext cx="633670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5652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Literatura ve 13. a 14. stol.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82296" indent="0">
              <a:buNone/>
            </a:pPr>
            <a:r>
              <a:rPr lang="cs-CZ" b="1" dirty="0"/>
              <a:t>1) Legendy:</a:t>
            </a:r>
          </a:p>
          <a:p>
            <a:r>
              <a:rPr lang="cs-CZ" dirty="0">
                <a:solidFill>
                  <a:srgbClr val="0070C0"/>
                </a:solidFill>
              </a:rPr>
              <a:t>české</a:t>
            </a:r>
            <a:r>
              <a:rPr lang="cs-CZ" dirty="0"/>
              <a:t>: o sv. Kateřině, o sv. Prokopu, o umučení, o seslání Ducha svatého, o nanebevstoupení Kristově, o Panně Marii; apokryfy o Jidášovi a Pilátovi</a:t>
            </a:r>
          </a:p>
          <a:p>
            <a:r>
              <a:rPr lang="cs-CZ" dirty="0"/>
              <a:t>často veršované, sdružený rýmovaný osmislabičný verš)</a:t>
            </a:r>
          </a:p>
          <a:p>
            <a:endParaRPr lang="cs-CZ" dirty="0"/>
          </a:p>
          <a:p>
            <a:r>
              <a:rPr lang="cs-CZ" dirty="0">
                <a:solidFill>
                  <a:srgbClr val="0070C0"/>
                </a:solidFill>
              </a:rPr>
              <a:t>latinské</a:t>
            </a:r>
            <a:r>
              <a:rPr lang="cs-CZ" dirty="0"/>
              <a:t>: o blahoslaveném </a:t>
            </a:r>
            <a:r>
              <a:rPr lang="cs-CZ" dirty="0" err="1"/>
              <a:t>Hroznatovi</a:t>
            </a:r>
            <a:r>
              <a:rPr lang="cs-CZ" dirty="0"/>
              <a:t>, o blahoslavené Anežce</a:t>
            </a:r>
          </a:p>
          <a:p>
            <a:pPr marL="82296" indent="0">
              <a:buNone/>
            </a:pPr>
            <a:r>
              <a:rPr lang="cs-CZ" b="1" dirty="0"/>
              <a:t>2) Právnické spisy</a:t>
            </a:r>
          </a:p>
          <a:p>
            <a:pPr marL="82296" indent="0">
              <a:buNone/>
            </a:pPr>
            <a:r>
              <a:rPr lang="cs-CZ" b="1" dirty="0"/>
              <a:t>3) Rostlináře, herbáře</a:t>
            </a:r>
          </a:p>
          <a:p>
            <a:pPr marL="82296" indent="0">
              <a:buNone/>
            </a:pPr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402300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Rytířská kultura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97309" y="2348880"/>
            <a:ext cx="7498080" cy="3860832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Legenda o Alexiovi</a:t>
            </a:r>
          </a:p>
          <a:p>
            <a:r>
              <a:rPr lang="cs-CZ" dirty="0"/>
              <a:t>Legenda o sv. Jiří</a:t>
            </a:r>
          </a:p>
          <a:p>
            <a:r>
              <a:rPr lang="cs-CZ" dirty="0"/>
              <a:t>Legenda o deseti tisících rytířů</a:t>
            </a:r>
          </a:p>
          <a:p>
            <a:endParaRPr lang="cs-CZ" dirty="0"/>
          </a:p>
          <a:p>
            <a:r>
              <a:rPr lang="cs-CZ" dirty="0"/>
              <a:t>Rytířské řády (fyzická i duchovní obrana)</a:t>
            </a:r>
          </a:p>
          <a:p>
            <a:r>
              <a:rPr lang="cs-CZ" dirty="0"/>
              <a:t>Rytířské legendy a písně (Artušovské, </a:t>
            </a:r>
            <a:r>
              <a:rPr lang="cs-CZ" dirty="0" err="1"/>
              <a:t>Rolandovské</a:t>
            </a:r>
            <a:r>
              <a:rPr lang="cs-CZ" dirty="0"/>
              <a:t> cykly)</a:t>
            </a:r>
          </a:p>
          <a:p>
            <a:r>
              <a:rPr lang="cs-CZ" dirty="0"/>
              <a:t>Písně a etika</a:t>
            </a:r>
          </a:p>
          <a:p>
            <a:endParaRPr lang="cs-CZ" dirty="0"/>
          </a:p>
          <a:p>
            <a:pPr marL="82296" indent="0">
              <a:buNone/>
            </a:pPr>
            <a:endParaRPr lang="cs-CZ" dirty="0"/>
          </a:p>
          <a:p>
            <a:pPr marL="82296" indent="0">
              <a:buNone/>
            </a:pPr>
            <a:endParaRPr lang="cs-CZ" dirty="0"/>
          </a:p>
        </p:txBody>
      </p:sp>
      <p:pic>
        <p:nvPicPr>
          <p:cNvPr id="5" name="Picture 2" descr="Výsledek obrázku pro pasionál abatyše kunhu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2200" y="404664"/>
            <a:ext cx="200977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01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274320"/>
            <a:ext cx="8178112" cy="1143000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Duchovní tvorba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pic>
        <p:nvPicPr>
          <p:cNvPr id="5124" name="Picture 4" descr="Výsledek obrázku pro pasionál abatyše kunhu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92696"/>
            <a:ext cx="351093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Ostrovská píseň</a:t>
            </a:r>
          </a:p>
          <a:p>
            <a:r>
              <a:rPr lang="cs-CZ" dirty="0"/>
              <a:t>Spor duše s tělem (20. léta 14. stol.)</a:t>
            </a:r>
          </a:p>
          <a:p>
            <a:endParaRPr lang="cs-CZ" dirty="0"/>
          </a:p>
          <a:p>
            <a:r>
              <a:rPr lang="cs-CZ" dirty="0"/>
              <a:t>Zlidovělé písně: </a:t>
            </a:r>
          </a:p>
          <a:p>
            <a:r>
              <a:rPr lang="cs-CZ" dirty="0" err="1"/>
              <a:t>Buoh</a:t>
            </a:r>
            <a:r>
              <a:rPr lang="cs-CZ" dirty="0"/>
              <a:t> </a:t>
            </a:r>
            <a:r>
              <a:rPr lang="cs-CZ" dirty="0" err="1"/>
              <a:t>všemohúcí</a:t>
            </a:r>
            <a:endParaRPr lang="cs-CZ" dirty="0"/>
          </a:p>
          <a:p>
            <a:r>
              <a:rPr lang="cs-CZ" dirty="0"/>
              <a:t>Jezu Kriste, </a:t>
            </a:r>
            <a:r>
              <a:rPr lang="cs-CZ" dirty="0" err="1"/>
              <a:t>ščedrý</a:t>
            </a:r>
            <a:r>
              <a:rPr lang="cs-CZ" dirty="0"/>
              <a:t> </a:t>
            </a:r>
            <a:r>
              <a:rPr lang="cs-CZ" dirty="0" err="1"/>
              <a:t>kněže</a:t>
            </a:r>
            <a:endParaRPr lang="cs-CZ" dirty="0"/>
          </a:p>
          <a:p>
            <a:r>
              <a:rPr lang="cs-CZ" dirty="0"/>
              <a:t>Svatý Václave</a:t>
            </a:r>
          </a:p>
          <a:p>
            <a:r>
              <a:rPr lang="cs-CZ" dirty="0"/>
              <a:t>Hospodine, pomiluj </a:t>
            </a:r>
            <a:r>
              <a:rPr lang="cs-CZ" dirty="0" err="1"/>
              <a:t>ny</a:t>
            </a:r>
            <a:endParaRPr lang="cs-CZ" dirty="0"/>
          </a:p>
          <a:p>
            <a:endParaRPr lang="cs-CZ" dirty="0"/>
          </a:p>
          <a:p>
            <a:r>
              <a:rPr lang="cs-CZ" dirty="0"/>
              <a:t>Pasionál abatyše Kunhuty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33225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Pasionál abatyše Kunhuty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7624" y="1768996"/>
            <a:ext cx="4176464" cy="4800600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Soubor 5 textů</a:t>
            </a:r>
          </a:p>
          <a:p>
            <a:r>
              <a:rPr lang="cs-CZ" dirty="0"/>
              <a:t>Poč. 14. stol. (dok. Asi 1321)</a:t>
            </a:r>
          </a:p>
          <a:p>
            <a:r>
              <a:rPr lang="cs-CZ" dirty="0"/>
              <a:t>Vznik iniciovala Kunhuta Přemyslovna (1265-1321; dcera POII; abatyše kl. sv. Jiří)</a:t>
            </a:r>
          </a:p>
          <a:p>
            <a:r>
              <a:rPr lang="cs-CZ" dirty="0"/>
              <a:t>Kanovník Beneš; Kolda z </a:t>
            </a:r>
            <a:r>
              <a:rPr lang="cs-CZ" dirty="0" err="1"/>
              <a:t>Koldic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i="1" dirty="0"/>
              <a:t>Podobenství O statečném rytíři</a:t>
            </a:r>
          </a:p>
          <a:p>
            <a:r>
              <a:rPr lang="cs-CZ" i="1" dirty="0"/>
              <a:t>O nebeských příbytcích</a:t>
            </a:r>
          </a:p>
          <a:p>
            <a:r>
              <a:rPr lang="cs-CZ" i="1" dirty="0"/>
              <a:t>Pašijové kázání papeže Lva</a:t>
            </a:r>
          </a:p>
          <a:p>
            <a:r>
              <a:rPr lang="cs-CZ" i="1" dirty="0"/>
              <a:t>Pláč Máří Magdaleny</a:t>
            </a:r>
          </a:p>
          <a:p>
            <a:r>
              <a:rPr lang="cs-CZ" i="1" dirty="0"/>
              <a:t>Kunhutina modlitba</a:t>
            </a:r>
          </a:p>
          <a:p>
            <a:endParaRPr lang="cs-CZ" i="1" dirty="0"/>
          </a:p>
          <a:p>
            <a:endParaRPr lang="cs-CZ" i="1" dirty="0"/>
          </a:p>
          <a:p>
            <a:endParaRPr lang="cs-CZ" i="1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3076" name="Picture 4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511" y="1628800"/>
            <a:ext cx="3319636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2349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63440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C00000"/>
                </a:solidFill>
              </a:rPr>
              <a:t>Kunhutina modlitba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1052736"/>
            <a:ext cx="3657600" cy="5134704"/>
          </a:xfrm>
        </p:spPr>
        <p:txBody>
          <a:bodyPr>
            <a:normAutofit fontScale="40000" lnSpcReduction="20000"/>
          </a:bodyPr>
          <a:lstStyle/>
          <a:p>
            <a:r>
              <a:rPr lang="cs-CZ" sz="4500" dirty="0">
                <a:solidFill>
                  <a:srgbClr val="0070C0"/>
                </a:solidFill>
              </a:rPr>
              <a:t>Duchovní lyrika</a:t>
            </a:r>
          </a:p>
          <a:p>
            <a:r>
              <a:rPr lang="cs-CZ" sz="4500" dirty="0">
                <a:solidFill>
                  <a:srgbClr val="0070C0"/>
                </a:solidFill>
              </a:rPr>
              <a:t>Přelom 13. a 14. stol. </a:t>
            </a:r>
          </a:p>
          <a:p>
            <a:endParaRPr lang="cs-CZ" dirty="0"/>
          </a:p>
          <a:p>
            <a:pPr marL="82296" indent="0">
              <a:buNone/>
            </a:pPr>
            <a:r>
              <a:rPr lang="cs-CZ" sz="4200" dirty="0" err="1"/>
              <a:t>Vítaj</a:t>
            </a:r>
            <a:r>
              <a:rPr lang="cs-CZ" sz="4200" dirty="0"/>
              <a:t>, </a:t>
            </a:r>
            <a:r>
              <a:rPr lang="cs-CZ" sz="4200" dirty="0" err="1"/>
              <a:t>král'u</a:t>
            </a:r>
            <a:r>
              <a:rPr lang="cs-CZ" sz="4200" dirty="0"/>
              <a:t> </a:t>
            </a:r>
            <a:r>
              <a:rPr lang="cs-CZ" sz="4200" dirty="0" err="1"/>
              <a:t>všemohúcí</a:t>
            </a:r>
            <a:r>
              <a:rPr lang="cs-CZ" sz="4200" dirty="0"/>
              <a:t>,</a:t>
            </a:r>
          </a:p>
          <a:p>
            <a:pPr marL="82296" indent="0">
              <a:buNone/>
            </a:pPr>
            <a:r>
              <a:rPr lang="cs-CZ" sz="4200" dirty="0"/>
              <a:t>ve </a:t>
            </a:r>
            <a:r>
              <a:rPr lang="cs-CZ" sz="4200" dirty="0" err="1"/>
              <a:t>všěch</a:t>
            </a:r>
            <a:r>
              <a:rPr lang="cs-CZ" sz="4200" dirty="0"/>
              <a:t> </a:t>
            </a:r>
            <a:r>
              <a:rPr lang="cs-CZ" sz="4200" dirty="0" err="1"/>
              <a:t>miestiech</a:t>
            </a:r>
            <a:r>
              <a:rPr lang="cs-CZ" sz="4200" dirty="0"/>
              <a:t> </a:t>
            </a:r>
            <a:r>
              <a:rPr lang="cs-CZ" sz="4200" dirty="0" err="1"/>
              <a:t>vševídúcí</a:t>
            </a:r>
            <a:r>
              <a:rPr lang="cs-CZ" sz="4200" dirty="0"/>
              <a:t>,</a:t>
            </a:r>
          </a:p>
          <a:p>
            <a:pPr marL="82296" indent="0">
              <a:buNone/>
            </a:pPr>
            <a:r>
              <a:rPr lang="cs-CZ" sz="4200" dirty="0" err="1"/>
              <a:t>všěch</a:t>
            </a:r>
            <a:r>
              <a:rPr lang="cs-CZ" sz="4200" dirty="0"/>
              <a:t> </a:t>
            </a:r>
            <a:r>
              <a:rPr lang="cs-CZ" sz="4200" dirty="0" err="1"/>
              <a:t>kajúcích</a:t>
            </a:r>
            <a:r>
              <a:rPr lang="cs-CZ" sz="4200" dirty="0"/>
              <a:t> </a:t>
            </a:r>
            <a:r>
              <a:rPr lang="cs-CZ" sz="4200" dirty="0" err="1"/>
              <a:t>milujúcí</a:t>
            </a:r>
            <a:r>
              <a:rPr lang="cs-CZ" sz="4200" dirty="0"/>
              <a:t>,</a:t>
            </a:r>
          </a:p>
          <a:p>
            <a:pPr marL="82296" indent="0">
              <a:buNone/>
            </a:pPr>
            <a:r>
              <a:rPr lang="cs-CZ" sz="4200" dirty="0"/>
              <a:t>věčný život </a:t>
            </a:r>
            <a:r>
              <a:rPr lang="cs-CZ" sz="4200" dirty="0" err="1"/>
              <a:t>dávajúcí</a:t>
            </a:r>
            <a:r>
              <a:rPr lang="cs-CZ" sz="4200" dirty="0"/>
              <a:t>;</a:t>
            </a:r>
          </a:p>
          <a:p>
            <a:pPr marL="82296" indent="0">
              <a:buNone/>
            </a:pPr>
            <a:endParaRPr lang="cs-CZ" sz="4200" dirty="0"/>
          </a:p>
          <a:p>
            <a:pPr marL="82296" indent="0">
              <a:buNone/>
            </a:pPr>
            <a:r>
              <a:rPr lang="cs-CZ" sz="4200" dirty="0"/>
              <a:t>všeho </a:t>
            </a:r>
            <a:r>
              <a:rPr lang="cs-CZ" sz="4200" dirty="0" err="1"/>
              <a:t>kvietie</a:t>
            </a:r>
            <a:r>
              <a:rPr lang="cs-CZ" sz="4200" dirty="0"/>
              <a:t> </a:t>
            </a:r>
            <a:r>
              <a:rPr lang="cs-CZ" sz="4200" dirty="0" err="1"/>
              <a:t>kráše</a:t>
            </a:r>
            <a:r>
              <a:rPr lang="cs-CZ" sz="4200" dirty="0"/>
              <a:t> </a:t>
            </a:r>
            <a:r>
              <a:rPr lang="cs-CZ" sz="4200" dirty="0" err="1"/>
              <a:t>ktvúcí</a:t>
            </a:r>
            <a:r>
              <a:rPr lang="cs-CZ" sz="4200" dirty="0"/>
              <a:t>,</a:t>
            </a:r>
          </a:p>
          <a:p>
            <a:pPr marL="82296" indent="0">
              <a:buNone/>
            </a:pPr>
            <a:r>
              <a:rPr lang="cs-CZ" sz="4200" dirty="0" err="1"/>
              <a:t>všěch</a:t>
            </a:r>
            <a:r>
              <a:rPr lang="cs-CZ" sz="4200" dirty="0"/>
              <a:t> světlostí </a:t>
            </a:r>
            <a:r>
              <a:rPr lang="cs-CZ" sz="4200" dirty="0" err="1"/>
              <a:t>viece</a:t>
            </a:r>
            <a:r>
              <a:rPr lang="cs-CZ" sz="4200" dirty="0"/>
              <a:t> </a:t>
            </a:r>
            <a:r>
              <a:rPr lang="cs-CZ" sz="4200" dirty="0" err="1"/>
              <a:t>stvúcí</a:t>
            </a:r>
            <a:r>
              <a:rPr lang="cs-CZ" sz="4200" dirty="0"/>
              <a:t>,</a:t>
            </a:r>
          </a:p>
          <a:p>
            <a:pPr marL="82296" indent="0">
              <a:buNone/>
            </a:pPr>
            <a:r>
              <a:rPr lang="cs-CZ" sz="4200" dirty="0"/>
              <a:t>Svým milým </a:t>
            </a:r>
            <a:r>
              <a:rPr lang="cs-CZ" sz="4200" dirty="0" err="1"/>
              <a:t>sě</a:t>
            </a:r>
            <a:r>
              <a:rPr lang="cs-CZ" sz="4200" dirty="0"/>
              <a:t> </a:t>
            </a:r>
            <a:r>
              <a:rPr lang="cs-CZ" sz="4200" dirty="0" err="1"/>
              <a:t>zjěvujúcí</a:t>
            </a:r>
            <a:r>
              <a:rPr lang="cs-CZ" sz="4200" dirty="0"/>
              <a:t>,</a:t>
            </a:r>
          </a:p>
          <a:p>
            <a:pPr marL="82296" indent="0">
              <a:buNone/>
            </a:pPr>
            <a:r>
              <a:rPr lang="cs-CZ" sz="4200" dirty="0" err="1"/>
              <a:t>jě</a:t>
            </a:r>
            <a:r>
              <a:rPr lang="cs-CZ" sz="4200" dirty="0"/>
              <a:t> rozkošně </a:t>
            </a:r>
            <a:r>
              <a:rPr lang="cs-CZ" sz="4200" dirty="0" err="1"/>
              <a:t>kochajúcí</a:t>
            </a:r>
            <a:r>
              <a:rPr lang="cs-CZ" sz="4200" dirty="0"/>
              <a:t>!</a:t>
            </a:r>
          </a:p>
          <a:p>
            <a:pPr marL="82296" indent="0">
              <a:buNone/>
            </a:pPr>
            <a:endParaRPr lang="cs-CZ" sz="4200" dirty="0"/>
          </a:p>
          <a:p>
            <a:pPr marL="82296" indent="0">
              <a:buNone/>
            </a:pPr>
            <a:r>
              <a:rPr lang="cs-CZ" sz="4200" dirty="0" err="1"/>
              <a:t>Vítaj</a:t>
            </a:r>
            <a:r>
              <a:rPr lang="cs-CZ" sz="4200" dirty="0"/>
              <a:t>, slavný </a:t>
            </a:r>
            <a:r>
              <a:rPr lang="cs-CZ" sz="4200" dirty="0" err="1"/>
              <a:t>stvořitel'u</a:t>
            </a:r>
            <a:r>
              <a:rPr lang="cs-CZ" sz="4200" dirty="0"/>
              <a:t>,</a:t>
            </a:r>
          </a:p>
          <a:p>
            <a:pPr marL="82296" indent="0">
              <a:buNone/>
            </a:pPr>
            <a:r>
              <a:rPr lang="cs-CZ" sz="4200" dirty="0" err="1"/>
              <a:t>vítaj</a:t>
            </a:r>
            <a:r>
              <a:rPr lang="cs-CZ" sz="4200" dirty="0"/>
              <a:t>, milý </a:t>
            </a:r>
            <a:r>
              <a:rPr lang="cs-CZ" sz="4200" dirty="0" err="1"/>
              <a:t>spasitel'u</a:t>
            </a:r>
            <a:r>
              <a:rPr lang="cs-CZ" sz="4200" dirty="0"/>
              <a:t>,</a:t>
            </a:r>
          </a:p>
          <a:p>
            <a:pPr marL="82296" indent="0">
              <a:buNone/>
            </a:pPr>
            <a:r>
              <a:rPr lang="cs-CZ" sz="4200" dirty="0" err="1"/>
              <a:t>vítaj</a:t>
            </a:r>
            <a:r>
              <a:rPr lang="cs-CZ" sz="4200" dirty="0"/>
              <a:t>, věrný náš </a:t>
            </a:r>
            <a:r>
              <a:rPr lang="cs-CZ" sz="4200" dirty="0" err="1"/>
              <a:t>přietel'u</a:t>
            </a:r>
            <a:r>
              <a:rPr lang="cs-CZ" sz="4200" dirty="0"/>
              <a:t>,</a:t>
            </a:r>
          </a:p>
          <a:p>
            <a:pPr marL="82296" indent="0">
              <a:buNone/>
            </a:pPr>
            <a:r>
              <a:rPr lang="cs-CZ" sz="4200" dirty="0" err="1"/>
              <a:t>všie</a:t>
            </a:r>
            <a:r>
              <a:rPr lang="cs-CZ" sz="4200" dirty="0"/>
              <a:t> dobroty </a:t>
            </a:r>
            <a:r>
              <a:rPr lang="cs-CZ" sz="4200" dirty="0" err="1"/>
              <a:t>davatel'u</a:t>
            </a:r>
            <a:r>
              <a:rPr lang="cs-CZ" sz="4200" dirty="0"/>
              <a:t>;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724128" y="274320"/>
            <a:ext cx="3209560" cy="6467048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cs-CZ" sz="1700" dirty="0" err="1"/>
              <a:t>vítaij</a:t>
            </a:r>
            <a:r>
              <a:rPr lang="cs-CZ" sz="1700" dirty="0"/>
              <a:t>, v </a:t>
            </a:r>
            <a:r>
              <a:rPr lang="cs-CZ" sz="1700" dirty="0" err="1"/>
              <a:t>núzi</a:t>
            </a:r>
            <a:r>
              <a:rPr lang="cs-CZ" sz="1700" dirty="0"/>
              <a:t> </a:t>
            </a:r>
            <a:r>
              <a:rPr lang="cs-CZ" sz="1700" dirty="0" err="1"/>
              <a:t>těšitel'u</a:t>
            </a:r>
            <a:r>
              <a:rPr lang="cs-CZ" sz="1700" dirty="0"/>
              <a:t>,</a:t>
            </a:r>
          </a:p>
          <a:p>
            <a:pPr marL="82296" indent="0">
              <a:buNone/>
            </a:pPr>
            <a:r>
              <a:rPr lang="cs-CZ" sz="1700" dirty="0"/>
              <a:t>všeho </a:t>
            </a:r>
            <a:r>
              <a:rPr lang="cs-CZ" sz="1700" dirty="0" err="1"/>
              <a:t>hořě</a:t>
            </a:r>
            <a:r>
              <a:rPr lang="cs-CZ" sz="1700" dirty="0"/>
              <a:t> </a:t>
            </a:r>
            <a:r>
              <a:rPr lang="cs-CZ" sz="1700" dirty="0" err="1"/>
              <a:t>zbavitel'u</a:t>
            </a:r>
            <a:r>
              <a:rPr lang="cs-CZ" sz="1700" dirty="0"/>
              <a:t>,</a:t>
            </a:r>
          </a:p>
          <a:p>
            <a:pPr marL="82296" indent="0">
              <a:buNone/>
            </a:pPr>
            <a:r>
              <a:rPr lang="cs-CZ" sz="1700" dirty="0" err="1"/>
              <a:t>vítaj</a:t>
            </a:r>
            <a:r>
              <a:rPr lang="cs-CZ" sz="1700" dirty="0"/>
              <a:t> divný </a:t>
            </a:r>
            <a:r>
              <a:rPr lang="cs-CZ" sz="1700" dirty="0" err="1"/>
              <a:t>slavitel'u</a:t>
            </a:r>
            <a:endParaRPr lang="cs-CZ" sz="1700" dirty="0"/>
          </a:p>
          <a:p>
            <a:pPr marL="82296" indent="0">
              <a:buNone/>
            </a:pPr>
            <a:r>
              <a:rPr lang="cs-CZ" sz="1700" dirty="0"/>
              <a:t>i rozkošný </a:t>
            </a:r>
            <a:r>
              <a:rPr lang="cs-CZ" sz="1700" dirty="0" err="1"/>
              <a:t>krmitel´u</a:t>
            </a:r>
            <a:r>
              <a:rPr lang="cs-CZ" sz="1700" dirty="0"/>
              <a:t>!</a:t>
            </a:r>
          </a:p>
          <a:p>
            <a:pPr marL="82296" indent="0">
              <a:buNone/>
            </a:pPr>
            <a:endParaRPr lang="cs-CZ" sz="1700" dirty="0"/>
          </a:p>
          <a:p>
            <a:pPr marL="82296" indent="0">
              <a:buNone/>
            </a:pPr>
            <a:r>
              <a:rPr lang="cs-CZ" sz="1700" dirty="0" err="1"/>
              <a:t>Děkujemy</a:t>
            </a:r>
            <a:r>
              <a:rPr lang="cs-CZ" sz="1700" dirty="0"/>
              <a:t> tobě z tvého</a:t>
            </a:r>
          </a:p>
          <a:p>
            <a:pPr marL="82296" indent="0">
              <a:buNone/>
            </a:pPr>
            <a:r>
              <a:rPr lang="cs-CZ" sz="1700" dirty="0"/>
              <a:t>z </a:t>
            </a:r>
            <a:r>
              <a:rPr lang="cs-CZ" sz="1700" dirty="0" err="1"/>
              <a:t>milovánie</a:t>
            </a:r>
            <a:r>
              <a:rPr lang="cs-CZ" sz="1700" dirty="0"/>
              <a:t> velikého,</a:t>
            </a:r>
          </a:p>
          <a:p>
            <a:pPr marL="82296" indent="0">
              <a:buNone/>
            </a:pPr>
            <a:r>
              <a:rPr lang="cs-CZ" sz="1700" dirty="0"/>
              <a:t>z </a:t>
            </a:r>
            <a:r>
              <a:rPr lang="cs-CZ" sz="1700" dirty="0" err="1"/>
              <a:t>potřěbného</a:t>
            </a:r>
            <a:r>
              <a:rPr lang="cs-CZ" sz="1700" dirty="0"/>
              <a:t>, z radostného,</a:t>
            </a:r>
          </a:p>
          <a:p>
            <a:pPr marL="82296" indent="0">
              <a:buNone/>
            </a:pPr>
            <a:r>
              <a:rPr lang="cs-CZ" sz="1700" dirty="0" err="1"/>
              <a:t>Zvysokého</a:t>
            </a:r>
            <a:r>
              <a:rPr lang="cs-CZ" sz="1700" dirty="0"/>
              <a:t> i z </a:t>
            </a:r>
            <a:r>
              <a:rPr lang="cs-CZ" sz="1700" dirty="0" err="1"/>
              <a:t>ščedrého</a:t>
            </a:r>
            <a:r>
              <a:rPr lang="cs-CZ" sz="1700" dirty="0"/>
              <a:t>:</a:t>
            </a:r>
          </a:p>
          <a:p>
            <a:pPr marL="82296" indent="0">
              <a:buNone/>
            </a:pPr>
            <a:endParaRPr lang="cs-CZ" sz="1700" dirty="0"/>
          </a:p>
          <a:p>
            <a:pPr marL="82296" indent="0">
              <a:buNone/>
            </a:pPr>
            <a:r>
              <a:rPr lang="cs-CZ" sz="1700" dirty="0" err="1"/>
              <a:t>ež</a:t>
            </a:r>
            <a:r>
              <a:rPr lang="cs-CZ" sz="1700" dirty="0"/>
              <a:t> si ráčil </a:t>
            </a:r>
            <a:r>
              <a:rPr lang="cs-CZ" sz="1700" dirty="0" err="1"/>
              <a:t>ny</a:t>
            </a:r>
            <a:r>
              <a:rPr lang="cs-CZ" sz="1700" dirty="0"/>
              <a:t> </a:t>
            </a:r>
            <a:r>
              <a:rPr lang="cs-CZ" sz="1700" dirty="0" err="1"/>
              <a:t>swořiti</a:t>
            </a:r>
            <a:r>
              <a:rPr lang="cs-CZ" sz="1700" dirty="0"/>
              <a:t>,</a:t>
            </a:r>
          </a:p>
          <a:p>
            <a:pPr marL="82296" indent="0">
              <a:buNone/>
            </a:pPr>
            <a:r>
              <a:rPr lang="cs-CZ" sz="1700" dirty="0" err="1"/>
              <a:t>velrni</a:t>
            </a:r>
            <a:r>
              <a:rPr lang="cs-CZ" sz="1700" dirty="0"/>
              <a:t> </a:t>
            </a:r>
            <a:r>
              <a:rPr lang="cs-CZ" sz="1700" dirty="0" err="1"/>
              <a:t>drazě</a:t>
            </a:r>
            <a:r>
              <a:rPr lang="cs-CZ" sz="1700" dirty="0"/>
              <a:t> </a:t>
            </a:r>
            <a:r>
              <a:rPr lang="cs-CZ" sz="1700" dirty="0" err="1"/>
              <a:t>vykúpiti</a:t>
            </a:r>
            <a:r>
              <a:rPr lang="cs-CZ" sz="1700" dirty="0"/>
              <a:t>,</a:t>
            </a:r>
          </a:p>
          <a:p>
            <a:pPr marL="82296" indent="0">
              <a:buNone/>
            </a:pPr>
            <a:r>
              <a:rPr lang="cs-CZ" sz="1700" dirty="0"/>
              <a:t>nebesa </a:t>
            </a:r>
            <a:r>
              <a:rPr lang="cs-CZ" sz="1700" dirty="0" err="1"/>
              <a:t>dens</a:t>
            </a:r>
            <a:r>
              <a:rPr lang="cs-CZ" sz="1700" dirty="0"/>
              <a:t> </a:t>
            </a:r>
            <a:r>
              <a:rPr lang="cs-CZ" sz="1700" dirty="0" err="1"/>
              <a:t>otvořiti</a:t>
            </a:r>
            <a:endParaRPr lang="cs-CZ" sz="1700" dirty="0"/>
          </a:p>
          <a:p>
            <a:pPr marL="82296" indent="0">
              <a:buNone/>
            </a:pPr>
            <a:r>
              <a:rPr lang="cs-CZ" sz="1700" dirty="0"/>
              <a:t>a svým tělem obdařiti.</a:t>
            </a:r>
          </a:p>
          <a:p>
            <a:pPr marL="82296" indent="0">
              <a:buNone/>
            </a:pPr>
            <a:endParaRPr lang="cs-CZ" sz="1700" dirty="0"/>
          </a:p>
          <a:p>
            <a:pPr marL="82296" indent="0">
              <a:buNone/>
            </a:pPr>
            <a:r>
              <a:rPr lang="cs-CZ" sz="1700" dirty="0"/>
              <a:t>Chvála tobě, bože, z toho,</a:t>
            </a:r>
          </a:p>
          <a:p>
            <a:pPr marL="82296" indent="0">
              <a:buNone/>
            </a:pPr>
            <a:r>
              <a:rPr lang="cs-CZ" sz="1700" dirty="0"/>
              <a:t>ježe činíš </a:t>
            </a:r>
            <a:r>
              <a:rPr lang="cs-CZ" sz="1700" dirty="0" err="1"/>
              <a:t>divóv</a:t>
            </a:r>
            <a:r>
              <a:rPr lang="cs-CZ" sz="1700" dirty="0"/>
              <a:t> mnoho,</a:t>
            </a:r>
          </a:p>
          <a:p>
            <a:pPr marL="82296" indent="0">
              <a:buNone/>
            </a:pPr>
            <a:r>
              <a:rPr lang="cs-CZ" sz="1700" dirty="0" err="1"/>
              <a:t>divnú</a:t>
            </a:r>
            <a:r>
              <a:rPr lang="cs-CZ" sz="1700" dirty="0"/>
              <a:t> </a:t>
            </a:r>
            <a:r>
              <a:rPr lang="cs-CZ" sz="1700" dirty="0" err="1"/>
              <a:t>mocú</a:t>
            </a:r>
            <a:r>
              <a:rPr lang="cs-CZ" sz="1700" dirty="0"/>
              <a:t> slova tvého</a:t>
            </a:r>
          </a:p>
          <a:p>
            <a:pPr marL="82296" indent="0">
              <a:buNone/>
            </a:pPr>
            <a:r>
              <a:rPr lang="cs-CZ" sz="1700" dirty="0"/>
              <a:t>v </a:t>
            </a:r>
            <a:r>
              <a:rPr lang="cs-CZ" sz="1700" dirty="0" err="1"/>
              <a:t>rukú</a:t>
            </a:r>
            <a:r>
              <a:rPr lang="cs-CZ" sz="1700" dirty="0"/>
              <a:t> popa všelikého […]</a:t>
            </a:r>
          </a:p>
        </p:txBody>
      </p:sp>
    </p:spTree>
    <p:extLst>
      <p:ext uri="{BB962C8B-B14F-4D97-AF65-F5344CB8AC3E}">
        <p14:creationId xmlns:p14="http://schemas.microsoft.com/office/powerpoint/2010/main" val="23373855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Mystika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/>
              <a:t>Kolda z </a:t>
            </a:r>
            <a:r>
              <a:rPr lang="cs-CZ" dirty="0" err="1"/>
              <a:t>Koldic</a:t>
            </a:r>
            <a:endParaRPr lang="cs-CZ" dirty="0"/>
          </a:p>
          <a:p>
            <a:r>
              <a:rPr lang="cs-CZ" dirty="0"/>
              <a:t>1265/75-1323/27</a:t>
            </a:r>
          </a:p>
          <a:p>
            <a:r>
              <a:rPr lang="cs-CZ" dirty="0"/>
              <a:t>Dominikán, lektor, </a:t>
            </a:r>
          </a:p>
          <a:p>
            <a:r>
              <a:rPr lang="cs-CZ" dirty="0"/>
              <a:t>Inkvizitor; </a:t>
            </a:r>
          </a:p>
          <a:p>
            <a:r>
              <a:rPr lang="cs-CZ" dirty="0"/>
              <a:t>Kontakty s </a:t>
            </a:r>
            <a:r>
              <a:rPr lang="cs-CZ" dirty="0" err="1"/>
              <a:t>Eckhartem</a:t>
            </a:r>
            <a:endParaRPr lang="cs-CZ" dirty="0"/>
          </a:p>
          <a:p>
            <a:endParaRPr lang="cs-CZ" dirty="0"/>
          </a:p>
          <a:p>
            <a:r>
              <a:rPr lang="cs-CZ" i="1" dirty="0"/>
              <a:t>De </a:t>
            </a:r>
            <a:r>
              <a:rPr lang="cs-CZ" i="1" dirty="0" err="1"/>
              <a:t>strenuo</a:t>
            </a:r>
            <a:r>
              <a:rPr lang="cs-CZ" i="1" dirty="0"/>
              <a:t> </a:t>
            </a:r>
            <a:r>
              <a:rPr lang="cs-CZ" i="1" dirty="0" err="1"/>
              <a:t>milite</a:t>
            </a:r>
            <a:r>
              <a:rPr lang="cs-CZ" i="1" dirty="0"/>
              <a:t> </a:t>
            </a:r>
            <a:r>
              <a:rPr lang="cs-CZ" dirty="0"/>
              <a:t>(O statečném rytíři, 1312)</a:t>
            </a:r>
          </a:p>
          <a:p>
            <a:r>
              <a:rPr lang="cs-CZ" i="1" dirty="0"/>
              <a:t>De </a:t>
            </a:r>
            <a:r>
              <a:rPr lang="cs-CZ" i="1" dirty="0" err="1"/>
              <a:t>mansionibus</a:t>
            </a:r>
            <a:r>
              <a:rPr lang="cs-CZ" i="1" dirty="0"/>
              <a:t> </a:t>
            </a:r>
            <a:r>
              <a:rPr lang="cs-CZ" i="1" dirty="0" err="1"/>
              <a:t>celestibus</a:t>
            </a:r>
            <a:r>
              <a:rPr lang="cs-CZ" dirty="0"/>
              <a:t> (O nebeských příbytcích, 1314)</a:t>
            </a:r>
          </a:p>
          <a:p>
            <a:endParaRPr lang="cs-CZ" dirty="0"/>
          </a:p>
          <a:p>
            <a:r>
              <a:rPr lang="cs-CZ" dirty="0"/>
              <a:t>Mystika = duchovní zkušenost vyjadřující osobní zkušenost s božským</a:t>
            </a:r>
          </a:p>
          <a:p>
            <a:r>
              <a:rPr lang="cs-CZ" dirty="0" err="1"/>
              <a:t>Órigénes</a:t>
            </a:r>
            <a:r>
              <a:rPr lang="cs-CZ" dirty="0"/>
              <a:t>, Augustin, Bernard z </a:t>
            </a:r>
            <a:r>
              <a:rPr lang="cs-CZ" dirty="0" err="1"/>
              <a:t>Clairvaux</a:t>
            </a:r>
            <a:r>
              <a:rPr lang="cs-CZ" dirty="0"/>
              <a:t>, Mistr </a:t>
            </a:r>
            <a:r>
              <a:rPr lang="cs-CZ" dirty="0" err="1"/>
              <a:t>Eckhart</a:t>
            </a:r>
            <a:r>
              <a:rPr lang="cs-CZ" dirty="0"/>
              <a:t>,  František z Assisi, Jan od </a:t>
            </a:r>
            <a:r>
              <a:rPr lang="cs-CZ" dirty="0" err="1"/>
              <a:t>Kříze</a:t>
            </a:r>
            <a:r>
              <a:rPr lang="cs-CZ" dirty="0"/>
              <a:t> (1541-1591), Terezie z </a:t>
            </a:r>
            <a:r>
              <a:rPr lang="cs-CZ" dirty="0" err="1"/>
              <a:t>Avily</a:t>
            </a:r>
            <a:endParaRPr lang="cs-CZ" dirty="0"/>
          </a:p>
          <a:p>
            <a:endParaRPr lang="cs-CZ" dirty="0"/>
          </a:p>
          <a:p>
            <a:r>
              <a:rPr lang="cs-CZ" b="1" dirty="0"/>
              <a:t>Svatojiřská </a:t>
            </a:r>
            <a:r>
              <a:rPr lang="cs-CZ" b="1" dirty="0" err="1"/>
              <a:t>officia</a:t>
            </a:r>
            <a:r>
              <a:rPr lang="cs-CZ" b="1" dirty="0"/>
              <a:t>: </a:t>
            </a:r>
          </a:p>
          <a:p>
            <a:r>
              <a:rPr lang="cs-CZ" i="1" dirty="0"/>
              <a:t>Návštěva božího hrobu</a:t>
            </a:r>
            <a:r>
              <a:rPr lang="cs-CZ" dirty="0"/>
              <a:t>; liturgické drama; </a:t>
            </a:r>
          </a:p>
          <a:p>
            <a:r>
              <a:rPr lang="cs-CZ" i="1" dirty="0"/>
              <a:t>Mastičkář; Hra veselé Magdaleny</a:t>
            </a:r>
          </a:p>
          <a:p>
            <a:endParaRPr lang="cs-CZ" dirty="0"/>
          </a:p>
        </p:txBody>
      </p:sp>
      <p:pic>
        <p:nvPicPr>
          <p:cNvPr id="4" name="Picture 2" descr="Výsledek obrázku pro kolda z kold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88640"/>
            <a:ext cx="2835771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0912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778416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Literatura 14. stol.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1268760"/>
            <a:ext cx="6160728" cy="4918680"/>
          </a:xfrm>
        </p:spPr>
        <p:txBody>
          <a:bodyPr>
            <a:normAutofit fontScale="55000" lnSpcReduction="20000"/>
          </a:bodyPr>
          <a:lstStyle/>
          <a:p>
            <a:pPr marL="82296" indent="0">
              <a:buNone/>
            </a:pPr>
            <a:r>
              <a:rPr lang="cs-CZ" b="1" dirty="0"/>
              <a:t>Literární tvorba Karla IV.</a:t>
            </a:r>
          </a:p>
          <a:p>
            <a:pPr marL="82296" indent="0">
              <a:buNone/>
            </a:pPr>
            <a:endParaRPr lang="cs-CZ" b="1" dirty="0"/>
          </a:p>
          <a:p>
            <a:pPr marL="82296" indent="0">
              <a:buNone/>
            </a:pPr>
            <a:r>
              <a:rPr lang="cs-CZ" b="1" dirty="0"/>
              <a:t>Přibík </a:t>
            </a:r>
            <a:r>
              <a:rPr lang="cs-CZ" b="1" dirty="0" err="1"/>
              <a:t>Pulkava</a:t>
            </a:r>
            <a:r>
              <a:rPr lang="cs-CZ" b="1" dirty="0"/>
              <a:t> z Radenína (+1380)</a:t>
            </a:r>
          </a:p>
          <a:p>
            <a:r>
              <a:rPr lang="cs-CZ" i="1" dirty="0"/>
              <a:t>Nová kronika česká </a:t>
            </a:r>
            <a:r>
              <a:rPr lang="cs-CZ" dirty="0"/>
              <a:t>(latinsky, český překlad – sám Přibík)</a:t>
            </a:r>
          </a:p>
          <a:p>
            <a:pPr marL="82296" indent="0">
              <a:buNone/>
            </a:pPr>
            <a:endParaRPr lang="cs-CZ" b="1" dirty="0"/>
          </a:p>
          <a:p>
            <a:pPr marL="82296" indent="0">
              <a:buNone/>
            </a:pPr>
            <a:r>
              <a:rPr lang="cs-CZ" b="1" dirty="0"/>
              <a:t>Bartoloměj z Chlumce</a:t>
            </a:r>
            <a:r>
              <a:rPr lang="cs-CZ" dirty="0"/>
              <a:t> (Klaret; 1320-1370)</a:t>
            </a:r>
          </a:p>
          <a:p>
            <a:r>
              <a:rPr lang="cs-CZ" i="1" dirty="0"/>
              <a:t>Bohemář</a:t>
            </a:r>
            <a:r>
              <a:rPr lang="cs-CZ" dirty="0"/>
              <a:t> (</a:t>
            </a:r>
            <a:r>
              <a:rPr lang="cs-CZ" i="1" dirty="0" err="1"/>
              <a:t>Bohemarius</a:t>
            </a:r>
            <a:r>
              <a:rPr lang="cs-CZ" dirty="0"/>
              <a:t>) </a:t>
            </a:r>
            <a:r>
              <a:rPr lang="cs-CZ" i="1" dirty="0"/>
              <a:t>Glosář</a:t>
            </a:r>
            <a:r>
              <a:rPr lang="cs-CZ" dirty="0"/>
              <a:t> (</a:t>
            </a:r>
            <a:r>
              <a:rPr lang="cs-CZ" i="1" dirty="0" err="1"/>
              <a:t>Glossarius</a:t>
            </a:r>
            <a:r>
              <a:rPr lang="cs-CZ" dirty="0"/>
              <a:t>)</a:t>
            </a:r>
          </a:p>
          <a:p>
            <a:r>
              <a:rPr lang="cs-CZ" dirty="0"/>
              <a:t>Vokabulář gramatický</a:t>
            </a:r>
          </a:p>
          <a:p>
            <a:r>
              <a:rPr lang="cs-CZ" i="1" dirty="0" err="1"/>
              <a:t>Medicaminarius</a:t>
            </a:r>
            <a:r>
              <a:rPr lang="cs-CZ" dirty="0"/>
              <a:t> </a:t>
            </a:r>
          </a:p>
          <a:p>
            <a:r>
              <a:rPr lang="cs-CZ" i="1" dirty="0" err="1"/>
              <a:t>Complexionarius</a:t>
            </a:r>
            <a:r>
              <a:rPr lang="cs-CZ" dirty="0"/>
              <a:t> </a:t>
            </a:r>
          </a:p>
          <a:p>
            <a:r>
              <a:rPr lang="cs-CZ" i="1" dirty="0" err="1"/>
              <a:t>Astronomicus</a:t>
            </a:r>
            <a:r>
              <a:rPr lang="cs-CZ" dirty="0"/>
              <a:t> (</a:t>
            </a:r>
            <a:r>
              <a:rPr lang="cs-CZ" i="1" dirty="0" err="1"/>
              <a:t>Astronominarius</a:t>
            </a:r>
            <a:r>
              <a:rPr lang="cs-CZ" dirty="0"/>
              <a:t>)</a:t>
            </a:r>
          </a:p>
          <a:p>
            <a:pPr marL="82296" indent="0">
              <a:buNone/>
            </a:pPr>
            <a:endParaRPr lang="cs-CZ" dirty="0"/>
          </a:p>
          <a:p>
            <a:pPr marL="82296" indent="0">
              <a:buNone/>
            </a:pPr>
            <a:r>
              <a:rPr lang="cs-CZ" b="1" dirty="0"/>
              <a:t>Křišťan z Prachatic (1370-1439)</a:t>
            </a:r>
          </a:p>
          <a:p>
            <a:r>
              <a:rPr lang="cs-CZ" i="1" dirty="0" err="1"/>
              <a:t>Algorismus</a:t>
            </a:r>
            <a:r>
              <a:rPr lang="cs-CZ" i="1" dirty="0"/>
              <a:t> </a:t>
            </a:r>
            <a:r>
              <a:rPr lang="cs-CZ" i="1" dirty="0" err="1"/>
              <a:t>prosaycus</a:t>
            </a:r>
            <a:endParaRPr lang="cs-CZ" dirty="0"/>
          </a:p>
          <a:p>
            <a:r>
              <a:rPr lang="cs-CZ" i="1" dirty="0" err="1"/>
              <a:t>Computus</a:t>
            </a:r>
            <a:r>
              <a:rPr lang="cs-CZ" i="1" dirty="0"/>
              <a:t> </a:t>
            </a:r>
            <a:r>
              <a:rPr lang="cs-CZ" i="1" dirty="0" err="1"/>
              <a:t>chirometralis</a:t>
            </a:r>
            <a:r>
              <a:rPr lang="cs-CZ" dirty="0"/>
              <a:t> (</a:t>
            </a:r>
            <a:r>
              <a:rPr lang="cs-CZ" i="1" dirty="0" err="1"/>
              <a:t>cyrometricalis</a:t>
            </a:r>
            <a:r>
              <a:rPr lang="cs-CZ" dirty="0"/>
              <a:t>)</a:t>
            </a:r>
          </a:p>
          <a:p>
            <a:r>
              <a:rPr lang="cs-CZ" i="1" dirty="0"/>
              <a:t>De </a:t>
            </a:r>
            <a:r>
              <a:rPr lang="cs-CZ" i="1" dirty="0" err="1"/>
              <a:t>composicio</a:t>
            </a:r>
            <a:r>
              <a:rPr lang="cs-CZ" i="1" dirty="0"/>
              <a:t> astrolabii</a:t>
            </a:r>
          </a:p>
          <a:p>
            <a:r>
              <a:rPr lang="cs-CZ" i="1" dirty="0"/>
              <a:t>De usu astrolabii</a:t>
            </a:r>
            <a:endParaRPr lang="cs-CZ" i="1" baseline="30000" dirty="0"/>
          </a:p>
          <a:p>
            <a:r>
              <a:rPr lang="cs-CZ" i="1" dirty="0"/>
              <a:t>De </a:t>
            </a:r>
            <a:r>
              <a:rPr lang="cs-CZ" i="1" dirty="0" err="1"/>
              <a:t>sanguinis</a:t>
            </a:r>
            <a:r>
              <a:rPr lang="cs-CZ" i="1" dirty="0"/>
              <a:t> </a:t>
            </a:r>
            <a:r>
              <a:rPr lang="cs-CZ" i="1" dirty="0" err="1"/>
              <a:t>minucione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884368" y="1524000"/>
            <a:ext cx="1049320" cy="4663440"/>
          </a:xfrm>
        </p:spPr>
        <p:txBody>
          <a:bodyPr>
            <a:norm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5307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371600" y="4509120"/>
            <a:ext cx="6400800" cy="1129680"/>
          </a:xfrm>
        </p:spPr>
        <p:txBody>
          <a:bodyPr/>
          <a:lstStyle/>
          <a:p>
            <a:r>
              <a:rPr lang="cs-CZ" dirty="0" err="1">
                <a:solidFill>
                  <a:schemeClr val="tx1"/>
                </a:solidFill>
              </a:rPr>
              <a:t>Břevnovský</a:t>
            </a:r>
            <a:r>
              <a:rPr lang="cs-CZ" dirty="0">
                <a:solidFill>
                  <a:schemeClr val="tx1"/>
                </a:solidFill>
              </a:rPr>
              <a:t> klášter (r. 993)</a:t>
            </a:r>
          </a:p>
        </p:txBody>
      </p:sp>
      <p:pic>
        <p:nvPicPr>
          <p:cNvPr id="10242" name="Picture 2" descr="C:\Users\Ondrej\Desktop\_Akropolis\Foto-vyuka2\břevno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548680"/>
            <a:ext cx="4104456" cy="3240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37415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994440"/>
          </a:xfrm>
        </p:spPr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Literatura 14. a 15. stol.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7384864" cy="4663440"/>
          </a:xfrm>
        </p:spPr>
        <p:txBody>
          <a:bodyPr/>
          <a:lstStyle/>
          <a:p>
            <a:r>
              <a:rPr lang="cs-CZ" dirty="0"/>
              <a:t>Tomáš Štítný ze Štítného (1333-1401/1409)</a:t>
            </a:r>
          </a:p>
          <a:p>
            <a:r>
              <a:rPr lang="cs-CZ" dirty="0"/>
              <a:t>Jan Milíč z Kroměříže (1320/25-1374)</a:t>
            </a:r>
          </a:p>
          <a:p>
            <a:r>
              <a:rPr lang="cs-CZ" dirty="0"/>
              <a:t>Konrád </a:t>
            </a:r>
            <a:r>
              <a:rPr lang="cs-CZ" dirty="0" err="1"/>
              <a:t>Waldhauser</a:t>
            </a:r>
            <a:r>
              <a:rPr lang="cs-CZ" dirty="0"/>
              <a:t> (1326-1369)</a:t>
            </a:r>
          </a:p>
          <a:p>
            <a:r>
              <a:rPr lang="cs-CZ" dirty="0"/>
              <a:t>Jan Hus (1370-1415)</a:t>
            </a:r>
          </a:p>
          <a:p>
            <a:r>
              <a:rPr lang="cs-CZ" dirty="0"/>
              <a:t>Petr Chelčický (1390-1460)</a:t>
            </a:r>
          </a:p>
          <a:p>
            <a:endParaRPr lang="cs-CZ" dirty="0"/>
          </a:p>
          <a:p>
            <a:pPr marL="82296" indent="0">
              <a:buNone/>
            </a:pPr>
            <a:r>
              <a:rPr lang="cs-CZ" b="1" dirty="0">
                <a:solidFill>
                  <a:srgbClr val="0070C0"/>
                </a:solidFill>
              </a:rPr>
              <a:t>Husitská literatura: </a:t>
            </a:r>
          </a:p>
          <a:p>
            <a:r>
              <a:rPr lang="cs-CZ" dirty="0"/>
              <a:t>Dopisy, manifesty, písně, kroniky, spory, kázání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88424" y="1524000"/>
            <a:ext cx="545264" cy="4663440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711226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850424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Doba husitská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1268760"/>
            <a:ext cx="6664784" cy="4918680"/>
          </a:xfrm>
        </p:spPr>
        <p:txBody>
          <a:bodyPr>
            <a:normAutofit lnSpcReduction="10000"/>
          </a:bodyPr>
          <a:lstStyle/>
          <a:p>
            <a:r>
              <a:rPr lang="cs-CZ" sz="1800" dirty="0"/>
              <a:t>Jan Hus (+ 6. 7. 1415)</a:t>
            </a:r>
          </a:p>
          <a:p>
            <a:r>
              <a:rPr lang="cs-CZ" sz="1800" dirty="0"/>
              <a:t>1419 úmrtí Václava IV.</a:t>
            </a:r>
          </a:p>
          <a:p>
            <a:r>
              <a:rPr lang="cs-CZ" sz="1800" dirty="0"/>
              <a:t>1419 Čtyři pražské artikuly (Jakoubek ze Stříbra)</a:t>
            </a:r>
          </a:p>
          <a:p>
            <a:pPr lvl="2"/>
            <a:r>
              <a:rPr lang="cs-CZ" sz="1800" dirty="0">
                <a:solidFill>
                  <a:srgbClr val="0070C0"/>
                </a:solidFill>
              </a:rPr>
              <a:t>Svobodné hlásání slova Božího.</a:t>
            </a:r>
          </a:p>
          <a:p>
            <a:pPr lvl="2"/>
            <a:r>
              <a:rPr lang="cs-CZ" sz="1800" dirty="0">
                <a:solidFill>
                  <a:srgbClr val="0070C0"/>
                </a:solidFill>
              </a:rPr>
              <a:t>Přijímání pod obojím </a:t>
            </a:r>
            <a:r>
              <a:rPr lang="cs-CZ" sz="1800" dirty="0" err="1">
                <a:solidFill>
                  <a:srgbClr val="0070C0"/>
                </a:solidFill>
              </a:rPr>
              <a:t>způsbem</a:t>
            </a:r>
            <a:r>
              <a:rPr lang="cs-CZ" sz="1800" dirty="0">
                <a:solidFill>
                  <a:srgbClr val="0070C0"/>
                </a:solidFill>
              </a:rPr>
              <a:t>.</a:t>
            </a:r>
          </a:p>
          <a:p>
            <a:pPr lvl="2"/>
            <a:r>
              <a:rPr lang="cs-CZ" sz="1800" dirty="0">
                <a:solidFill>
                  <a:srgbClr val="0070C0"/>
                </a:solidFill>
              </a:rPr>
              <a:t>Zákaz světského panování kněží.</a:t>
            </a:r>
          </a:p>
          <a:p>
            <a:pPr lvl="2"/>
            <a:r>
              <a:rPr lang="cs-CZ" sz="1800" dirty="0">
                <a:solidFill>
                  <a:srgbClr val="0070C0"/>
                </a:solidFill>
              </a:rPr>
              <a:t>Trestání hříchů ve všech stavech.</a:t>
            </a:r>
          </a:p>
          <a:p>
            <a:pPr lvl="2"/>
            <a:endParaRPr lang="cs-CZ" sz="1800" dirty="0"/>
          </a:p>
          <a:p>
            <a:r>
              <a:rPr lang="cs-CZ" sz="1800" dirty="0"/>
              <a:t>1420 křížová výprava proti husitům</a:t>
            </a:r>
          </a:p>
          <a:p>
            <a:r>
              <a:rPr lang="cs-CZ" sz="1800" dirty="0"/>
              <a:t>1420 založení Tábora</a:t>
            </a:r>
          </a:p>
          <a:p>
            <a:r>
              <a:rPr lang="cs-CZ" sz="1800" dirty="0"/>
              <a:t>1432 jednání na Basilejském koncilu /1431-1445/ </a:t>
            </a:r>
          </a:p>
          <a:p>
            <a:r>
              <a:rPr lang="cs-CZ" sz="1800" dirty="0"/>
              <a:t>1434 bitva u Lipan</a:t>
            </a:r>
          </a:p>
          <a:p>
            <a:r>
              <a:rPr lang="cs-CZ" sz="1800" dirty="0"/>
              <a:t>1436 Basilejská kompaktáta (Jihlava)</a:t>
            </a:r>
          </a:p>
          <a:p>
            <a:pPr marL="82296" indent="0">
              <a:buNone/>
            </a:pPr>
            <a:endParaRPr lang="cs-CZ" sz="1800" dirty="0"/>
          </a:p>
          <a:p>
            <a:r>
              <a:rPr lang="cs-CZ" sz="1800" dirty="0"/>
              <a:t> následuje vláda Jiřího z Poděbrad (1458-1471)</a:t>
            </a:r>
          </a:p>
          <a:p>
            <a:pPr lvl="1"/>
            <a:endParaRPr lang="cs-CZ" sz="14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88424" y="1524000"/>
            <a:ext cx="545264" cy="4663440"/>
          </a:xfrm>
        </p:spPr>
        <p:txBody>
          <a:bodyPr>
            <a:norm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066237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620688"/>
            <a:ext cx="7498080" cy="36004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Husitská literatura</a:t>
            </a:r>
            <a:br>
              <a:rPr lang="cs-CZ" b="1" dirty="0">
                <a:solidFill>
                  <a:srgbClr val="0070C0"/>
                </a:solidFill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1196752"/>
            <a:ext cx="7024824" cy="4990688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Próza a postily</a:t>
            </a:r>
          </a:p>
          <a:p>
            <a:r>
              <a:rPr lang="cs-CZ" dirty="0"/>
              <a:t>dopisy, manifesty, písně, kroniky, spory, kázání</a:t>
            </a:r>
          </a:p>
          <a:p>
            <a:r>
              <a:rPr lang="cs-CZ" dirty="0"/>
              <a:t>český překlad bible (tři verze z 15. století)</a:t>
            </a:r>
          </a:p>
          <a:p>
            <a:pPr marL="82296" indent="0">
              <a:buNone/>
            </a:pPr>
            <a:endParaRPr lang="cs-CZ" dirty="0"/>
          </a:p>
          <a:p>
            <a:pPr marL="82296" indent="0">
              <a:buNone/>
            </a:pPr>
            <a:r>
              <a:rPr lang="cs-CZ" dirty="0">
                <a:solidFill>
                  <a:srgbClr val="0070C0"/>
                </a:solidFill>
              </a:rPr>
              <a:t>Jan Hus</a:t>
            </a:r>
          </a:p>
          <a:p>
            <a:r>
              <a:rPr lang="cs-CZ" dirty="0"/>
              <a:t>O církvi, 1413</a:t>
            </a:r>
          </a:p>
          <a:p>
            <a:r>
              <a:rPr lang="cs-CZ" dirty="0"/>
              <a:t>Postila, 1413</a:t>
            </a:r>
          </a:p>
          <a:p>
            <a:r>
              <a:rPr lang="cs-CZ" dirty="0"/>
              <a:t>Listy, 1415</a:t>
            </a:r>
          </a:p>
          <a:p>
            <a:r>
              <a:rPr lang="cs-CZ" dirty="0"/>
              <a:t> Knížky o svatokupectví, 1412-1413</a:t>
            </a:r>
          </a:p>
          <a:p>
            <a:r>
              <a:rPr lang="cs-CZ" dirty="0"/>
              <a:t>Dcerka, 1412</a:t>
            </a:r>
          </a:p>
          <a:p>
            <a:r>
              <a:rPr lang="cs-CZ" dirty="0"/>
              <a:t>Výklad Víry, Desatera a Páteře, 1412</a:t>
            </a:r>
          </a:p>
          <a:p>
            <a:endParaRPr lang="cs-CZ" dirty="0"/>
          </a:p>
          <a:p>
            <a:r>
              <a:rPr lang="cs-CZ" dirty="0"/>
              <a:t>De </a:t>
            </a:r>
            <a:r>
              <a:rPr lang="cs-CZ" dirty="0" err="1"/>
              <a:t>orthographia</a:t>
            </a:r>
            <a:r>
              <a:rPr lang="cs-CZ" dirty="0"/>
              <a:t> </a:t>
            </a:r>
            <a:r>
              <a:rPr lang="cs-CZ" dirty="0" err="1"/>
              <a:t>Bohemica</a:t>
            </a:r>
            <a:r>
              <a:rPr lang="cs-CZ" dirty="0"/>
              <a:t> (O českém pravopisu)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676456" y="620688"/>
            <a:ext cx="257232" cy="5566752"/>
          </a:xfrm>
        </p:spPr>
        <p:txBody>
          <a:bodyPr>
            <a:norm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076580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202352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692696"/>
            <a:ext cx="7096832" cy="5494744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cs-CZ" sz="2000" dirty="0">
                <a:solidFill>
                  <a:srgbClr val="0070C0"/>
                </a:solidFill>
              </a:rPr>
              <a:t>Jakoubek ze Stříbra (1375-1429)</a:t>
            </a:r>
          </a:p>
          <a:p>
            <a:r>
              <a:rPr lang="cs-CZ" sz="2000" dirty="0"/>
              <a:t>Čtyři pražské artikuly</a:t>
            </a:r>
          </a:p>
          <a:p>
            <a:r>
              <a:rPr lang="cs-CZ" sz="2000" dirty="0"/>
              <a:t>Výklad na </a:t>
            </a:r>
            <a:r>
              <a:rPr lang="cs-CZ" sz="2000" dirty="0" err="1"/>
              <a:t>Zjevenie</a:t>
            </a:r>
            <a:r>
              <a:rPr lang="cs-CZ" sz="2000" dirty="0"/>
              <a:t> sv. Jana (1420-1422; postila)</a:t>
            </a:r>
          </a:p>
          <a:p>
            <a:endParaRPr lang="cs-CZ" sz="2000" dirty="0"/>
          </a:p>
          <a:p>
            <a:pPr marL="82296" indent="0">
              <a:buNone/>
            </a:pPr>
            <a:r>
              <a:rPr lang="cs-CZ" sz="2000" dirty="0">
                <a:solidFill>
                  <a:srgbClr val="0070C0"/>
                </a:solidFill>
              </a:rPr>
              <a:t>Vavřinec z Březové (1370-1437)</a:t>
            </a:r>
          </a:p>
          <a:p>
            <a:r>
              <a:rPr lang="cs-CZ" sz="2000" dirty="0"/>
              <a:t>Vystudoval UK; později ve službách Václava IV.</a:t>
            </a:r>
          </a:p>
          <a:p>
            <a:r>
              <a:rPr lang="cs-CZ" sz="2000" dirty="0"/>
              <a:t>Písně o vítězství u Domažlic, 1431</a:t>
            </a:r>
          </a:p>
          <a:p>
            <a:r>
              <a:rPr lang="cs-CZ" sz="2000" dirty="0"/>
              <a:t>Husitská kronika</a:t>
            </a:r>
          </a:p>
          <a:p>
            <a:r>
              <a:rPr lang="cs-CZ" sz="2000" dirty="0"/>
              <a:t>Překlad tzv. </a:t>
            </a:r>
            <a:r>
              <a:rPr lang="cs-CZ" sz="2000" i="1" dirty="0" err="1"/>
              <a:t>Mandevillova</a:t>
            </a:r>
            <a:r>
              <a:rPr lang="cs-CZ" sz="2000" i="1" dirty="0"/>
              <a:t> cestopisu</a:t>
            </a:r>
          </a:p>
          <a:p>
            <a:r>
              <a:rPr lang="cs-CZ" sz="2000" dirty="0">
                <a:solidFill>
                  <a:srgbClr val="00B050"/>
                </a:solidFill>
              </a:rPr>
              <a:t>? </a:t>
            </a:r>
            <a:r>
              <a:rPr lang="cs-CZ" sz="2000" dirty="0" err="1">
                <a:solidFill>
                  <a:srgbClr val="00B050"/>
                </a:solidFill>
              </a:rPr>
              <a:t>sutor</a:t>
            </a:r>
            <a:r>
              <a:rPr lang="cs-CZ" sz="2000" dirty="0">
                <a:solidFill>
                  <a:srgbClr val="00B050"/>
                </a:solidFill>
              </a:rPr>
              <a:t> </a:t>
            </a:r>
            <a:r>
              <a:rPr lang="cs-CZ" sz="2000" i="1" dirty="0">
                <a:solidFill>
                  <a:srgbClr val="00B050"/>
                </a:solidFill>
              </a:rPr>
              <a:t>Budyšínského rukopisu</a:t>
            </a:r>
          </a:p>
          <a:p>
            <a:endParaRPr lang="cs-CZ" sz="2000" i="1" dirty="0">
              <a:solidFill>
                <a:srgbClr val="00B050"/>
              </a:solidFill>
            </a:endParaRPr>
          </a:p>
          <a:p>
            <a:pPr marL="82296" indent="0">
              <a:buNone/>
            </a:pPr>
            <a:r>
              <a:rPr lang="cs-CZ" sz="2000" dirty="0">
                <a:solidFill>
                  <a:srgbClr val="0070C0"/>
                </a:solidFill>
              </a:rPr>
              <a:t>Kazatelé</a:t>
            </a:r>
          </a:p>
          <a:p>
            <a:r>
              <a:rPr lang="cs-CZ" sz="1800" dirty="0"/>
              <a:t>Václav Koranda, Petr </a:t>
            </a:r>
            <a:r>
              <a:rPr lang="cs-CZ" sz="1800" dirty="0" err="1"/>
              <a:t>Kániš</a:t>
            </a:r>
            <a:r>
              <a:rPr lang="cs-CZ" sz="1800" dirty="0"/>
              <a:t>, Martin </a:t>
            </a:r>
            <a:r>
              <a:rPr lang="cs-CZ" sz="1800" dirty="0" err="1"/>
              <a:t>Hússka</a:t>
            </a:r>
            <a:r>
              <a:rPr lang="cs-CZ" sz="1800" dirty="0"/>
              <a:t>, Prokop Holý, Jan </a:t>
            </a:r>
            <a:r>
              <a:rPr lang="cs-CZ" sz="1800" dirty="0" err="1"/>
              <a:t>Rokycana</a:t>
            </a:r>
            <a:r>
              <a:rPr lang="cs-CZ" sz="1800" dirty="0"/>
              <a:t> (nastoupil za Jakoubka ze Stříbra.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676456" y="1524000"/>
            <a:ext cx="257232" cy="4663440"/>
          </a:xfrm>
        </p:spPr>
        <p:txBody>
          <a:bodyPr>
            <a:norm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25262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30344"/>
          </a:xfrm>
        </p:spPr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764704"/>
            <a:ext cx="6952816" cy="5422736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cs-CZ" sz="1500" dirty="0">
                <a:solidFill>
                  <a:srgbClr val="0070C0"/>
                </a:solidFill>
              </a:rPr>
              <a:t>Mikuláš </a:t>
            </a:r>
            <a:r>
              <a:rPr lang="cs-CZ" sz="1500" dirty="0" err="1">
                <a:solidFill>
                  <a:srgbClr val="0070C0"/>
                </a:solidFill>
              </a:rPr>
              <a:t>Biskupec</a:t>
            </a:r>
            <a:r>
              <a:rPr lang="cs-CZ" sz="1500" dirty="0">
                <a:solidFill>
                  <a:srgbClr val="0070C0"/>
                </a:solidFill>
              </a:rPr>
              <a:t> z Pelhřimova (asi 1385-1459)</a:t>
            </a:r>
          </a:p>
          <a:p>
            <a:r>
              <a:rPr lang="cs-CZ" sz="1500" dirty="0"/>
              <a:t>Kronika obsahující při táborských kněží</a:t>
            </a:r>
          </a:p>
          <a:p>
            <a:r>
              <a:rPr lang="cs-CZ" sz="1500" i="1" dirty="0"/>
              <a:t>Táborská obrana </a:t>
            </a:r>
            <a:r>
              <a:rPr lang="cs-CZ" sz="1500" dirty="0"/>
              <a:t>(psaná 1434-1444)</a:t>
            </a:r>
          </a:p>
          <a:p>
            <a:endParaRPr lang="cs-CZ" sz="1500" dirty="0">
              <a:solidFill>
                <a:srgbClr val="0070C0"/>
              </a:solidFill>
            </a:endParaRPr>
          </a:p>
          <a:p>
            <a:r>
              <a:rPr lang="cs-CZ" sz="1500" dirty="0">
                <a:solidFill>
                  <a:srgbClr val="0070C0"/>
                </a:solidFill>
              </a:rPr>
              <a:t>Ctibor Tovačovský z </a:t>
            </a:r>
            <a:r>
              <a:rPr lang="cs-CZ" sz="1500" dirty="0" err="1">
                <a:solidFill>
                  <a:srgbClr val="0070C0"/>
                </a:solidFill>
              </a:rPr>
              <a:t>Cimburka</a:t>
            </a:r>
            <a:r>
              <a:rPr lang="cs-CZ" sz="1500" dirty="0">
                <a:solidFill>
                  <a:srgbClr val="0070C0"/>
                </a:solidFill>
              </a:rPr>
              <a:t> (?1438-1494)</a:t>
            </a:r>
          </a:p>
          <a:p>
            <a:r>
              <a:rPr lang="cs-CZ" sz="1500" i="1" dirty="0"/>
              <a:t>Hádání Pravdy a Lži</a:t>
            </a:r>
          </a:p>
          <a:p>
            <a:endParaRPr lang="cs-CZ" sz="1500" dirty="0">
              <a:solidFill>
                <a:srgbClr val="0070C0"/>
              </a:solidFill>
            </a:endParaRPr>
          </a:p>
          <a:p>
            <a:r>
              <a:rPr lang="cs-CZ" sz="1500" b="1" dirty="0" err="1">
                <a:solidFill>
                  <a:srgbClr val="C00000"/>
                </a:solidFill>
              </a:rPr>
              <a:t>Jisebnický</a:t>
            </a:r>
            <a:r>
              <a:rPr lang="cs-CZ" sz="1500" b="1" dirty="0">
                <a:solidFill>
                  <a:srgbClr val="C00000"/>
                </a:solidFill>
              </a:rPr>
              <a:t> kancionál </a:t>
            </a:r>
            <a:r>
              <a:rPr lang="cs-CZ" sz="1500" dirty="0"/>
              <a:t>(1420)</a:t>
            </a:r>
          </a:p>
          <a:p>
            <a:r>
              <a:rPr lang="cs-CZ" sz="1500" b="1" dirty="0">
                <a:solidFill>
                  <a:srgbClr val="C00000"/>
                </a:solidFill>
              </a:rPr>
              <a:t>Budyšínský rukopis </a:t>
            </a:r>
            <a:r>
              <a:rPr lang="cs-CZ" sz="1500" dirty="0"/>
              <a:t>(nejspíš okolo 1420); autor: pražský radikální husita; jde o sborník veršovaných i prozaických polemik proti Zikmundovi.</a:t>
            </a:r>
          </a:p>
          <a:p>
            <a:pPr marL="82296" indent="0">
              <a:buNone/>
            </a:pPr>
            <a:r>
              <a:rPr lang="cs-CZ" sz="1500" dirty="0"/>
              <a:t>	</a:t>
            </a:r>
            <a:r>
              <a:rPr lang="cs-CZ" sz="1500" dirty="0">
                <a:solidFill>
                  <a:srgbClr val="C00000"/>
                </a:solidFill>
              </a:rPr>
              <a:t>Žaloba Koruny české</a:t>
            </a:r>
          </a:p>
          <a:p>
            <a:pPr marL="82296" indent="0">
              <a:buNone/>
            </a:pPr>
            <a:r>
              <a:rPr lang="cs-CZ" sz="1500" dirty="0">
                <a:solidFill>
                  <a:srgbClr val="C00000"/>
                </a:solidFill>
              </a:rPr>
              <a:t>	</a:t>
            </a:r>
            <a:r>
              <a:rPr lang="cs-CZ" sz="1500" dirty="0" err="1">
                <a:solidFill>
                  <a:srgbClr val="C00000"/>
                </a:solidFill>
              </a:rPr>
              <a:t>Porok</a:t>
            </a:r>
            <a:r>
              <a:rPr lang="cs-CZ" sz="1500" dirty="0">
                <a:solidFill>
                  <a:srgbClr val="C00000"/>
                </a:solidFill>
              </a:rPr>
              <a:t> Koruny české</a:t>
            </a:r>
          </a:p>
          <a:p>
            <a:pPr marL="82296" indent="0">
              <a:buNone/>
            </a:pPr>
            <a:r>
              <a:rPr lang="cs-CZ" sz="1500" dirty="0">
                <a:solidFill>
                  <a:srgbClr val="C00000"/>
                </a:solidFill>
              </a:rPr>
              <a:t>	Hádání Prahy s Kutnou Horou </a:t>
            </a:r>
            <a:r>
              <a:rPr lang="cs-CZ" sz="1500" dirty="0"/>
              <a:t>(alegorie líčí spor husitů a 	katolíků)</a:t>
            </a:r>
          </a:p>
          <a:p>
            <a:pPr marL="82296" indent="0">
              <a:buNone/>
            </a:pPr>
            <a:endParaRPr lang="cs-CZ" sz="1500" dirty="0"/>
          </a:p>
          <a:p>
            <a:r>
              <a:rPr lang="cs-CZ" sz="1500" b="1" dirty="0">
                <a:solidFill>
                  <a:srgbClr val="C00000"/>
                </a:solidFill>
              </a:rPr>
              <a:t>Václav, Havel a Tábor čili Rozmlouvání o Čechách roku 1424</a:t>
            </a:r>
          </a:p>
          <a:p>
            <a:pPr marL="82296" indent="0">
              <a:buNone/>
            </a:pPr>
            <a:r>
              <a:rPr lang="cs-CZ" sz="1500" dirty="0"/>
              <a:t>      (protihusitské)</a:t>
            </a:r>
          </a:p>
          <a:p>
            <a:pPr marL="82296" indent="0">
              <a:buNone/>
            </a:pPr>
            <a:endParaRPr lang="cs-CZ" sz="1500" dirty="0"/>
          </a:p>
          <a:p>
            <a:r>
              <a:rPr lang="cs-CZ" sz="1500" b="1" dirty="0">
                <a:solidFill>
                  <a:srgbClr val="C00000"/>
                </a:solidFill>
              </a:rPr>
              <a:t>Rozmlouvání člověka se Smrtí</a:t>
            </a:r>
          </a:p>
          <a:p>
            <a:pPr marL="82296" indent="0">
              <a:buNone/>
            </a:pPr>
            <a:r>
              <a:rPr lang="cs-CZ" sz="1500" dirty="0"/>
              <a:t>     (alegorie)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748464" y="1524000"/>
            <a:ext cx="185224" cy="4663440"/>
          </a:xfrm>
        </p:spPr>
        <p:txBody>
          <a:bodyPr>
            <a:norm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882393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60648"/>
            <a:ext cx="7498080" cy="1143000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Hradecký rukopis, 14. stol.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1319044"/>
            <a:ext cx="7024824" cy="5073352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Duchovní skladby + humorné satiry</a:t>
            </a:r>
          </a:p>
          <a:p>
            <a:r>
              <a:rPr lang="cs-CZ" dirty="0"/>
              <a:t>Dobrovský</a:t>
            </a:r>
          </a:p>
          <a:p>
            <a:endParaRPr lang="cs-CZ" dirty="0"/>
          </a:p>
          <a:p>
            <a:r>
              <a:rPr lang="cs-CZ" dirty="0"/>
              <a:t>Umučení Páně</a:t>
            </a:r>
          </a:p>
          <a:p>
            <a:r>
              <a:rPr lang="cs-CZ" dirty="0"/>
              <a:t>Pláč svaté Marie</a:t>
            </a:r>
          </a:p>
          <a:p>
            <a:r>
              <a:rPr lang="cs-CZ" dirty="0"/>
              <a:t>Pláč Marie Magdaleny</a:t>
            </a:r>
          </a:p>
          <a:p>
            <a:r>
              <a:rPr lang="cs-CZ" dirty="0"/>
              <a:t>Devatero radostí svaté Marie</a:t>
            </a:r>
          </a:p>
          <a:p>
            <a:r>
              <a:rPr lang="cs-CZ" dirty="0"/>
              <a:t>Báseň o svatém Janu apoštolu</a:t>
            </a:r>
          </a:p>
          <a:p>
            <a:r>
              <a:rPr lang="cs-CZ" dirty="0"/>
              <a:t>Zdrávas Maria</a:t>
            </a:r>
          </a:p>
          <a:p>
            <a:r>
              <a:rPr lang="cs-CZ" dirty="0"/>
              <a:t>Legenda o svatém Prokopu</a:t>
            </a:r>
          </a:p>
          <a:p>
            <a:r>
              <a:rPr lang="cs-CZ" dirty="0"/>
              <a:t>Desatero </a:t>
            </a:r>
            <a:r>
              <a:rPr lang="cs-CZ" dirty="0" err="1"/>
              <a:t>kázánie</a:t>
            </a:r>
            <a:r>
              <a:rPr lang="cs-CZ" dirty="0"/>
              <a:t> </a:t>
            </a:r>
            <a:r>
              <a:rPr lang="cs-CZ" dirty="0" err="1"/>
              <a:t>božie</a:t>
            </a:r>
            <a:r>
              <a:rPr lang="cs-CZ" dirty="0"/>
              <a:t> – kárá za hříchy proti desateru celou společnost</a:t>
            </a:r>
          </a:p>
          <a:p>
            <a:r>
              <a:rPr lang="cs-CZ" dirty="0"/>
              <a:t>Satiry o řemeslnících a </a:t>
            </a:r>
            <a:r>
              <a:rPr lang="cs-CZ" dirty="0" err="1"/>
              <a:t>konšelích</a:t>
            </a:r>
            <a:r>
              <a:rPr lang="cs-CZ" dirty="0"/>
              <a:t> – sedm drobných satir, odsuzují nepoctivost, nesvědomitost a úplatnost, jsou psány hovorovým jazykem, vtipné</a:t>
            </a:r>
          </a:p>
          <a:p>
            <a:r>
              <a:rPr lang="cs-CZ" dirty="0"/>
              <a:t>Báseň o bohatci</a:t>
            </a:r>
          </a:p>
          <a:p>
            <a:r>
              <a:rPr lang="cs-CZ" dirty="0">
                <a:hlinkClick r:id="rId2" tooltip="s:Bájka o lišce a o čbánu"/>
              </a:rPr>
              <a:t>Bajka o lišce a džbánu</a:t>
            </a:r>
            <a:r>
              <a:rPr lang="cs-CZ" dirty="0"/>
              <a:t> – veršovaná bajka, ojedinělý úkaz bajky v českém literárním prostředí, první doložená česky psaná bajka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60432" y="1524000"/>
            <a:ext cx="473256" cy="4663440"/>
          </a:xfrm>
        </p:spPr>
        <p:txBody>
          <a:bodyPr>
            <a:norm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989775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764846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C00000"/>
                </a:solidFill>
              </a:rPr>
              <a:t>Renesance a humanismus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32560" y="1340768"/>
            <a:ext cx="7406640" cy="4896544"/>
          </a:xfrm>
        </p:spPr>
        <p:txBody>
          <a:bodyPr>
            <a:normAutofit/>
          </a:bodyPr>
          <a:lstStyle/>
          <a:p>
            <a:pPr marL="370332" indent="-342900">
              <a:buFont typeface="Arial" panose="020B0604020202020204" pitchFamily="34" charset="0"/>
              <a:buChar char="•"/>
            </a:pPr>
            <a:r>
              <a:rPr lang="cs-CZ" sz="2200" dirty="0"/>
              <a:t>Období: 1571-1620</a:t>
            </a:r>
          </a:p>
          <a:p>
            <a:pPr marL="370332" indent="-342900">
              <a:buFont typeface="Arial" panose="020B0604020202020204" pitchFamily="34" charset="0"/>
              <a:buChar char="•"/>
            </a:pPr>
            <a:r>
              <a:rPr lang="cs-CZ" sz="2200" dirty="0"/>
              <a:t>Vztah k Itálii</a:t>
            </a:r>
          </a:p>
          <a:p>
            <a:endParaRPr lang="cs-CZ" sz="2200" dirty="0"/>
          </a:p>
          <a:p>
            <a:r>
              <a:rPr lang="cs-CZ" sz="2000" dirty="0">
                <a:solidFill>
                  <a:srgbClr val="0070C0"/>
                </a:solidFill>
              </a:rPr>
              <a:t>Kroniky  a historie jako beletrie  </a:t>
            </a:r>
          </a:p>
          <a:p>
            <a:pPr marL="370332" indent="-342900">
              <a:buFont typeface="Arial" panose="020B0604020202020204" pitchFamily="34" charset="0"/>
              <a:buChar char="•"/>
            </a:pPr>
            <a:r>
              <a:rPr lang="cs-CZ" sz="2000" dirty="0"/>
              <a:t>Mikuláš </a:t>
            </a:r>
            <a:r>
              <a:rPr lang="cs-CZ" sz="2000" dirty="0" err="1"/>
              <a:t>Konáč</a:t>
            </a:r>
            <a:r>
              <a:rPr lang="cs-CZ" sz="2000" dirty="0"/>
              <a:t> z </a:t>
            </a:r>
            <a:r>
              <a:rPr lang="cs-CZ" sz="2000" dirty="0" err="1"/>
              <a:t>Hodiškova</a:t>
            </a:r>
            <a:r>
              <a:rPr lang="cs-CZ" sz="2000" dirty="0"/>
              <a:t>: překlad </a:t>
            </a:r>
            <a:r>
              <a:rPr lang="cs-CZ" sz="2000" dirty="0" err="1"/>
              <a:t>Silviovy</a:t>
            </a:r>
            <a:r>
              <a:rPr lang="cs-CZ" sz="2000" dirty="0"/>
              <a:t> </a:t>
            </a:r>
            <a:r>
              <a:rPr lang="cs-CZ" sz="2000" i="1" dirty="0"/>
              <a:t>České kroniky </a:t>
            </a:r>
            <a:r>
              <a:rPr lang="cs-CZ" sz="2000" dirty="0"/>
              <a:t>(1510)</a:t>
            </a:r>
          </a:p>
          <a:p>
            <a:pPr marL="370332" indent="-342900">
              <a:buFont typeface="Arial" panose="020B0604020202020204" pitchFamily="34" charset="0"/>
              <a:buChar char="•"/>
            </a:pPr>
            <a:r>
              <a:rPr lang="cs-CZ" sz="2000" dirty="0"/>
              <a:t>Bohuslav </a:t>
            </a:r>
            <a:r>
              <a:rPr lang="cs-CZ" sz="2000" dirty="0" err="1"/>
              <a:t>Bílejovský</a:t>
            </a:r>
            <a:r>
              <a:rPr lang="cs-CZ" sz="2000" dirty="0"/>
              <a:t>: </a:t>
            </a:r>
            <a:r>
              <a:rPr lang="cs-CZ" sz="2000" i="1" dirty="0"/>
              <a:t>Kronika česká </a:t>
            </a:r>
            <a:r>
              <a:rPr lang="cs-CZ" sz="2000" dirty="0"/>
              <a:t>(1537) – vyšla v Norimberku; </a:t>
            </a:r>
          </a:p>
          <a:p>
            <a:pPr marL="370332" indent="-342900">
              <a:buFont typeface="Arial" panose="020B0604020202020204" pitchFamily="34" charset="0"/>
              <a:buChar char="•"/>
            </a:pPr>
            <a:r>
              <a:rPr lang="cs-CZ" sz="2000" dirty="0"/>
              <a:t>Martin </a:t>
            </a:r>
            <a:r>
              <a:rPr lang="cs-CZ" sz="2000" dirty="0" err="1"/>
              <a:t>Kuthen</a:t>
            </a:r>
            <a:r>
              <a:rPr lang="cs-CZ" sz="2000" dirty="0"/>
              <a:t> z </a:t>
            </a:r>
            <a:r>
              <a:rPr lang="cs-CZ" sz="2000" dirty="0" err="1"/>
              <a:t>Šprinsberka</a:t>
            </a:r>
            <a:r>
              <a:rPr lang="cs-CZ" sz="2000" dirty="0"/>
              <a:t>: </a:t>
            </a:r>
            <a:r>
              <a:rPr lang="cs-CZ" sz="2000" i="1" dirty="0"/>
              <a:t>Kronika o založení země České </a:t>
            </a:r>
            <a:r>
              <a:rPr lang="cs-CZ" sz="2000" dirty="0"/>
              <a:t>(1539); </a:t>
            </a:r>
          </a:p>
          <a:p>
            <a:pPr marL="370332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70332" indent="-342900">
              <a:buFont typeface="Arial" panose="020B0604020202020204" pitchFamily="34" charset="0"/>
              <a:buChar char="•"/>
            </a:pPr>
            <a:r>
              <a:rPr lang="cs-CZ" sz="2000" dirty="0"/>
              <a:t>VÁCLAV HÁJEK Z LIBOČAN: </a:t>
            </a:r>
            <a:r>
              <a:rPr lang="cs-CZ" sz="2000" i="1" dirty="0"/>
              <a:t>Kronika česká </a:t>
            </a:r>
            <a:r>
              <a:rPr lang="cs-CZ" sz="2000" dirty="0"/>
              <a:t>(1541) atd.</a:t>
            </a:r>
          </a:p>
          <a:p>
            <a:pPr marL="370332" indent="-342900">
              <a:buFont typeface="Arial" panose="020B0604020202020204" pitchFamily="34" charset="0"/>
              <a:buChar char="•"/>
            </a:pPr>
            <a:endParaRPr lang="cs-CZ" sz="22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756329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>
            <a:normAutofit/>
          </a:bodyPr>
          <a:lstStyle/>
          <a:p>
            <a:r>
              <a:rPr lang="cs-CZ" sz="3000" dirty="0">
                <a:solidFill>
                  <a:srgbClr val="C00000"/>
                </a:solidFill>
              </a:rPr>
              <a:t>Latinská tvorba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052736"/>
            <a:ext cx="7498080" cy="5195664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/>
              <a:t>BOHUSLAV HASIŠTEJNSKÝ Z LOBKOVIC (1460-1510); </a:t>
            </a:r>
            <a:r>
              <a:rPr lang="cs-CZ" dirty="0"/>
              <a:t>vyšehradský probošt, působil na dvoře Vladislava II.; vlastní sídlo na hradě </a:t>
            </a:r>
            <a:r>
              <a:rPr lang="cs-CZ" dirty="0" err="1"/>
              <a:t>Hasištejn</a:t>
            </a:r>
            <a:r>
              <a:rPr lang="cs-CZ" dirty="0"/>
              <a:t> </a:t>
            </a:r>
          </a:p>
          <a:p>
            <a:endParaRPr lang="cs-CZ" dirty="0"/>
          </a:p>
          <a:p>
            <a:r>
              <a:rPr lang="cs-CZ" dirty="0"/>
              <a:t>humanismus pěstoval v soukromém</a:t>
            </a:r>
          </a:p>
          <a:p>
            <a:r>
              <a:rPr lang="cs-CZ" dirty="0"/>
              <a:t>kroužku</a:t>
            </a:r>
          </a:p>
          <a:p>
            <a:r>
              <a:rPr lang="cs-CZ" dirty="0"/>
              <a:t>Dílo: </a:t>
            </a:r>
            <a:r>
              <a:rPr lang="cs-CZ" i="1" dirty="0"/>
              <a:t>De </a:t>
            </a:r>
            <a:r>
              <a:rPr lang="cs-CZ" i="1" dirty="0" err="1"/>
              <a:t>situ</a:t>
            </a:r>
            <a:r>
              <a:rPr lang="cs-CZ" i="1" dirty="0"/>
              <a:t> </a:t>
            </a:r>
            <a:r>
              <a:rPr lang="cs-CZ" i="1" dirty="0" err="1"/>
              <a:t>Pragae</a:t>
            </a:r>
            <a:r>
              <a:rPr lang="cs-CZ" i="1" dirty="0"/>
              <a:t> et </a:t>
            </a:r>
            <a:r>
              <a:rPr lang="cs-CZ" i="1" dirty="0" err="1"/>
              <a:t>incolentium</a:t>
            </a:r>
            <a:r>
              <a:rPr lang="cs-CZ" i="1" dirty="0"/>
              <a:t> </a:t>
            </a:r>
            <a:r>
              <a:rPr lang="cs-CZ" i="1" dirty="0" err="1"/>
              <a:t>moribus</a:t>
            </a:r>
            <a:r>
              <a:rPr lang="cs-CZ" i="1" dirty="0"/>
              <a:t> </a:t>
            </a:r>
            <a:r>
              <a:rPr lang="cs-CZ" dirty="0"/>
              <a:t>(O poloze Prahy a mravech jejích obyvatelů);</a:t>
            </a:r>
          </a:p>
          <a:p>
            <a:r>
              <a:rPr lang="pt-BR" i="1" dirty="0"/>
              <a:t>Ad Sanctum Venceslaum satira </a:t>
            </a:r>
            <a:r>
              <a:rPr lang="pt-BR" dirty="0"/>
              <a:t>(Satira ke sv. Václavovi; 1489);</a:t>
            </a:r>
          </a:p>
          <a:p>
            <a:r>
              <a:rPr lang="pt-BR" i="1" dirty="0"/>
              <a:t>De miseria Humana </a:t>
            </a:r>
            <a:r>
              <a:rPr lang="pt-BR" dirty="0"/>
              <a:t>(O lidské ubohosti; 1495);</a:t>
            </a:r>
          </a:p>
          <a:p>
            <a:r>
              <a:rPr lang="pt-BR" i="1" dirty="0"/>
              <a:t>De avaritia </a:t>
            </a:r>
            <a:r>
              <a:rPr lang="pt-BR" dirty="0"/>
              <a:t>(O lakomství; 1499).</a:t>
            </a:r>
          </a:p>
          <a:p>
            <a:r>
              <a:rPr lang="cs-CZ" dirty="0"/>
              <a:t>Dílo ovlivněno antickou literaturou.</a:t>
            </a:r>
          </a:p>
        </p:txBody>
      </p:sp>
    </p:spTree>
    <p:extLst>
      <p:ext uri="{BB962C8B-B14F-4D97-AF65-F5344CB8AC3E}">
        <p14:creationId xmlns:p14="http://schemas.microsoft.com/office/powerpoint/2010/main" val="100513968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300" dirty="0">
                <a:solidFill>
                  <a:srgbClr val="C00000"/>
                </a:solidFill>
              </a:rPr>
              <a:t>Program národního humanismu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000" b="1" dirty="0"/>
              <a:t>VIKTORIN KORNEL ZE VŠEHRD (1460-1520); </a:t>
            </a:r>
            <a:r>
              <a:rPr lang="cs-CZ" sz="2000" dirty="0"/>
              <a:t>snaha tvořit česky – pod vlivem antické literatury;</a:t>
            </a:r>
          </a:p>
          <a:p>
            <a:r>
              <a:rPr lang="cs-CZ" sz="2000" b="1" dirty="0"/>
              <a:t>1501 </a:t>
            </a:r>
            <a:r>
              <a:rPr lang="cs-CZ" sz="2000" dirty="0"/>
              <a:t>tiskem vyšel jeho překlad (z latiny do češtiny) tří raně křesťanských traktátů </a:t>
            </a:r>
            <a:r>
              <a:rPr lang="cs-CZ" sz="2000" b="1" i="1" dirty="0"/>
              <a:t>– Knihy sv. Jana </a:t>
            </a:r>
            <a:r>
              <a:rPr lang="cs-CZ" sz="2000" b="1" i="1" dirty="0" err="1"/>
              <a:t>Zlatoústéhoho</a:t>
            </a:r>
            <a:r>
              <a:rPr lang="cs-CZ" sz="2000" b="1" i="1" dirty="0"/>
              <a:t> o napravení padlého. </a:t>
            </a:r>
            <a:r>
              <a:rPr lang="cs-CZ" sz="2000" dirty="0">
                <a:solidFill>
                  <a:srgbClr val="0070C0"/>
                </a:solidFill>
              </a:rPr>
              <a:t>V prologu tohoto překladu vyslovena oslava mateřštiny, to bylo od té doby interpretováno jako jistý národní program.</a:t>
            </a:r>
          </a:p>
          <a:p>
            <a:r>
              <a:rPr lang="cs-CZ" sz="2000" dirty="0"/>
              <a:t>Právnický text: </a:t>
            </a:r>
            <a:r>
              <a:rPr lang="cs-CZ" sz="2000" b="1" i="1" dirty="0"/>
              <a:t>O </a:t>
            </a:r>
            <a:r>
              <a:rPr lang="cs-CZ" sz="2000" b="1" i="1" dirty="0" err="1"/>
              <a:t>práviech</a:t>
            </a:r>
            <a:r>
              <a:rPr lang="cs-CZ" sz="2000" b="1" i="1" dirty="0"/>
              <a:t>, </a:t>
            </a:r>
            <a:r>
              <a:rPr lang="cs-CZ" sz="2000" b="1" i="1" dirty="0" err="1"/>
              <a:t>súdiech</a:t>
            </a:r>
            <a:r>
              <a:rPr lang="cs-CZ" sz="2000" b="1" i="1" dirty="0"/>
              <a:t> i o </a:t>
            </a:r>
            <a:r>
              <a:rPr lang="cs-CZ" sz="2000" b="1" i="1" dirty="0" err="1"/>
              <a:t>dskách</a:t>
            </a:r>
            <a:r>
              <a:rPr lang="cs-CZ" sz="2000" b="1" i="1" dirty="0"/>
              <a:t> země České knihy devatery = Knihy devatery – zůstalo v rukopise; </a:t>
            </a:r>
            <a:r>
              <a:rPr lang="cs-CZ" sz="2000" dirty="0"/>
              <a:t>hájí měšťanské postoje; proti tomu feudální zájmy zajistilo tzv. </a:t>
            </a:r>
            <a:r>
              <a:rPr lang="cs-CZ" sz="2000" i="1" dirty="0"/>
              <a:t>Vladislavské zřízení zemské</a:t>
            </a:r>
            <a:r>
              <a:rPr lang="cs-CZ" sz="2000" dirty="0"/>
              <a:t>; Kornel svůj text upravuje, ale i tak zůstala 2. verze z r. 1508 v rukopise. Jedná se o vrcholně humanistické dílo; kniha je psaná jasnou a kritickou metodou; vynikající rétorika i jazyk + řada právnických nuancí.</a:t>
            </a:r>
          </a:p>
        </p:txBody>
      </p:sp>
    </p:spTree>
    <p:extLst>
      <p:ext uri="{BB962C8B-B14F-4D97-AF65-F5344CB8AC3E}">
        <p14:creationId xmlns:p14="http://schemas.microsoft.com/office/powerpoint/2010/main" val="15033036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solidFill>
                  <a:srgbClr val="C00000"/>
                </a:solidFill>
              </a:rPr>
              <a:t>Český humanismus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268760"/>
            <a:ext cx="7498080" cy="4979640"/>
          </a:xfrm>
        </p:spPr>
        <p:txBody>
          <a:bodyPr>
            <a:normAutofit fontScale="55000" lnSpcReduction="20000"/>
          </a:bodyPr>
          <a:lstStyle/>
          <a:p>
            <a:r>
              <a:rPr lang="cs-CZ" b="1" dirty="0"/>
              <a:t>MIKULÁŠ KONÁČ Z HODIŠKOVA (1480-1546)</a:t>
            </a:r>
          </a:p>
          <a:p>
            <a:r>
              <a:rPr lang="cs-CZ" dirty="0" err="1"/>
              <a:t>Překl</a:t>
            </a:r>
            <a:r>
              <a:rPr lang="cs-CZ" dirty="0"/>
              <a:t>. </a:t>
            </a:r>
            <a:r>
              <a:rPr lang="cs-CZ" dirty="0" err="1"/>
              <a:t>Boccaccia</a:t>
            </a:r>
            <a:r>
              <a:rPr lang="cs-CZ" dirty="0"/>
              <a:t>, Silvia </a:t>
            </a:r>
            <a:r>
              <a:rPr lang="cs-CZ" dirty="0" err="1"/>
              <a:t>Piccolominiho</a:t>
            </a:r>
            <a:r>
              <a:rPr lang="cs-CZ" dirty="0"/>
              <a:t>, má vlastní tiskárnu</a:t>
            </a:r>
          </a:p>
          <a:p>
            <a:r>
              <a:rPr lang="cs-CZ" dirty="0"/>
              <a:t>Dílo: </a:t>
            </a:r>
            <a:r>
              <a:rPr lang="cs-CZ" b="1" i="1" dirty="0"/>
              <a:t>O </a:t>
            </a:r>
            <a:r>
              <a:rPr lang="cs-CZ" b="1" i="1" dirty="0" err="1"/>
              <a:t>najbiednějším</a:t>
            </a:r>
            <a:r>
              <a:rPr lang="cs-CZ" b="1" i="1" dirty="0"/>
              <a:t> stavu velikých </a:t>
            </a:r>
            <a:r>
              <a:rPr lang="cs-CZ" b="1" i="1" dirty="0" err="1"/>
              <a:t>pánuov</a:t>
            </a:r>
            <a:r>
              <a:rPr lang="cs-CZ" b="1" i="1" dirty="0"/>
              <a:t> – </a:t>
            </a:r>
            <a:r>
              <a:rPr lang="cs-CZ" b="1" dirty="0"/>
              <a:t>r. 1507 </a:t>
            </a:r>
            <a:r>
              <a:rPr lang="cs-CZ" dirty="0"/>
              <a:t>–</a:t>
            </a:r>
          </a:p>
          <a:p>
            <a:r>
              <a:rPr lang="cs-CZ" dirty="0"/>
              <a:t>obhajoba národního jazyka.</a:t>
            </a:r>
          </a:p>
          <a:p>
            <a:endParaRPr lang="cs-CZ" b="1" dirty="0"/>
          </a:p>
          <a:p>
            <a:r>
              <a:rPr lang="cs-CZ" b="1" dirty="0"/>
              <a:t>ŘEHOŘ HRUBÝ Z JELENÍ (1460-1514)</a:t>
            </a:r>
          </a:p>
          <a:p>
            <a:r>
              <a:rPr lang="cs-CZ" dirty="0"/>
              <a:t>Pracoval jako písař a překladatel; jeho tvorba zůstala namnoze v RUKOPISE.</a:t>
            </a:r>
          </a:p>
          <a:p>
            <a:r>
              <a:rPr lang="cs-CZ" b="1" dirty="0"/>
              <a:t>Vlastní dílo: </a:t>
            </a:r>
            <a:r>
              <a:rPr lang="cs-CZ" b="1" i="1" dirty="0"/>
              <a:t>Napomenutí Pražanům </a:t>
            </a:r>
            <a:r>
              <a:rPr lang="cs-CZ" b="1" dirty="0"/>
              <a:t>(1513)</a:t>
            </a:r>
          </a:p>
          <a:p>
            <a:endParaRPr lang="cs-CZ" dirty="0"/>
          </a:p>
          <a:p>
            <a:r>
              <a:rPr lang="cs-CZ" b="1" dirty="0"/>
              <a:t>VÁCLAV PÍSECKÝ (1482-1511)</a:t>
            </a:r>
          </a:p>
          <a:p>
            <a:r>
              <a:rPr lang="cs-CZ" dirty="0"/>
              <a:t>Dopis Řehoři Hrubému: obsahuje překlad z řečtiny: </a:t>
            </a:r>
            <a:r>
              <a:rPr lang="cs-CZ" i="1" dirty="0" err="1"/>
              <a:t>Isokratovo</a:t>
            </a:r>
            <a:r>
              <a:rPr lang="cs-CZ" i="1" dirty="0"/>
              <a:t> napomenutí k </a:t>
            </a:r>
            <a:r>
              <a:rPr lang="cs-CZ" i="1" dirty="0" err="1"/>
              <a:t>Demonikovi</a:t>
            </a:r>
            <a:r>
              <a:rPr lang="cs-CZ" i="1" dirty="0"/>
              <a:t> </a:t>
            </a:r>
            <a:r>
              <a:rPr lang="cs-CZ" dirty="0"/>
              <a:t>– ideály, podle kterých vychovává Zikmunda.</a:t>
            </a:r>
          </a:p>
          <a:p>
            <a:endParaRPr lang="cs-CZ" dirty="0"/>
          </a:p>
          <a:p>
            <a:r>
              <a:rPr lang="cs-CZ" b="1" dirty="0"/>
              <a:t>ZIKMUND HRUBÝ Z JELENÍ (1497-1554) − GELENIUS</a:t>
            </a:r>
          </a:p>
          <a:p>
            <a:r>
              <a:rPr lang="cs-CZ" i="1" dirty="0"/>
              <a:t>Lexicon </a:t>
            </a:r>
            <a:r>
              <a:rPr lang="cs-CZ" i="1" dirty="0" err="1"/>
              <a:t>symphonum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4850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371600" y="5805264"/>
            <a:ext cx="6400800" cy="648072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Klášter sv. Jiří (Praha); r. 921; r. 976</a:t>
            </a:r>
          </a:p>
        </p:txBody>
      </p:sp>
      <p:pic>
        <p:nvPicPr>
          <p:cNvPr id="11266" name="Picture 2" descr="C:\Users\Ondrej\Desktop\_Akropolis\Foto-vyuka2\sv. Jiří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764704"/>
            <a:ext cx="8117656" cy="47413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846453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30026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620688"/>
            <a:ext cx="7498080" cy="5627712"/>
          </a:xfrm>
        </p:spPr>
        <p:txBody>
          <a:bodyPr>
            <a:normAutofit fontScale="55000" lnSpcReduction="20000"/>
          </a:bodyPr>
          <a:lstStyle/>
          <a:p>
            <a:r>
              <a:rPr lang="cs-CZ" sz="2900" dirty="0"/>
              <a:t>Lingvistické práce (1533 Gramatika česká – </a:t>
            </a:r>
            <a:r>
              <a:rPr lang="cs-CZ" sz="2900" dirty="0" err="1"/>
              <a:t>Optát</a:t>
            </a:r>
            <a:r>
              <a:rPr lang="cs-CZ" sz="2900" dirty="0"/>
              <a:t>, </a:t>
            </a:r>
            <a:r>
              <a:rPr lang="cs-CZ" sz="2900" dirty="0" err="1"/>
              <a:t>Gzel</a:t>
            </a:r>
            <a:r>
              <a:rPr lang="cs-CZ" sz="2900" dirty="0"/>
              <a:t>, </a:t>
            </a:r>
            <a:r>
              <a:rPr lang="cs-CZ" sz="2900" dirty="0" err="1"/>
              <a:t>Philomates</a:t>
            </a:r>
            <a:r>
              <a:rPr lang="cs-CZ" sz="2900" dirty="0"/>
              <a:t>)</a:t>
            </a:r>
          </a:p>
          <a:p>
            <a:r>
              <a:rPr lang="cs-CZ" sz="2900" dirty="0"/>
              <a:t>JEDNOTA BRATRSKÁ</a:t>
            </a:r>
          </a:p>
          <a:p>
            <a:r>
              <a:rPr lang="cs-CZ" sz="2900" dirty="0"/>
              <a:t>JAN BLAHOSLAV</a:t>
            </a:r>
          </a:p>
          <a:p>
            <a:r>
              <a:rPr lang="cs-CZ" sz="2900" dirty="0"/>
              <a:t>Bible kralická</a:t>
            </a:r>
          </a:p>
          <a:p>
            <a:endParaRPr lang="cs-CZ" sz="2900" dirty="0"/>
          </a:p>
          <a:p>
            <a:r>
              <a:rPr lang="cs-CZ" sz="2900" dirty="0"/>
              <a:t>DANIEL ADAM z Veleslavína (1546-1599)</a:t>
            </a:r>
          </a:p>
          <a:p>
            <a:r>
              <a:rPr lang="cs-CZ" sz="2900" dirty="0"/>
              <a:t>Tisky</a:t>
            </a:r>
          </a:p>
          <a:p>
            <a:r>
              <a:rPr lang="cs-CZ" sz="2900" dirty="0"/>
              <a:t>Kroniky</a:t>
            </a:r>
          </a:p>
          <a:p>
            <a:r>
              <a:rPr lang="cs-CZ" sz="2900" dirty="0"/>
              <a:t>Slovníky</a:t>
            </a:r>
          </a:p>
          <a:p>
            <a:r>
              <a:rPr lang="cs-CZ" sz="2900" dirty="0"/>
              <a:t>Jeho družina</a:t>
            </a:r>
          </a:p>
          <a:p>
            <a:endParaRPr lang="cs-CZ" sz="2900" dirty="0"/>
          </a:p>
          <a:p>
            <a:pPr marL="82296" indent="0">
              <a:buNone/>
            </a:pPr>
            <a:r>
              <a:rPr lang="cs-CZ" sz="2900" dirty="0">
                <a:solidFill>
                  <a:srgbClr val="0070C0"/>
                </a:solidFill>
              </a:rPr>
              <a:t>Cestopisy</a:t>
            </a:r>
            <a:r>
              <a:rPr lang="cs-CZ" sz="2900" dirty="0"/>
              <a:t>: </a:t>
            </a:r>
          </a:p>
          <a:p>
            <a:r>
              <a:rPr lang="cs-CZ" sz="2900" dirty="0"/>
              <a:t>Václav Vratislav z Mitrovic (</a:t>
            </a:r>
            <a:r>
              <a:rPr lang="cs-CZ" sz="2900" i="1" dirty="0"/>
              <a:t>Příhody</a:t>
            </a:r>
            <a:r>
              <a:rPr lang="cs-CZ" sz="2900" dirty="0"/>
              <a:t>)</a:t>
            </a:r>
          </a:p>
          <a:p>
            <a:r>
              <a:rPr lang="cs-CZ" sz="2900" dirty="0"/>
              <a:t>Kryštof Harant</a:t>
            </a:r>
          </a:p>
          <a:p>
            <a:endParaRPr lang="cs-CZ" sz="2900" dirty="0"/>
          </a:p>
          <a:p>
            <a:pPr marL="82296" indent="0">
              <a:buNone/>
            </a:pPr>
            <a:r>
              <a:rPr lang="cs-CZ" sz="2900" dirty="0">
                <a:solidFill>
                  <a:srgbClr val="0070C0"/>
                </a:solidFill>
              </a:rPr>
              <a:t>Další osobnosti</a:t>
            </a:r>
          </a:p>
          <a:p>
            <a:pPr marL="82296" indent="0">
              <a:buNone/>
            </a:pPr>
            <a:r>
              <a:rPr lang="cs-CZ" sz="2900" dirty="0"/>
              <a:t>Václav Budovec z Budova</a:t>
            </a:r>
          </a:p>
          <a:p>
            <a:pPr marL="82296" indent="0">
              <a:buNone/>
            </a:pPr>
            <a:r>
              <a:rPr lang="cs-CZ" sz="2900" dirty="0"/>
              <a:t>Karel starší ze Žerotína</a:t>
            </a:r>
          </a:p>
          <a:p>
            <a:pPr marL="82296" indent="0">
              <a:buNone/>
            </a:pPr>
            <a:r>
              <a:rPr lang="cs-CZ" sz="2900" dirty="0"/>
              <a:t>Jan Campanus</a:t>
            </a:r>
          </a:p>
          <a:p>
            <a:pPr marL="82296" indent="0">
              <a:buNone/>
            </a:pPr>
            <a:r>
              <a:rPr lang="cs-CZ" sz="2900" dirty="0"/>
              <a:t>Jan Jessenius</a:t>
            </a:r>
          </a:p>
          <a:p>
            <a:endParaRPr lang="cs-CZ" sz="29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02422740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634082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C00000"/>
                </a:solidFill>
              </a:rPr>
              <a:t>Česká literatura v období baroka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052736"/>
            <a:ext cx="7498080" cy="5195664"/>
          </a:xfrm>
        </p:spPr>
        <p:txBody>
          <a:bodyPr>
            <a:normAutofit/>
          </a:bodyPr>
          <a:lstStyle/>
          <a:p>
            <a:r>
              <a:rPr lang="cs-CZ" sz="2200" dirty="0">
                <a:solidFill>
                  <a:srgbClr val="0070C0"/>
                </a:solidFill>
              </a:rPr>
              <a:t>Období</a:t>
            </a:r>
            <a:r>
              <a:rPr lang="cs-CZ" sz="2200" dirty="0"/>
              <a:t>: 17. -18. stol.</a:t>
            </a:r>
          </a:p>
          <a:p>
            <a:r>
              <a:rPr lang="cs-CZ" sz="2200" dirty="0"/>
              <a:t>J. Vašica: </a:t>
            </a:r>
            <a:r>
              <a:rPr lang="cs-CZ" sz="2200" i="1" dirty="0"/>
              <a:t>České literární baroko</a:t>
            </a:r>
            <a:r>
              <a:rPr lang="cs-CZ" sz="2200" dirty="0"/>
              <a:t>, 1938</a:t>
            </a:r>
          </a:p>
          <a:p>
            <a:pPr marL="82296" indent="0">
              <a:buNone/>
            </a:pPr>
            <a:endParaRPr lang="cs-CZ" sz="2200" dirty="0"/>
          </a:p>
          <a:p>
            <a:r>
              <a:rPr lang="cs-CZ" sz="2200" dirty="0">
                <a:solidFill>
                  <a:srgbClr val="0070C0"/>
                </a:solidFill>
              </a:rPr>
              <a:t>Charakteristika</a:t>
            </a:r>
            <a:r>
              <a:rPr lang="cs-CZ" sz="2200" dirty="0"/>
              <a:t>: období temna (Jirásek) x období, kdy se formovala naše současnost (J. Vašica, M. Součková, A. Kratochvil atd.)</a:t>
            </a:r>
          </a:p>
          <a:p>
            <a:r>
              <a:rPr lang="cs-CZ" sz="2200" dirty="0">
                <a:solidFill>
                  <a:srgbClr val="0070C0"/>
                </a:solidFill>
              </a:rPr>
              <a:t>U nás</a:t>
            </a:r>
            <a:r>
              <a:rPr lang="cs-CZ" sz="2200" dirty="0"/>
              <a:t>: specifická situace po roce 1620 (+ třicetiletá válka)</a:t>
            </a:r>
          </a:p>
          <a:p>
            <a:r>
              <a:rPr lang="cs-CZ" sz="2200" dirty="0">
                <a:solidFill>
                  <a:srgbClr val="0070C0"/>
                </a:solidFill>
              </a:rPr>
              <a:t>Barokní literatura</a:t>
            </a:r>
            <a:r>
              <a:rPr lang="cs-CZ" sz="2200" dirty="0"/>
              <a:t>: katolická, evangelická, emigrantská (exilová)</a:t>
            </a:r>
          </a:p>
          <a:p>
            <a:r>
              <a:rPr lang="cs-CZ" sz="2200" dirty="0">
                <a:solidFill>
                  <a:srgbClr val="0070C0"/>
                </a:solidFill>
              </a:rPr>
              <a:t>Obecně</a:t>
            </a:r>
            <a:r>
              <a:rPr lang="cs-CZ" sz="2200" dirty="0"/>
              <a:t>: rozvoj homiletiky, písňová tvorba, kancionály, náboženská literatura; rozvoj lidové tvorby (slovesnosti); absence: dvorské literatury, měšťanské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417775355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Evangelické baroko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1417320"/>
            <a:ext cx="3657600" cy="5440680"/>
          </a:xfrm>
        </p:spPr>
        <p:txBody>
          <a:bodyPr>
            <a:normAutofit fontScale="85000" lnSpcReduction="20000"/>
          </a:bodyPr>
          <a:lstStyle/>
          <a:p>
            <a:r>
              <a:rPr lang="cs-CZ" sz="2000" dirty="0"/>
              <a:t>Jednota bratrská</a:t>
            </a:r>
          </a:p>
          <a:p>
            <a:r>
              <a:rPr lang="cs-CZ" sz="2000" dirty="0">
                <a:solidFill>
                  <a:srgbClr val="0070C0"/>
                </a:solidFill>
              </a:rPr>
              <a:t>Jan Blahoslav</a:t>
            </a:r>
          </a:p>
          <a:p>
            <a:r>
              <a:rPr lang="cs-CZ" sz="2000" dirty="0">
                <a:solidFill>
                  <a:srgbClr val="0070C0"/>
                </a:solidFill>
              </a:rPr>
              <a:t>Pavel Skála ze Zhoře </a:t>
            </a:r>
            <a:r>
              <a:rPr lang="cs-CZ" sz="2000" dirty="0"/>
              <a:t>(Historie církevní)</a:t>
            </a:r>
          </a:p>
          <a:p>
            <a:r>
              <a:rPr lang="cs-CZ" sz="2000" dirty="0">
                <a:solidFill>
                  <a:srgbClr val="0070C0"/>
                </a:solidFill>
              </a:rPr>
              <a:t>Pavel Stránský </a:t>
            </a:r>
            <a:r>
              <a:rPr lang="cs-CZ" sz="2000" dirty="0"/>
              <a:t>(O státě českém, 1634)</a:t>
            </a:r>
          </a:p>
          <a:p>
            <a:endParaRPr lang="cs-CZ" sz="2000" dirty="0"/>
          </a:p>
          <a:p>
            <a:r>
              <a:rPr lang="cs-CZ" sz="2000" b="1" dirty="0">
                <a:solidFill>
                  <a:srgbClr val="0070C0"/>
                </a:solidFill>
              </a:rPr>
              <a:t>Jan Amos Komenský (1592-1670)</a:t>
            </a:r>
          </a:p>
          <a:p>
            <a:r>
              <a:rPr lang="cs-CZ" sz="2000" dirty="0"/>
              <a:t>Strážnice, Přerov, Heidelberg, </a:t>
            </a:r>
            <a:r>
              <a:rPr lang="cs-CZ" sz="2000" dirty="0" err="1"/>
              <a:t>Herborn</a:t>
            </a:r>
            <a:endParaRPr lang="cs-CZ" sz="2000" dirty="0"/>
          </a:p>
          <a:p>
            <a:r>
              <a:rPr lang="cs-CZ" sz="2000" dirty="0"/>
              <a:t>1614 – správcem přerovské školy</a:t>
            </a:r>
          </a:p>
          <a:p>
            <a:r>
              <a:rPr lang="cs-CZ" sz="2000" dirty="0"/>
              <a:t>1618 – správcem sboru ve Fulneku</a:t>
            </a:r>
          </a:p>
          <a:p>
            <a:r>
              <a:rPr lang="cs-CZ" sz="2000" dirty="0"/>
              <a:t>1622 – ztráta manželky a dětí</a:t>
            </a:r>
          </a:p>
          <a:p>
            <a:r>
              <a:rPr lang="cs-CZ" sz="2000" dirty="0"/>
              <a:t>1628 – odchod do Lešna</a:t>
            </a:r>
          </a:p>
          <a:p>
            <a:r>
              <a:rPr lang="cs-CZ" sz="2000" dirty="0"/>
              <a:t>Anglie, Švédsko</a:t>
            </a:r>
          </a:p>
          <a:p>
            <a:r>
              <a:rPr lang="cs-CZ" sz="2000" dirty="0"/>
              <a:t>1648 – ztrácí druhou manželku</a:t>
            </a:r>
          </a:p>
          <a:p>
            <a:r>
              <a:rPr lang="cs-CZ" sz="2000" dirty="0"/>
              <a:t>Po 1649 Blatný Potok</a:t>
            </a:r>
          </a:p>
          <a:p>
            <a:r>
              <a:rPr lang="cs-CZ" sz="2000" dirty="0" err="1"/>
              <a:t>Amstrdam</a:t>
            </a:r>
            <a:endParaRPr lang="cs-CZ" sz="2000" dirty="0"/>
          </a:p>
          <a:p>
            <a:endParaRPr lang="cs-CZ" sz="20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i="1" dirty="0"/>
              <a:t>Brána jazyků otevřená</a:t>
            </a:r>
            <a:r>
              <a:rPr lang="cs-CZ" dirty="0"/>
              <a:t>, 1631</a:t>
            </a:r>
          </a:p>
          <a:p>
            <a:r>
              <a:rPr lang="cs-CZ" i="1" dirty="0"/>
              <a:t>Orbis </a:t>
            </a:r>
            <a:r>
              <a:rPr lang="cs-CZ" i="1" dirty="0" err="1"/>
              <a:t>sensualis</a:t>
            </a:r>
            <a:r>
              <a:rPr lang="cs-CZ" i="1" dirty="0"/>
              <a:t> pictus</a:t>
            </a:r>
            <a:r>
              <a:rPr lang="cs-CZ" dirty="0"/>
              <a:t>, 1658</a:t>
            </a:r>
          </a:p>
          <a:p>
            <a:r>
              <a:rPr lang="cs-CZ" i="1" dirty="0"/>
              <a:t>Opera </a:t>
            </a:r>
            <a:r>
              <a:rPr lang="cs-CZ" i="1" dirty="0" err="1"/>
              <a:t>didactica</a:t>
            </a:r>
            <a:r>
              <a:rPr lang="cs-CZ" i="1" dirty="0"/>
              <a:t> omnia</a:t>
            </a:r>
            <a:r>
              <a:rPr lang="cs-CZ" dirty="0"/>
              <a:t>, 1657</a:t>
            </a:r>
          </a:p>
          <a:p>
            <a:r>
              <a:rPr lang="cs-CZ" i="1" dirty="0"/>
              <a:t>Všeobecná porada o nápravě věcí lidských </a:t>
            </a:r>
            <a:r>
              <a:rPr lang="cs-CZ" dirty="0"/>
              <a:t>(do 1702)</a:t>
            </a:r>
          </a:p>
          <a:p>
            <a:r>
              <a:rPr lang="cs-CZ" i="1" dirty="0"/>
              <a:t>Via </a:t>
            </a:r>
            <a:r>
              <a:rPr lang="cs-CZ" i="1" dirty="0" err="1"/>
              <a:t>Lucis</a:t>
            </a:r>
            <a:endParaRPr lang="cs-CZ" i="1" dirty="0"/>
          </a:p>
          <a:p>
            <a:r>
              <a:rPr lang="cs-CZ" i="1" dirty="0"/>
              <a:t>Kšaft umírající matky, Jednoty bratrské</a:t>
            </a:r>
            <a:r>
              <a:rPr lang="cs-CZ" dirty="0"/>
              <a:t>, 1650</a:t>
            </a:r>
          </a:p>
          <a:p>
            <a:r>
              <a:rPr lang="cs-CZ" i="1" dirty="0"/>
              <a:t>Kancionál</a:t>
            </a:r>
            <a:r>
              <a:rPr lang="cs-CZ" dirty="0"/>
              <a:t>, 1659</a:t>
            </a:r>
          </a:p>
          <a:p>
            <a:endParaRPr lang="cs-CZ" dirty="0"/>
          </a:p>
          <a:p>
            <a:pPr marL="82296" indent="0">
              <a:buNone/>
            </a:pPr>
            <a:r>
              <a:rPr lang="cs-CZ" dirty="0">
                <a:solidFill>
                  <a:srgbClr val="0070C0"/>
                </a:solidFill>
              </a:rPr>
              <a:t>Útěšné spisy:</a:t>
            </a:r>
          </a:p>
          <a:p>
            <a:r>
              <a:rPr lang="cs-CZ" i="1" dirty="0"/>
              <a:t>Truchlivý I, II </a:t>
            </a:r>
            <a:r>
              <a:rPr lang="cs-CZ" dirty="0"/>
              <a:t>(1623, 1624)</a:t>
            </a:r>
          </a:p>
          <a:p>
            <a:r>
              <a:rPr lang="cs-CZ" i="1" dirty="0"/>
              <a:t>Labyrint světa a ráj srdce </a:t>
            </a:r>
            <a:r>
              <a:rPr lang="cs-CZ" dirty="0"/>
              <a:t>(dok. 1623, </a:t>
            </a:r>
            <a:r>
              <a:rPr lang="cs-CZ" dirty="0" err="1"/>
              <a:t>publ</a:t>
            </a:r>
            <a:r>
              <a:rPr lang="cs-CZ" dirty="0"/>
              <a:t>. 1631)</a:t>
            </a:r>
          </a:p>
          <a:p>
            <a:r>
              <a:rPr lang="cs-CZ" i="1" dirty="0"/>
              <a:t>Centrum </a:t>
            </a:r>
            <a:r>
              <a:rPr lang="cs-CZ" i="1" dirty="0" err="1"/>
              <a:t>securitatis</a:t>
            </a:r>
            <a:r>
              <a:rPr lang="cs-CZ" i="1" dirty="0"/>
              <a:t> </a:t>
            </a:r>
            <a:r>
              <a:rPr lang="cs-CZ" dirty="0"/>
              <a:t>(dok. 1625, </a:t>
            </a:r>
            <a:r>
              <a:rPr lang="cs-CZ" dirty="0" err="1"/>
              <a:t>publ</a:t>
            </a:r>
            <a:r>
              <a:rPr lang="cs-CZ" dirty="0"/>
              <a:t>. 1633)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77541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C00000"/>
                </a:solidFill>
              </a:rPr>
              <a:t>Katolické baroko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052736"/>
            <a:ext cx="7498080" cy="5195664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cs-CZ" sz="2200" dirty="0">
                <a:solidFill>
                  <a:srgbClr val="0070C0"/>
                </a:solidFill>
              </a:rPr>
              <a:t>Kancionály</a:t>
            </a:r>
            <a:r>
              <a:rPr lang="cs-CZ" sz="2200" dirty="0"/>
              <a:t>: </a:t>
            </a:r>
          </a:p>
          <a:p>
            <a:r>
              <a:rPr lang="cs-CZ" sz="2200" dirty="0"/>
              <a:t>Jan </a:t>
            </a:r>
            <a:r>
              <a:rPr lang="cs-CZ" sz="2200" dirty="0" err="1"/>
              <a:t>Rozenplut</a:t>
            </a:r>
            <a:r>
              <a:rPr lang="cs-CZ" sz="2200" dirty="0"/>
              <a:t> (</a:t>
            </a:r>
            <a:r>
              <a:rPr lang="cs-CZ" sz="2200" i="1" dirty="0"/>
              <a:t>Kancionál</a:t>
            </a:r>
            <a:r>
              <a:rPr lang="cs-CZ" sz="2200" dirty="0"/>
              <a:t>, 1601)</a:t>
            </a:r>
          </a:p>
          <a:p>
            <a:r>
              <a:rPr lang="cs-CZ" sz="2200" dirty="0"/>
              <a:t>Jiřík </a:t>
            </a:r>
            <a:r>
              <a:rPr lang="cs-CZ" sz="2200" dirty="0" err="1"/>
              <a:t>Hlohovský</a:t>
            </a:r>
            <a:r>
              <a:rPr lang="cs-CZ" sz="2200" dirty="0"/>
              <a:t> (</a:t>
            </a:r>
            <a:r>
              <a:rPr lang="cs-CZ" sz="2200" i="1" dirty="0"/>
              <a:t>Písně </a:t>
            </a:r>
            <a:r>
              <a:rPr lang="cs-CZ" sz="2200" i="1" dirty="0" err="1"/>
              <a:t>katholické</a:t>
            </a:r>
            <a:r>
              <a:rPr lang="cs-CZ" sz="2200" dirty="0"/>
              <a:t>, 1622)</a:t>
            </a:r>
          </a:p>
          <a:p>
            <a:r>
              <a:rPr lang="cs-CZ" sz="2200" i="1" dirty="0"/>
              <a:t>Kancionál</a:t>
            </a:r>
            <a:r>
              <a:rPr lang="cs-CZ" sz="2200" dirty="0"/>
              <a:t> (1631, tisk Pavel </a:t>
            </a:r>
            <a:r>
              <a:rPr lang="cs-CZ" sz="2200" dirty="0" err="1"/>
              <a:t>Sessius</a:t>
            </a:r>
            <a:r>
              <a:rPr lang="cs-CZ" sz="2200" dirty="0"/>
              <a:t>)</a:t>
            </a:r>
          </a:p>
          <a:p>
            <a:r>
              <a:rPr lang="cs-CZ" sz="2200" i="1" dirty="0"/>
              <a:t>Český </a:t>
            </a:r>
            <a:r>
              <a:rPr lang="cs-CZ" sz="2200" i="1" dirty="0" err="1"/>
              <a:t>dekakord</a:t>
            </a:r>
            <a:r>
              <a:rPr lang="cs-CZ" sz="2200" i="1" dirty="0"/>
              <a:t> </a:t>
            </a:r>
            <a:r>
              <a:rPr lang="cs-CZ" sz="2200" dirty="0"/>
              <a:t>(1642; přetisk </a:t>
            </a:r>
            <a:r>
              <a:rPr lang="cs-CZ" sz="2200" dirty="0" err="1"/>
              <a:t>Sessiova</a:t>
            </a:r>
            <a:r>
              <a:rPr lang="cs-CZ" sz="2200" dirty="0"/>
              <a:t> kancionálu)</a:t>
            </a:r>
          </a:p>
          <a:p>
            <a:r>
              <a:rPr lang="cs-CZ" sz="2200" dirty="0"/>
              <a:t>Samostatné práce: Adam Michna z Otradovic, Friedrich </a:t>
            </a:r>
            <a:r>
              <a:rPr lang="cs-CZ" sz="2200" dirty="0" err="1"/>
              <a:t>Bridel</a:t>
            </a:r>
            <a:r>
              <a:rPr lang="cs-CZ" sz="2200" dirty="0"/>
              <a:t>, Felix </a:t>
            </a:r>
            <a:r>
              <a:rPr lang="cs-CZ" sz="2200" dirty="0" err="1"/>
              <a:t>Kadlinský</a:t>
            </a:r>
            <a:endParaRPr lang="cs-CZ" sz="2200" dirty="0"/>
          </a:p>
          <a:p>
            <a:endParaRPr lang="cs-CZ" sz="2200" dirty="0"/>
          </a:p>
          <a:p>
            <a:pPr marL="82296" indent="0">
              <a:buNone/>
            </a:pPr>
            <a:r>
              <a:rPr lang="cs-CZ" sz="2200" dirty="0">
                <a:solidFill>
                  <a:srgbClr val="0070C0"/>
                </a:solidFill>
              </a:rPr>
              <a:t>Monumentální svazky: </a:t>
            </a:r>
          </a:p>
          <a:p>
            <a:r>
              <a:rPr lang="cs-CZ" sz="2200" i="1" dirty="0"/>
              <a:t>Kancionál český</a:t>
            </a:r>
            <a:r>
              <a:rPr lang="cs-CZ" sz="2200" dirty="0"/>
              <a:t>, 1683 (</a:t>
            </a:r>
            <a:r>
              <a:rPr lang="cs-CZ" sz="2200" dirty="0" err="1"/>
              <a:t>ed</a:t>
            </a:r>
            <a:r>
              <a:rPr lang="cs-CZ" sz="2200" dirty="0"/>
              <a:t>. Václav Matěj </a:t>
            </a:r>
            <a:r>
              <a:rPr lang="cs-CZ" sz="2200" dirty="0" err="1"/>
              <a:t>Šteyer</a:t>
            </a:r>
            <a:r>
              <a:rPr lang="cs-CZ" sz="2200" dirty="0"/>
              <a:t>)</a:t>
            </a:r>
          </a:p>
          <a:p>
            <a:r>
              <a:rPr lang="cs-CZ" sz="2200" i="1" dirty="0"/>
              <a:t>Slavíček </a:t>
            </a:r>
            <a:r>
              <a:rPr lang="cs-CZ" sz="2200" i="1" dirty="0" err="1"/>
              <a:t>rájský</a:t>
            </a:r>
            <a:r>
              <a:rPr lang="cs-CZ" sz="2200" dirty="0"/>
              <a:t>, 1719 (</a:t>
            </a:r>
            <a:r>
              <a:rPr lang="cs-CZ" sz="2200" dirty="0" err="1"/>
              <a:t>ed</a:t>
            </a:r>
            <a:r>
              <a:rPr lang="cs-CZ" sz="2200" dirty="0"/>
              <a:t>. Jan Josef Božan)</a:t>
            </a:r>
          </a:p>
          <a:p>
            <a:r>
              <a:rPr lang="cs-CZ" sz="2200" i="1" dirty="0"/>
              <a:t>Citara Nového zákona</a:t>
            </a:r>
            <a:r>
              <a:rPr lang="cs-CZ" sz="2200" dirty="0"/>
              <a:t>, 1727 (</a:t>
            </a:r>
            <a:r>
              <a:rPr lang="cs-CZ" sz="2200" dirty="0" err="1"/>
              <a:t>ed</a:t>
            </a:r>
            <a:r>
              <a:rPr lang="cs-CZ" sz="2200" dirty="0"/>
              <a:t>.  Antonín Koniáš)</a:t>
            </a:r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46552925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116632"/>
            <a:ext cx="7498080" cy="360040"/>
          </a:xfrm>
        </p:spPr>
        <p:txBody>
          <a:bodyPr>
            <a:noAutofit/>
          </a:bodyPr>
          <a:lstStyle/>
          <a:p>
            <a:r>
              <a:rPr lang="cs-CZ" sz="3200" b="1" dirty="0">
                <a:solidFill>
                  <a:srgbClr val="C00000"/>
                </a:solidFill>
              </a:rPr>
              <a:t>Hlavní představitelé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692696"/>
            <a:ext cx="7498080" cy="5555704"/>
          </a:xfrm>
        </p:spPr>
        <p:txBody>
          <a:bodyPr>
            <a:normAutofit fontScale="77500" lnSpcReduction="20000"/>
          </a:bodyPr>
          <a:lstStyle/>
          <a:p>
            <a:pPr marL="82296" indent="0">
              <a:buNone/>
            </a:pPr>
            <a:r>
              <a:rPr lang="cs-CZ" sz="2200" b="1" dirty="0">
                <a:solidFill>
                  <a:srgbClr val="0070C0"/>
                </a:solidFill>
              </a:rPr>
              <a:t>Adam Michna z Otradovic </a:t>
            </a:r>
            <a:r>
              <a:rPr lang="cs-CZ" sz="2200" dirty="0"/>
              <a:t>(1600-1676, Jindřichův Hradec)</a:t>
            </a:r>
          </a:p>
          <a:p>
            <a:r>
              <a:rPr lang="cs-CZ" sz="2200" i="1" dirty="0"/>
              <a:t>Česká mariánská muzika, </a:t>
            </a:r>
            <a:r>
              <a:rPr lang="cs-CZ" sz="2200" dirty="0"/>
              <a:t>1647</a:t>
            </a:r>
            <a:endParaRPr lang="cs-CZ" sz="2200" i="1" dirty="0"/>
          </a:p>
          <a:p>
            <a:r>
              <a:rPr lang="cs-CZ" sz="2200" i="1" dirty="0"/>
              <a:t>Loutna česká</a:t>
            </a:r>
            <a:r>
              <a:rPr lang="cs-CZ" sz="2200" dirty="0"/>
              <a:t>, 1653</a:t>
            </a:r>
          </a:p>
          <a:p>
            <a:r>
              <a:rPr lang="cs-CZ" sz="2200" i="1" dirty="0" err="1"/>
              <a:t>Svatoroční</a:t>
            </a:r>
            <a:r>
              <a:rPr lang="cs-CZ" sz="2200" i="1" dirty="0"/>
              <a:t> muzika</a:t>
            </a:r>
            <a:r>
              <a:rPr lang="cs-CZ" sz="2200" dirty="0"/>
              <a:t>, 1661</a:t>
            </a:r>
          </a:p>
          <a:p>
            <a:pPr marL="82296" indent="0">
              <a:buNone/>
            </a:pPr>
            <a:r>
              <a:rPr lang="cs-CZ" sz="2200" dirty="0"/>
              <a:t>(duchovní láska: mariánský kult, jezuitská inspirace, františkánská mystika)</a:t>
            </a:r>
          </a:p>
          <a:p>
            <a:pPr marL="82296" indent="0">
              <a:buNone/>
            </a:pPr>
            <a:endParaRPr lang="cs-CZ" sz="2200" dirty="0"/>
          </a:p>
          <a:p>
            <a:pPr marL="82296" indent="0">
              <a:buNone/>
            </a:pPr>
            <a:r>
              <a:rPr lang="cs-CZ" sz="2200" b="1" dirty="0">
                <a:solidFill>
                  <a:srgbClr val="0070C0"/>
                </a:solidFill>
              </a:rPr>
              <a:t>Friedrich </a:t>
            </a:r>
            <a:r>
              <a:rPr lang="cs-CZ" sz="2200" b="1" dirty="0" err="1">
                <a:solidFill>
                  <a:srgbClr val="0070C0"/>
                </a:solidFill>
              </a:rPr>
              <a:t>Bridel</a:t>
            </a:r>
            <a:r>
              <a:rPr lang="cs-CZ" sz="2200" b="1" dirty="0">
                <a:solidFill>
                  <a:srgbClr val="0070C0"/>
                </a:solidFill>
              </a:rPr>
              <a:t> </a:t>
            </a:r>
            <a:r>
              <a:rPr lang="cs-CZ" sz="2200" dirty="0"/>
              <a:t>(1619-1580, Kutná Hora, mor)</a:t>
            </a:r>
          </a:p>
          <a:p>
            <a:pPr marL="82296" indent="0">
              <a:buNone/>
            </a:pPr>
            <a:r>
              <a:rPr lang="cs-CZ" sz="2200" i="1" dirty="0"/>
              <a:t>Co Bůh? Člověk?, </a:t>
            </a:r>
            <a:r>
              <a:rPr lang="cs-CZ" sz="2200" dirty="0"/>
              <a:t>1659  (askeze, negativní teologie, pohrdání světem; nicotnost člověka)</a:t>
            </a:r>
          </a:p>
          <a:p>
            <a:pPr marL="82296" indent="0">
              <a:buNone/>
            </a:pPr>
            <a:r>
              <a:rPr lang="cs-CZ" sz="2200" i="1" dirty="0"/>
              <a:t>Život sv. Ivana</a:t>
            </a:r>
            <a:r>
              <a:rPr lang="cs-CZ" sz="2200" dirty="0"/>
              <a:t>, 1657</a:t>
            </a:r>
          </a:p>
          <a:p>
            <a:pPr marL="82296" indent="0">
              <a:buNone/>
            </a:pPr>
            <a:endParaRPr lang="cs-CZ" sz="2200" dirty="0"/>
          </a:p>
          <a:p>
            <a:pPr marL="82296" indent="0">
              <a:buNone/>
            </a:pPr>
            <a:r>
              <a:rPr lang="cs-CZ" sz="2200" b="1" dirty="0">
                <a:solidFill>
                  <a:srgbClr val="0070C0"/>
                </a:solidFill>
              </a:rPr>
              <a:t>Václav Jan Rosa </a:t>
            </a:r>
            <a:r>
              <a:rPr lang="cs-CZ" sz="2200" dirty="0"/>
              <a:t>(1630/31-1689)</a:t>
            </a:r>
          </a:p>
          <a:p>
            <a:pPr marL="82296" indent="0">
              <a:buNone/>
            </a:pPr>
            <a:r>
              <a:rPr lang="cs-CZ" sz="2200" dirty="0"/>
              <a:t>Jazykovědec, purista, právník, versolog (časoměrná </a:t>
            </a:r>
            <a:r>
              <a:rPr lang="cs-CZ" sz="2200" dirty="0" err="1"/>
              <a:t>prozodie</a:t>
            </a:r>
            <a:r>
              <a:rPr lang="cs-CZ" sz="2200" dirty="0"/>
              <a:t>)</a:t>
            </a:r>
          </a:p>
          <a:p>
            <a:pPr marL="82296" indent="0">
              <a:buNone/>
            </a:pPr>
            <a:r>
              <a:rPr lang="cs-CZ" sz="2200" dirty="0"/>
              <a:t>Rozsáhlá báseň: </a:t>
            </a:r>
            <a:r>
              <a:rPr lang="cs-CZ" sz="2200" i="1" dirty="0" err="1"/>
              <a:t>Discursus</a:t>
            </a:r>
            <a:r>
              <a:rPr lang="cs-CZ" sz="2200" i="1" dirty="0"/>
              <a:t> </a:t>
            </a:r>
            <a:r>
              <a:rPr lang="cs-CZ" sz="2200" i="1" dirty="0" err="1"/>
              <a:t>Lypirona</a:t>
            </a:r>
            <a:r>
              <a:rPr lang="cs-CZ" sz="2200" i="1" dirty="0"/>
              <a:t>, to jest smutného kavalíra, de amore anebo o lásce </a:t>
            </a:r>
            <a:r>
              <a:rPr lang="cs-CZ" sz="2200" dirty="0"/>
              <a:t>(1651) (příklad tzv. </a:t>
            </a:r>
            <a:r>
              <a:rPr lang="cs-CZ" sz="2200" dirty="0" err="1"/>
              <a:t>alamodové</a:t>
            </a:r>
            <a:r>
              <a:rPr lang="cs-CZ" sz="2200" dirty="0"/>
              <a:t> poezie)</a:t>
            </a:r>
          </a:p>
          <a:p>
            <a:pPr marL="82296" indent="0">
              <a:buNone/>
            </a:pPr>
            <a:endParaRPr lang="cs-CZ" sz="2200" dirty="0"/>
          </a:p>
          <a:p>
            <a:pPr marL="82296" indent="0">
              <a:buNone/>
            </a:pPr>
            <a:r>
              <a:rPr lang="cs-CZ" sz="2200" i="1" dirty="0" err="1"/>
              <a:t>Grammatica</a:t>
            </a:r>
            <a:r>
              <a:rPr lang="cs-CZ" sz="2200" i="1" dirty="0"/>
              <a:t> linguae </a:t>
            </a:r>
            <a:r>
              <a:rPr lang="cs-CZ" sz="2200" i="1" dirty="0" err="1"/>
              <a:t>Bohemicae</a:t>
            </a:r>
            <a:r>
              <a:rPr lang="cs-CZ" sz="2200" dirty="0"/>
              <a:t>, tj. </a:t>
            </a:r>
            <a:r>
              <a:rPr lang="cs-CZ" sz="2200" i="1" dirty="0" err="1"/>
              <a:t>Čechořečnost</a:t>
            </a:r>
            <a:r>
              <a:rPr lang="cs-CZ" sz="2200" dirty="0"/>
              <a:t>, 1672</a:t>
            </a:r>
          </a:p>
          <a:p>
            <a:pPr marL="82296" indent="0">
              <a:buNone/>
            </a:pPr>
            <a:r>
              <a:rPr lang="cs-CZ" sz="2200" i="1" dirty="0"/>
              <a:t>Pastýřské rozmlouvání o narození Páně</a:t>
            </a:r>
            <a:r>
              <a:rPr lang="cs-CZ" sz="2200" dirty="0"/>
              <a:t>, 1670</a:t>
            </a:r>
          </a:p>
          <a:p>
            <a:pPr marL="82296" indent="0">
              <a:buNone/>
            </a:pPr>
            <a:r>
              <a:rPr lang="cs-CZ" sz="2200" i="1" dirty="0"/>
              <a:t>Thesaurus linguae </a:t>
            </a:r>
            <a:r>
              <a:rPr lang="cs-CZ" sz="2200" i="1" dirty="0" err="1"/>
              <a:t>Bohemicae</a:t>
            </a:r>
            <a:r>
              <a:rPr lang="cs-CZ" sz="2200" dirty="0"/>
              <a:t>, česko-latinsko-německý slovník, 4 sv.</a:t>
            </a:r>
          </a:p>
          <a:p>
            <a:pPr marL="82296" indent="0">
              <a:buNone/>
            </a:pPr>
            <a:endParaRPr lang="cs-CZ" sz="2200" dirty="0"/>
          </a:p>
          <a:p>
            <a:pPr marL="82296" indent="0">
              <a:buNone/>
            </a:pPr>
            <a:endParaRPr lang="cs-CZ" sz="2200" dirty="0"/>
          </a:p>
          <a:p>
            <a:pPr marL="82296" indent="0">
              <a:buNone/>
            </a:pPr>
            <a:endParaRPr lang="cs-CZ" sz="2200" dirty="0"/>
          </a:p>
          <a:p>
            <a:pPr marL="82296" indent="0">
              <a:buNone/>
            </a:pPr>
            <a:endParaRPr lang="cs-CZ" sz="2200" dirty="0"/>
          </a:p>
          <a:p>
            <a:pPr marL="82296" indent="0">
              <a:buNone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92665852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18058"/>
          </a:xfrm>
        </p:spPr>
        <p:txBody>
          <a:bodyPr>
            <a:noAutofit/>
          </a:bodyPr>
          <a:lstStyle/>
          <a:p>
            <a:r>
              <a:rPr lang="cs-CZ" sz="3200" b="1" dirty="0">
                <a:solidFill>
                  <a:srgbClr val="C00000"/>
                </a:solidFill>
              </a:rPr>
              <a:t>Kazatelství, homiletika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836712"/>
            <a:ext cx="7498080" cy="5411688"/>
          </a:xfrm>
        </p:spPr>
        <p:txBody>
          <a:bodyPr>
            <a:normAutofit lnSpcReduction="10000"/>
          </a:bodyPr>
          <a:lstStyle/>
          <a:p>
            <a:r>
              <a:rPr lang="cs-CZ" sz="2200" dirty="0"/>
              <a:t>Nástroj protireformace; jezuité</a:t>
            </a:r>
          </a:p>
          <a:p>
            <a:r>
              <a:rPr lang="cs-CZ" sz="2200" dirty="0"/>
              <a:t>+ modlitební knížky</a:t>
            </a:r>
          </a:p>
          <a:p>
            <a:endParaRPr lang="cs-CZ" sz="2200" dirty="0"/>
          </a:p>
          <a:p>
            <a:r>
              <a:rPr lang="cs-CZ" sz="2200" b="1" dirty="0">
                <a:solidFill>
                  <a:srgbClr val="0070C0"/>
                </a:solidFill>
              </a:rPr>
              <a:t>Daniel </a:t>
            </a:r>
            <a:r>
              <a:rPr lang="cs-CZ" sz="2200" b="1" dirty="0" err="1">
                <a:solidFill>
                  <a:srgbClr val="0070C0"/>
                </a:solidFill>
              </a:rPr>
              <a:t>Ignatius</a:t>
            </a:r>
            <a:r>
              <a:rPr lang="cs-CZ" sz="2200" b="1" dirty="0">
                <a:solidFill>
                  <a:srgbClr val="0070C0"/>
                </a:solidFill>
              </a:rPr>
              <a:t> </a:t>
            </a:r>
            <a:r>
              <a:rPr lang="cs-CZ" sz="2200" b="1" dirty="0" err="1">
                <a:solidFill>
                  <a:srgbClr val="0070C0"/>
                </a:solidFill>
              </a:rPr>
              <a:t>Nitsch</a:t>
            </a:r>
            <a:r>
              <a:rPr lang="cs-CZ" sz="2200" b="1" dirty="0">
                <a:solidFill>
                  <a:srgbClr val="0070C0"/>
                </a:solidFill>
              </a:rPr>
              <a:t> </a:t>
            </a:r>
            <a:r>
              <a:rPr lang="cs-CZ" sz="2200" dirty="0"/>
              <a:t>(1651-1709)</a:t>
            </a:r>
          </a:p>
          <a:p>
            <a:r>
              <a:rPr lang="cs-CZ" sz="2200" dirty="0"/>
              <a:t>Jezuita, autor postily </a:t>
            </a:r>
            <a:r>
              <a:rPr lang="cs-CZ" sz="2200" i="1" dirty="0"/>
              <a:t>Berla královská </a:t>
            </a:r>
            <a:r>
              <a:rPr lang="cs-CZ" sz="2200" dirty="0"/>
              <a:t>(1709)</a:t>
            </a:r>
          </a:p>
          <a:p>
            <a:endParaRPr lang="cs-CZ" sz="2200" dirty="0"/>
          </a:p>
          <a:p>
            <a:r>
              <a:rPr lang="cs-CZ" sz="2200" dirty="0">
                <a:solidFill>
                  <a:srgbClr val="0070C0"/>
                </a:solidFill>
              </a:rPr>
              <a:t>Bohumír Hynek Bilovský</a:t>
            </a:r>
            <a:r>
              <a:rPr lang="cs-CZ" sz="2200" dirty="0"/>
              <a:t>: </a:t>
            </a:r>
            <a:r>
              <a:rPr lang="cs-CZ" sz="2200" i="1" dirty="0" err="1"/>
              <a:t>Cantator</a:t>
            </a:r>
            <a:r>
              <a:rPr lang="cs-CZ" sz="2200" i="1" dirty="0"/>
              <a:t> </a:t>
            </a:r>
            <a:r>
              <a:rPr lang="cs-CZ" sz="2200" i="1" dirty="0" err="1"/>
              <a:t>cygnus</a:t>
            </a:r>
            <a:r>
              <a:rPr lang="cs-CZ" sz="2200" i="1" dirty="0"/>
              <a:t>, to jest Hlas duchovní labutě</a:t>
            </a:r>
            <a:r>
              <a:rPr lang="cs-CZ" sz="2200" dirty="0"/>
              <a:t> (1720)</a:t>
            </a:r>
          </a:p>
          <a:p>
            <a:r>
              <a:rPr lang="cs-CZ" sz="2200" dirty="0">
                <a:solidFill>
                  <a:srgbClr val="0070C0"/>
                </a:solidFill>
              </a:rPr>
              <a:t>Ondřej František de </a:t>
            </a:r>
            <a:r>
              <a:rPr lang="cs-CZ" sz="2200" dirty="0" err="1">
                <a:solidFill>
                  <a:srgbClr val="0070C0"/>
                </a:solidFill>
              </a:rPr>
              <a:t>Waldt</a:t>
            </a:r>
            <a:r>
              <a:rPr lang="cs-CZ" sz="2200" dirty="0"/>
              <a:t>: </a:t>
            </a:r>
            <a:r>
              <a:rPr lang="cs-CZ" sz="2200" i="1" dirty="0" err="1"/>
              <a:t>Chválořeč</a:t>
            </a:r>
            <a:r>
              <a:rPr lang="cs-CZ" sz="2200" i="1" dirty="0"/>
              <a:t> neb kázání na některé svátky</a:t>
            </a:r>
            <a:r>
              <a:rPr lang="cs-CZ" sz="2200" dirty="0"/>
              <a:t>, 1736</a:t>
            </a:r>
          </a:p>
          <a:p>
            <a:r>
              <a:rPr lang="cs-CZ" sz="2200" dirty="0">
                <a:solidFill>
                  <a:srgbClr val="0070C0"/>
                </a:solidFill>
              </a:rPr>
              <a:t>Václav Matěj </a:t>
            </a:r>
            <a:r>
              <a:rPr lang="cs-CZ" sz="2200" dirty="0" err="1">
                <a:solidFill>
                  <a:srgbClr val="0070C0"/>
                </a:solidFill>
              </a:rPr>
              <a:t>Šteyer</a:t>
            </a:r>
            <a:r>
              <a:rPr lang="cs-CZ" sz="2200" dirty="0"/>
              <a:t>: </a:t>
            </a:r>
            <a:r>
              <a:rPr lang="cs-CZ" sz="2200" i="1" dirty="0"/>
              <a:t>Postila katolická</a:t>
            </a:r>
            <a:r>
              <a:rPr lang="cs-CZ" sz="2200" dirty="0"/>
              <a:t>, 1691</a:t>
            </a:r>
          </a:p>
          <a:p>
            <a:endParaRPr lang="cs-CZ" sz="2200" dirty="0"/>
          </a:p>
          <a:p>
            <a:pPr marL="82296" indent="0">
              <a:buNone/>
            </a:pPr>
            <a:r>
              <a:rPr lang="cs-CZ" sz="2200" b="1" dirty="0">
                <a:solidFill>
                  <a:srgbClr val="0070C0"/>
                </a:solidFill>
              </a:rPr>
              <a:t>Modlitební knížky</a:t>
            </a:r>
          </a:p>
          <a:p>
            <a:r>
              <a:rPr lang="cs-CZ" sz="2200" dirty="0">
                <a:solidFill>
                  <a:srgbClr val="0070C0"/>
                </a:solidFill>
              </a:rPr>
              <a:t>Martin z </a:t>
            </a:r>
            <a:r>
              <a:rPr lang="cs-CZ" sz="2200" dirty="0" err="1">
                <a:solidFill>
                  <a:srgbClr val="0070C0"/>
                </a:solidFill>
              </a:rPr>
              <a:t>Kochemu</a:t>
            </a:r>
            <a:r>
              <a:rPr lang="cs-CZ" sz="2200" dirty="0">
                <a:solidFill>
                  <a:srgbClr val="0070C0"/>
                </a:solidFill>
              </a:rPr>
              <a:t>: </a:t>
            </a:r>
            <a:r>
              <a:rPr lang="cs-CZ" sz="2200" i="1" dirty="0"/>
              <a:t>Zlatý nebeklíč</a:t>
            </a:r>
            <a:r>
              <a:rPr lang="cs-CZ" sz="2200" dirty="0"/>
              <a:t>, 1701</a:t>
            </a:r>
          </a:p>
          <a:p>
            <a:endParaRPr lang="cs-CZ" sz="2200" dirty="0">
              <a:solidFill>
                <a:srgbClr val="0070C0"/>
              </a:solidFill>
            </a:endParaRP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03711104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90066"/>
          </a:xfrm>
        </p:spPr>
        <p:txBody>
          <a:bodyPr>
            <a:noAutofit/>
          </a:bodyPr>
          <a:lstStyle/>
          <a:p>
            <a:r>
              <a:rPr lang="cs-CZ" sz="3200" b="1" dirty="0" err="1">
                <a:solidFill>
                  <a:srgbClr val="C00000"/>
                </a:solidFill>
              </a:rPr>
              <a:t>Legendistika</a:t>
            </a:r>
            <a:r>
              <a:rPr lang="cs-CZ" sz="3200" b="1" dirty="0">
                <a:solidFill>
                  <a:srgbClr val="C00000"/>
                </a:solidFill>
              </a:rPr>
              <a:t>, hagiografie, historie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980728"/>
            <a:ext cx="7498080" cy="5267672"/>
          </a:xfrm>
        </p:spPr>
        <p:txBody>
          <a:bodyPr>
            <a:normAutofit fontScale="85000" lnSpcReduction="20000"/>
          </a:bodyPr>
          <a:lstStyle/>
          <a:p>
            <a:r>
              <a:rPr lang="cs-CZ" sz="2200" dirty="0" err="1"/>
              <a:t>Bridel</a:t>
            </a:r>
            <a:r>
              <a:rPr lang="cs-CZ" sz="2200" dirty="0"/>
              <a:t>: Život sv. Ivana, 1657</a:t>
            </a:r>
          </a:p>
          <a:p>
            <a:r>
              <a:rPr lang="cs-CZ" sz="2200" dirty="0"/>
              <a:t>Bohumír Hynek Bilovský, </a:t>
            </a:r>
            <a:r>
              <a:rPr lang="cs-CZ" sz="2200" i="1" dirty="0"/>
              <a:t>Církevní cherubín</a:t>
            </a:r>
            <a:r>
              <a:rPr lang="cs-CZ" sz="2200" dirty="0"/>
              <a:t>, 1703 (Jan </a:t>
            </a:r>
            <a:r>
              <a:rPr lang="cs-CZ" sz="2200" dirty="0" err="1"/>
              <a:t>Sarkander</a:t>
            </a:r>
            <a:r>
              <a:rPr lang="cs-CZ" sz="2200" dirty="0"/>
              <a:t>)</a:t>
            </a:r>
          </a:p>
          <a:p>
            <a:r>
              <a:rPr lang="cs-CZ" sz="2200" dirty="0"/>
              <a:t>Sv.  Václav</a:t>
            </a:r>
          </a:p>
          <a:p>
            <a:r>
              <a:rPr lang="cs-CZ" sz="2200" dirty="0"/>
              <a:t>Sv. Jan Nepomucký (1340/1350-1393; generální vikář pražského arcibiskupa Jana z </a:t>
            </a:r>
            <a:r>
              <a:rPr lang="cs-CZ" sz="2200" dirty="0" err="1"/>
              <a:t>Jenštejna</a:t>
            </a:r>
            <a:r>
              <a:rPr lang="cs-CZ" sz="2200" dirty="0"/>
              <a:t>; doba Václava IV; 1729 svatořečen);  Zelená hora, 1719-1722</a:t>
            </a:r>
          </a:p>
          <a:p>
            <a:endParaRPr lang="cs-CZ" sz="2200" dirty="0"/>
          </a:p>
          <a:p>
            <a:pPr marL="82296" indent="0">
              <a:buNone/>
            </a:pPr>
            <a:r>
              <a:rPr lang="cs-CZ" sz="2200" b="1" dirty="0">
                <a:solidFill>
                  <a:srgbClr val="0070C0"/>
                </a:solidFill>
              </a:rPr>
              <a:t>Bohuslav Balbín (1621-1688)</a:t>
            </a:r>
          </a:p>
          <a:p>
            <a:r>
              <a:rPr lang="cs-CZ" sz="2200" dirty="0"/>
              <a:t>Jezuita, historik, latinsky psaná tvorba</a:t>
            </a:r>
          </a:p>
          <a:p>
            <a:r>
              <a:rPr lang="cs-CZ" sz="2200" i="1" dirty="0"/>
              <a:t>Rozmanitosti z dějin českého království</a:t>
            </a:r>
            <a:r>
              <a:rPr lang="cs-CZ" sz="2200" dirty="0"/>
              <a:t>, 1679</a:t>
            </a:r>
          </a:p>
          <a:p>
            <a:r>
              <a:rPr lang="cs-CZ" sz="2200" i="1" dirty="0"/>
              <a:t>Učené Čechy</a:t>
            </a:r>
            <a:r>
              <a:rPr lang="cs-CZ" sz="2200" dirty="0"/>
              <a:t>, 1776-80</a:t>
            </a:r>
          </a:p>
          <a:p>
            <a:r>
              <a:rPr lang="cs-CZ" sz="2200" i="1" dirty="0"/>
              <a:t>Obrana jazyka slovanského, zvláště českého</a:t>
            </a:r>
            <a:r>
              <a:rPr lang="cs-CZ" sz="2200" dirty="0"/>
              <a:t>, 1775</a:t>
            </a:r>
          </a:p>
          <a:p>
            <a:endParaRPr lang="cs-CZ" sz="2200" b="1" dirty="0"/>
          </a:p>
          <a:p>
            <a:pPr marL="82296" indent="0">
              <a:buNone/>
            </a:pPr>
            <a:r>
              <a:rPr lang="cs-CZ" sz="2200" b="1" dirty="0">
                <a:solidFill>
                  <a:srgbClr val="0070C0"/>
                </a:solidFill>
              </a:rPr>
              <a:t>Historici</a:t>
            </a:r>
          </a:p>
          <a:p>
            <a:r>
              <a:rPr lang="cs-CZ" sz="2200" dirty="0"/>
              <a:t>Tomáš Pěšina z </a:t>
            </a:r>
            <a:r>
              <a:rPr lang="cs-CZ" sz="2200" dirty="0" err="1"/>
              <a:t>Čichorodu</a:t>
            </a:r>
            <a:endParaRPr lang="cs-CZ" sz="2200" dirty="0"/>
          </a:p>
          <a:p>
            <a:r>
              <a:rPr lang="cs-CZ" sz="2200" dirty="0"/>
              <a:t>Jiří </a:t>
            </a:r>
            <a:r>
              <a:rPr lang="cs-CZ" sz="2200" dirty="0" err="1"/>
              <a:t>Kruger</a:t>
            </a:r>
            <a:endParaRPr lang="cs-CZ" sz="2200" dirty="0"/>
          </a:p>
          <a:p>
            <a:r>
              <a:rPr lang="cs-CZ" sz="2200" dirty="0"/>
              <a:t>Jan </a:t>
            </a:r>
            <a:r>
              <a:rPr lang="cs-CZ" sz="2200" dirty="0" err="1"/>
              <a:t>Tanner</a:t>
            </a:r>
            <a:endParaRPr lang="cs-CZ" sz="2200" dirty="0"/>
          </a:p>
          <a:p>
            <a:endParaRPr lang="cs-CZ" sz="2200" b="1" dirty="0"/>
          </a:p>
          <a:p>
            <a:endParaRPr lang="cs-CZ" sz="2200" b="1" dirty="0"/>
          </a:p>
        </p:txBody>
      </p:sp>
    </p:spTree>
    <p:extLst>
      <p:ext uri="{BB962C8B-B14F-4D97-AF65-F5344CB8AC3E}">
        <p14:creationId xmlns:p14="http://schemas.microsoft.com/office/powerpoint/2010/main" val="840351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Lidová  a pololidová tvorba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Pohádky, pověsti</a:t>
            </a:r>
          </a:p>
          <a:p>
            <a:r>
              <a:rPr lang="cs-CZ" dirty="0"/>
              <a:t>Říkanky, přísloví</a:t>
            </a:r>
          </a:p>
          <a:p>
            <a:r>
              <a:rPr lang="cs-CZ" dirty="0"/>
              <a:t>Kramářské písně</a:t>
            </a:r>
          </a:p>
          <a:p>
            <a:endParaRPr lang="cs-CZ" dirty="0"/>
          </a:p>
          <a:p>
            <a:r>
              <a:rPr lang="cs-CZ" dirty="0"/>
              <a:t>Role Bible, církevní rok, svátky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20310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unovrat">
  <a:themeElements>
    <a:clrScheme name="Slunovrat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lunovra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lunovrat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837</TotalTime>
  <Words>4201</Words>
  <Application>Microsoft Office PowerPoint</Application>
  <PresentationFormat>Předvádění na obrazovce (4:3)</PresentationFormat>
  <Paragraphs>698</Paragraphs>
  <Slides>97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97</vt:i4>
      </vt:variant>
    </vt:vector>
  </HeadingPairs>
  <TitlesOfParts>
    <vt:vector size="102" baseType="lpstr">
      <vt:lpstr>Arial</vt:lpstr>
      <vt:lpstr>Gill Sans MT</vt:lpstr>
      <vt:lpstr>Verdana</vt:lpstr>
      <vt:lpstr>Wingdings 2</vt:lpstr>
      <vt:lpstr>Slunovrat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Velká Morava a cyrilometodějská misie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Literární památky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Přemyslovci</vt:lpstr>
      <vt:lpstr>Prezentace aplikace PowerPoint</vt:lpstr>
      <vt:lpstr>Prezentace aplikace PowerPoint</vt:lpstr>
      <vt:lpstr>Prezentace aplikace PowerPoint</vt:lpstr>
      <vt:lpstr>Václav I.</vt:lpstr>
      <vt:lpstr>Prezentace aplikace PowerPoint</vt:lpstr>
      <vt:lpstr>Prezentace aplikace PowerPoint</vt:lpstr>
      <vt:lpstr>Staroslověnské legendy</vt:lpstr>
      <vt:lpstr>Latinské legendy</vt:lpstr>
      <vt:lpstr>Prezentace aplikace PowerPoint</vt:lpstr>
      <vt:lpstr>Prezentace aplikace PowerPoint</vt:lpstr>
      <vt:lpstr>Prezentace aplikace PowerPoint</vt:lpstr>
      <vt:lpstr>Prezentace aplikace PowerPoint</vt:lpstr>
      <vt:lpstr>Legenda Kristiánova  </vt:lpstr>
      <vt:lpstr>Přemyslovci</vt:lpstr>
      <vt:lpstr>Sv.  Vojtěch (956-997)</vt:lpstr>
      <vt:lpstr>Prezentace aplikace PowerPoint</vt:lpstr>
      <vt:lpstr>Vojtěšské legendy</vt:lpstr>
      <vt:lpstr>  Canapariova legenda</vt:lpstr>
      <vt:lpstr>  Legenda Brunona z Querfurtu</vt:lpstr>
      <vt:lpstr> Versus de passione sancti Adalberti </vt:lpstr>
      <vt:lpstr>Prezentace aplikace PowerPoint</vt:lpstr>
      <vt:lpstr>Prezentace aplikace PowerPoint</vt:lpstr>
      <vt:lpstr>Prezentace aplikace PowerPoint</vt:lpstr>
      <vt:lpstr>Středověká kultura</vt:lpstr>
      <vt:lpstr>Mnišské řády</vt:lpstr>
      <vt:lpstr>Prezentace aplikace PowerPoint</vt:lpstr>
      <vt:lpstr>Prezentace aplikace PowerPoint</vt:lpstr>
      <vt:lpstr>Prezentace aplikace PowerPoint</vt:lpstr>
      <vt:lpstr>Sázavský klášter</vt:lpstr>
      <vt:lpstr>Prezentace aplikace PowerPoint</vt:lpstr>
      <vt:lpstr>Prezentace aplikace PowerPoint</vt:lpstr>
      <vt:lpstr>Kosmas (1045-1125)</vt:lpstr>
      <vt:lpstr>Kosmovi nástupci (12.-13. stol)</vt:lpstr>
      <vt:lpstr>Legenda o sv. Prokopu</vt:lpstr>
      <vt:lpstr>Legenda o sv. Kateřině</vt:lpstr>
      <vt:lpstr>Alexandreida</vt:lpstr>
      <vt:lpstr>Dalimilova kronika</vt:lpstr>
      <vt:lpstr>Literatura ve 13. a 14. stol.</vt:lpstr>
      <vt:lpstr>Chronica Aule Regie </vt:lpstr>
      <vt:lpstr>Literatura ve 13. a 14. stol.</vt:lpstr>
      <vt:lpstr>Rytířská kultura</vt:lpstr>
      <vt:lpstr>Duchovní tvorba</vt:lpstr>
      <vt:lpstr>Pasionál abatyše Kunhuty</vt:lpstr>
      <vt:lpstr>Kunhutina modlitba</vt:lpstr>
      <vt:lpstr>Mystika</vt:lpstr>
      <vt:lpstr>Literatura 14. stol.</vt:lpstr>
      <vt:lpstr>Literatura 14. a 15. stol.</vt:lpstr>
      <vt:lpstr>Doba husitská</vt:lpstr>
      <vt:lpstr>Husitská literatura </vt:lpstr>
      <vt:lpstr>Prezentace aplikace PowerPoint</vt:lpstr>
      <vt:lpstr>Prezentace aplikace PowerPoint</vt:lpstr>
      <vt:lpstr>Hradecký rukopis, 14. stol.</vt:lpstr>
      <vt:lpstr>Renesance a humanismus</vt:lpstr>
      <vt:lpstr>Latinská tvorba</vt:lpstr>
      <vt:lpstr>Program národního humanismu</vt:lpstr>
      <vt:lpstr>Český humanismus</vt:lpstr>
      <vt:lpstr>Prezentace aplikace PowerPoint</vt:lpstr>
      <vt:lpstr>Česká literatura v období baroka</vt:lpstr>
      <vt:lpstr>Evangelické baroko</vt:lpstr>
      <vt:lpstr>Katolické baroko</vt:lpstr>
      <vt:lpstr>Hlavní představitelé</vt:lpstr>
      <vt:lpstr>Kazatelství, homiletika</vt:lpstr>
      <vt:lpstr>Legendistika, hagiografie, historie</vt:lpstr>
      <vt:lpstr>Lidová  a pololidová tvorba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Ondrej</dc:creator>
  <cp:lastModifiedBy>Ondřej Sládek</cp:lastModifiedBy>
  <cp:revision>101</cp:revision>
  <dcterms:created xsi:type="dcterms:W3CDTF">2013-10-10T13:19:55Z</dcterms:created>
  <dcterms:modified xsi:type="dcterms:W3CDTF">2019-01-15T16:23:07Z</dcterms:modified>
</cp:coreProperties>
</file>