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5"/>
  </p:notesMasterIdLst>
  <p:sldIdLst>
    <p:sldId id="306" r:id="rId2"/>
    <p:sldId id="324" r:id="rId3"/>
    <p:sldId id="319" r:id="rId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1"/>
          </a:xfrm>
          <a:prstGeom prst="rect">
            <a:avLst/>
          </a:prstGeom>
        </p:spPr>
        <p:txBody>
          <a:bodyPr vert="horz" lIns="92089" tIns="46045" rIns="92089" bIns="46045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5. 11. 2018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9" tIns="46045" rIns="92089" bIns="4604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6"/>
          </a:xfrm>
          <a:prstGeom prst="rect">
            <a:avLst/>
          </a:prstGeom>
        </p:spPr>
        <p:txBody>
          <a:bodyPr vert="horz" lIns="92089" tIns="46045" rIns="92089" bIns="46045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1"/>
          </a:xfrm>
          <a:prstGeom prst="rect">
            <a:avLst/>
          </a:prstGeom>
        </p:spPr>
        <p:txBody>
          <a:bodyPr vert="horz" lIns="92089" tIns="46045" rIns="92089" bIns="46045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5. 11. 2018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764704"/>
            <a:ext cx="756084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smtClean="0">
                <a:latin typeface="Calibri" pitchFamily="34" charset="0"/>
              </a:rPr>
              <a:t>Klasifikace souhlásek</a:t>
            </a:r>
          </a:p>
          <a:p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1. podle </a:t>
            </a:r>
            <a:r>
              <a:rPr lang="cs-CZ" sz="2400" dirty="0">
                <a:latin typeface="Calibri" pitchFamily="34" charset="0"/>
              </a:rPr>
              <a:t>místa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2. podle </a:t>
            </a:r>
            <a:r>
              <a:rPr lang="cs-CZ" sz="2400" dirty="0">
                <a:latin typeface="Calibri" pitchFamily="34" charset="0"/>
              </a:rPr>
              <a:t>artikulujícího </a:t>
            </a:r>
            <a:r>
              <a:rPr lang="cs-CZ" sz="2400" dirty="0" smtClean="0">
                <a:latin typeface="Calibri" pitchFamily="34" charset="0"/>
              </a:rPr>
              <a:t>orgánu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3. podle </a:t>
            </a:r>
            <a:r>
              <a:rPr lang="cs-CZ" sz="2400" dirty="0">
                <a:latin typeface="Calibri" pitchFamily="34" charset="0"/>
              </a:rPr>
              <a:t>způsobu </a:t>
            </a:r>
            <a:r>
              <a:rPr lang="cs-CZ" sz="2400" dirty="0" smtClean="0">
                <a:latin typeface="Calibri" pitchFamily="34" charset="0"/>
              </a:rPr>
              <a:t>tvoření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4. podle </a:t>
            </a:r>
            <a:r>
              <a:rPr lang="cs-CZ" sz="2400" dirty="0">
                <a:latin typeface="Calibri" pitchFamily="34" charset="0"/>
              </a:rPr>
              <a:t>sluchového </a:t>
            </a:r>
            <a:r>
              <a:rPr lang="cs-CZ" sz="2400" dirty="0" smtClean="0">
                <a:latin typeface="Calibri" pitchFamily="34" charset="0"/>
              </a:rPr>
              <a:t>dojmu</a:t>
            </a:r>
            <a:endParaRPr lang="cs-CZ" sz="2400" dirty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5. podle účasti hlasivek a přítomnosti </a:t>
            </a:r>
            <a:r>
              <a:rPr lang="cs-CZ" sz="2400" dirty="0">
                <a:latin typeface="Calibri" pitchFamily="34" charset="0"/>
              </a:rPr>
              <a:t>základního </a:t>
            </a:r>
            <a:r>
              <a:rPr lang="cs-CZ" sz="2400" dirty="0" smtClean="0">
                <a:latin typeface="Calibri" pitchFamily="34" charset="0"/>
              </a:rPr>
              <a:t>tónu</a:t>
            </a:r>
            <a:endParaRPr lang="cs-CZ" sz="2400" dirty="0">
              <a:latin typeface="Calibri" pitchFamily="34" charset="0"/>
            </a:endParaRPr>
          </a:p>
          <a:p>
            <a:endParaRPr lang="cs-CZ" sz="2800" dirty="0">
              <a:latin typeface="Calibri" pitchFamily="34" charset="0"/>
            </a:endParaRPr>
          </a:p>
          <a:p>
            <a:endParaRPr lang="cs-CZ" sz="28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6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803952"/>
            <a:ext cx="6264696" cy="557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980729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400" b="1" dirty="0" smtClean="0">
                <a:latin typeface="Calibri" panose="020F0502020204030204" pitchFamily="34" charset="0"/>
              </a:rPr>
              <a:t>Fonetické dělení patra (dle Hála 1960) </a:t>
            </a:r>
            <a:endParaRPr lang="cs-CZ" sz="2400" b="1" dirty="0">
              <a:latin typeface="Calibri" panose="020F0502020204030204" pitchFamily="34" charset="0"/>
            </a:endParaRPr>
          </a:p>
        </p:txBody>
      </p:sp>
      <p:pic>
        <p:nvPicPr>
          <p:cNvPr id="4" name="Obrázek 3" descr="Fonetické dělení patra (dle Hála, 1960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7128792" cy="46805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301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5101</TotalTime>
  <Words>39</Words>
  <Application>Microsoft Office PowerPoint</Application>
  <PresentationFormat>Předvádění na obrazovce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Calibri</vt:lpstr>
      <vt:lpstr>Century Gothic</vt:lpstr>
      <vt:lpstr>Wingdings 2</vt:lpstr>
      <vt:lpstr>Austin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682</cp:revision>
  <cp:lastPrinted>2018-10-31T05:39:05Z</cp:lastPrinted>
  <dcterms:created xsi:type="dcterms:W3CDTF">2013-04-13T14:50:58Z</dcterms:created>
  <dcterms:modified xsi:type="dcterms:W3CDTF">2018-11-05T15:21:48Z</dcterms:modified>
</cp:coreProperties>
</file>