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427" r:id="rId2"/>
    <p:sldId id="317" r:id="rId3"/>
    <p:sldId id="318" r:id="rId4"/>
    <p:sldId id="319" r:id="rId5"/>
    <p:sldId id="320" r:id="rId6"/>
    <p:sldId id="321" r:id="rId7"/>
    <p:sldId id="314" r:id="rId8"/>
    <p:sldId id="315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86" r:id="rId20"/>
    <p:sldId id="387" r:id="rId21"/>
    <p:sldId id="388" r:id="rId22"/>
    <p:sldId id="389" r:id="rId23"/>
    <p:sldId id="391" r:id="rId24"/>
    <p:sldId id="392" r:id="rId25"/>
    <p:sldId id="393" r:id="rId26"/>
    <p:sldId id="394" r:id="rId27"/>
    <p:sldId id="395" r:id="rId28"/>
    <p:sldId id="417" r:id="rId29"/>
    <p:sldId id="418" r:id="rId30"/>
    <p:sldId id="419" r:id="rId31"/>
    <p:sldId id="423" r:id="rId32"/>
    <p:sldId id="426" r:id="rId33"/>
    <p:sldId id="424" r:id="rId34"/>
    <p:sldId id="425" r:id="rId35"/>
    <p:sldId id="421" r:id="rId36"/>
    <p:sldId id="420" r:id="rId37"/>
    <p:sldId id="397" r:id="rId38"/>
    <p:sldId id="398" r:id="rId39"/>
    <p:sldId id="399" r:id="rId40"/>
    <p:sldId id="400" r:id="rId41"/>
    <p:sldId id="401" r:id="rId42"/>
    <p:sldId id="402" r:id="rId43"/>
    <p:sldId id="403" r:id="rId44"/>
    <p:sldId id="404" r:id="rId45"/>
    <p:sldId id="405" r:id="rId46"/>
    <p:sldId id="406" r:id="rId47"/>
    <p:sldId id="407" r:id="rId48"/>
    <p:sldId id="408" r:id="rId49"/>
    <p:sldId id="409" r:id="rId50"/>
    <p:sldId id="410" r:id="rId51"/>
    <p:sldId id="411" r:id="rId52"/>
    <p:sldId id="412" r:id="rId53"/>
    <p:sldId id="413" r:id="rId54"/>
    <p:sldId id="414" r:id="rId55"/>
    <p:sldId id="342" r:id="rId56"/>
    <p:sldId id="422" r:id="rId5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716E1-3FE8-40DD-A097-E6560D420A1A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B4986-24A2-43EA-BF01-1E6CDF3A1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640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4986-24A2-43EA-BF01-1E6CDF3A1CC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9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2CE5-D3DE-4028-9490-5CC9BC5DE969}" type="datetimeFigureOut">
              <a:rPr lang="cs-CZ" smtClean="0"/>
              <a:t>21.12.2018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23DD4-3BD6-4E13-A6F5-589865E1B0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Úvod do studia literatury a literární vědy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5719C1-F7C0-4B12-829F-01853ACFC1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Část: versologie</a:t>
            </a:r>
          </a:p>
          <a:p>
            <a:r>
              <a:rPr lang="cs-CZ" dirty="0">
                <a:solidFill>
                  <a:schemeClr val="tx1"/>
                </a:solidFill>
              </a:rPr>
              <a:t>(studijní materiál)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Podzim 2018, </a:t>
            </a:r>
            <a:r>
              <a:rPr lang="cs-CZ" dirty="0" err="1">
                <a:solidFill>
                  <a:schemeClr val="tx1"/>
                </a:solidFill>
              </a:rPr>
              <a:t>PdF</a:t>
            </a:r>
            <a:r>
              <a:rPr lang="cs-CZ" dirty="0">
                <a:solidFill>
                  <a:schemeClr val="tx1"/>
                </a:solidFill>
              </a:rPr>
              <a:t> MU</a:t>
            </a:r>
          </a:p>
        </p:txBody>
      </p:sp>
    </p:spTree>
    <p:extLst>
      <p:ext uri="{BB962C8B-B14F-4D97-AF65-F5344CB8AC3E}">
        <p14:creationId xmlns:p14="http://schemas.microsoft.com/office/powerpoint/2010/main" val="1861648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Jindy může dojít k rozdělení verše do různých skupin (patří k jiné části textu)</a:t>
            </a:r>
          </a:p>
          <a:p>
            <a:r>
              <a:rPr lang="cs-CZ" sz="2000" dirty="0"/>
              <a:t>Rozlomení může patřit k obsahovému a/nebo stylovému zlomu v textu.</a:t>
            </a:r>
          </a:p>
          <a:p>
            <a:endParaRPr lang="cs-CZ" dirty="0"/>
          </a:p>
          <a:p>
            <a:pPr marL="531813" indent="192088">
              <a:buNone/>
            </a:pPr>
            <a:r>
              <a:rPr lang="cs-CZ" sz="2000" dirty="0"/>
              <a:t>On </a:t>
            </a:r>
            <a:r>
              <a:rPr lang="cs-CZ" sz="2000" dirty="0" err="1"/>
              <a:t>pad</a:t>
            </a:r>
            <a:r>
              <a:rPr lang="cs-CZ" sz="2000" dirty="0"/>
              <a:t> jí k nohám, plakal jak </a:t>
            </a:r>
            <a:r>
              <a:rPr lang="cs-CZ" sz="2000" dirty="0" err="1"/>
              <a:t>děcko</a:t>
            </a:r>
            <a:endParaRPr lang="cs-CZ" sz="2000" dirty="0"/>
          </a:p>
          <a:p>
            <a:pPr marL="531813" indent="192088">
              <a:buNone/>
            </a:pPr>
            <a:r>
              <a:rPr lang="cs-CZ" sz="2000" dirty="0"/>
              <a:t>a jásal zas </a:t>
            </a:r>
          </a:p>
          <a:p>
            <a:pPr marL="531813" lvl="6" indent="192088">
              <a:buNone/>
            </a:pPr>
            <a:r>
              <a:rPr lang="cs-CZ" sz="2000" dirty="0"/>
              <a:t>			***</a:t>
            </a:r>
          </a:p>
          <a:p>
            <a:pPr marL="531813" lvl="6" indent="192088">
              <a:buNone/>
            </a:pPr>
            <a:r>
              <a:rPr lang="cs-CZ" sz="2000" dirty="0"/>
              <a:t>			A spolu dál šli lesem,</a:t>
            </a:r>
          </a:p>
          <a:p>
            <a:pPr marL="531813" lvl="6" indent="192088">
              <a:buNone/>
            </a:pPr>
            <a:r>
              <a:rPr lang="cs-CZ" sz="2000" dirty="0"/>
              <a:t> sněť každá chvět se zdála tajným děsem</a:t>
            </a:r>
          </a:p>
          <a:p>
            <a:pPr marL="531813" lvl="6" indent="192088">
              <a:buNone/>
            </a:pPr>
            <a:endParaRPr lang="cs-CZ" sz="2000" dirty="0"/>
          </a:p>
          <a:p>
            <a:pPr marL="531813" lvl="6" indent="192088">
              <a:buNone/>
            </a:pPr>
            <a:r>
              <a:rPr lang="cs-CZ" sz="2000" dirty="0"/>
              <a:t>/Vrchlický, </a:t>
            </a:r>
            <a:r>
              <a:rPr lang="cs-CZ" sz="2000" dirty="0" err="1"/>
              <a:t>Savitri</a:t>
            </a:r>
            <a:r>
              <a:rPr lang="cs-CZ" sz="2000" dirty="0"/>
              <a:t>/</a:t>
            </a:r>
          </a:p>
          <a:p>
            <a:pPr lvl="6"/>
            <a:endParaRPr lang="cs-CZ" dirty="0"/>
          </a:p>
          <a:p>
            <a:pPr lvl="6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50963" indent="-627063">
              <a:buNone/>
            </a:pPr>
            <a:r>
              <a:rPr lang="cs-CZ" sz="2400" dirty="0"/>
              <a:t>Jedna hora vysoká je</a:t>
            </a:r>
          </a:p>
          <a:p>
            <a:pPr marL="1350963" lvl="5" indent="-627063">
              <a:buNone/>
            </a:pPr>
            <a:r>
              <a:rPr lang="cs-CZ" sz="2400" dirty="0"/>
              <a:t>			a druhá je nízká,</a:t>
            </a:r>
          </a:p>
          <a:p>
            <a:pPr marL="1350963" lvl="5" indent="-627063">
              <a:buNone/>
            </a:pPr>
            <a:r>
              <a:rPr lang="cs-CZ" sz="2400" dirty="0"/>
              <a:t>kdo nemá své muzikanty,</a:t>
            </a:r>
          </a:p>
          <a:p>
            <a:pPr marL="1350963" lvl="5" indent="-627063">
              <a:buNone/>
            </a:pPr>
            <a:r>
              <a:rPr lang="cs-CZ" sz="2400" dirty="0"/>
              <a:t>			na hubu si píská.</a:t>
            </a:r>
          </a:p>
          <a:p>
            <a:pPr marL="1350963" lvl="5" indent="-627063">
              <a:buNone/>
            </a:pPr>
            <a:r>
              <a:rPr lang="cs-CZ" sz="2400" dirty="0"/>
              <a:t>			</a:t>
            </a:r>
          </a:p>
          <a:p>
            <a:pPr marL="1350963" lvl="5" indent="-627063">
              <a:buNone/>
            </a:pPr>
            <a:r>
              <a:rPr lang="cs-CZ" sz="2000" dirty="0"/>
              <a:t>/Havlíček, Křest svatého Vladimíra/</a:t>
            </a:r>
          </a:p>
          <a:p>
            <a:pPr marL="1350963" lvl="5" indent="-627063">
              <a:buNone/>
            </a:pPr>
            <a:endParaRPr lang="cs-CZ" sz="2000" dirty="0"/>
          </a:p>
          <a:p>
            <a:pPr marL="1350963" lvl="5" indent="-627063">
              <a:buNone/>
            </a:pPr>
            <a:r>
              <a:rPr lang="cs-CZ" sz="2000" i="1" dirty="0"/>
              <a:t>4 řádky, 4 verše;</a:t>
            </a:r>
          </a:p>
          <a:p>
            <a:pPr marL="1350963" lvl="5" indent="-627063">
              <a:buNone/>
            </a:pPr>
            <a:r>
              <a:rPr lang="cs-CZ" sz="2000" i="1" dirty="0"/>
              <a:t>Sudé verše jsou odsazené (</a:t>
            </a:r>
            <a:r>
              <a:rPr lang="cs-CZ" sz="2000" i="1" dirty="0" err="1"/>
              <a:t>zdůr</a:t>
            </a:r>
            <a:r>
              <a:rPr lang="cs-CZ" sz="2000" i="1" dirty="0"/>
              <a:t>. jejich odlišnost); 6 slabik; rým</a:t>
            </a:r>
          </a:p>
          <a:p>
            <a:pPr marL="1350963" lvl="5" indent="-627063">
              <a:buNone/>
            </a:pPr>
            <a:r>
              <a:rPr lang="cs-CZ" sz="2000" i="1" dirty="0"/>
              <a:t>Liché verše; 8 slabik; nerýmují 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Versifikační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Prozodické systémy</a:t>
            </a:r>
          </a:p>
          <a:p>
            <a:r>
              <a:rPr lang="cs-CZ" dirty="0"/>
              <a:t>Nauka, která se zabývá výškou tónu, délkou a přízvukem, jejich využitím ve verši.</a:t>
            </a:r>
          </a:p>
          <a:p>
            <a:endParaRPr lang="cs-CZ" dirty="0"/>
          </a:p>
          <a:p>
            <a:r>
              <a:rPr lang="cs-CZ" dirty="0"/>
              <a:t>sylabický</a:t>
            </a:r>
          </a:p>
          <a:p>
            <a:r>
              <a:rPr lang="cs-CZ" dirty="0"/>
              <a:t>tónický</a:t>
            </a:r>
          </a:p>
          <a:p>
            <a:r>
              <a:rPr lang="cs-CZ" dirty="0"/>
              <a:t>sylabotónický</a:t>
            </a:r>
          </a:p>
          <a:p>
            <a:r>
              <a:rPr lang="cs-CZ" dirty="0"/>
              <a:t>časoměrný</a:t>
            </a:r>
          </a:p>
          <a:p>
            <a:endParaRPr lang="cs-CZ" sz="1700" dirty="0"/>
          </a:p>
          <a:p>
            <a:pPr>
              <a:buNone/>
            </a:pPr>
            <a:r>
              <a:rPr lang="cs-CZ" sz="1700" dirty="0"/>
              <a:t>SLABIKY: 	přízvučné/nepřízvučné</a:t>
            </a:r>
          </a:p>
          <a:p>
            <a:pPr>
              <a:buNone/>
            </a:pPr>
            <a:r>
              <a:rPr lang="cs-CZ" sz="1700" dirty="0"/>
              <a:t>dlouhé/krátké</a:t>
            </a:r>
          </a:p>
          <a:p>
            <a:pPr lvl="5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Typy prozodických systémů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Řečtina, latina (měří se slabiky dlouhé, krátké) = </a:t>
            </a:r>
            <a:r>
              <a:rPr lang="cs-CZ" dirty="0">
                <a:solidFill>
                  <a:srgbClr val="C00000"/>
                </a:solidFill>
              </a:rPr>
              <a:t>prozodie časoměrná</a:t>
            </a:r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Čeština</a:t>
            </a:r>
            <a:r>
              <a:rPr lang="cs-CZ" dirty="0"/>
              <a:t> (přízvučné a nepřízvučné slabiky) = prozodie přízvučná/</a:t>
            </a:r>
            <a:r>
              <a:rPr lang="cs-CZ" dirty="0">
                <a:solidFill>
                  <a:srgbClr val="C00000"/>
                </a:solidFill>
              </a:rPr>
              <a:t>sylabotónický, tónický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Přízvuk v češtině </a:t>
            </a:r>
            <a:r>
              <a:rPr lang="cs-CZ" dirty="0">
                <a:solidFill>
                  <a:srgbClr val="C00000"/>
                </a:solidFill>
              </a:rPr>
              <a:t>VŽDY NA PRVNÍ SLABICE SLOVA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Víceslabičná</a:t>
            </a:r>
            <a:r>
              <a:rPr lang="cs-CZ" dirty="0"/>
              <a:t> slova = přízvuk na první slabice</a:t>
            </a:r>
          </a:p>
          <a:p>
            <a:pPr>
              <a:buNone/>
            </a:pPr>
            <a:r>
              <a:rPr lang="cs-CZ" b="1" dirty="0"/>
              <a:t>Jednoslabičná</a:t>
            </a:r>
            <a:r>
              <a:rPr lang="cs-CZ" dirty="0"/>
              <a:t> slova: 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plnovýznamová</a:t>
            </a:r>
            <a:r>
              <a:rPr lang="cs-CZ" dirty="0"/>
              <a:t> přízvuk mají (dům, stůl, mdlý aj.)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neplnovýznamová</a:t>
            </a:r>
            <a:r>
              <a:rPr lang="cs-CZ" dirty="0"/>
              <a:t> přízvuk nemají (a, se, mi aj.); </a:t>
            </a:r>
            <a:r>
              <a:rPr lang="cs-CZ" i="1" dirty="0"/>
              <a:t>jednoslabičné předložky „přetahují“ přízvuk z následujícího slova.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Příklady: 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tá</a:t>
            </a:r>
            <a:r>
              <a:rPr lang="cs-CZ" dirty="0"/>
              <a:t>bor, </a:t>
            </a:r>
            <a:r>
              <a:rPr lang="cs-CZ" b="1" dirty="0"/>
              <a:t>ko</a:t>
            </a:r>
            <a:r>
              <a:rPr lang="cs-CZ" dirty="0"/>
              <a:t>várna, </a:t>
            </a:r>
            <a:r>
              <a:rPr lang="cs-CZ" b="1" dirty="0"/>
              <a:t>mí</a:t>
            </a:r>
            <a:r>
              <a:rPr lang="cs-CZ" dirty="0"/>
              <a:t>há, </a:t>
            </a:r>
            <a:r>
              <a:rPr lang="cs-CZ" b="1" dirty="0"/>
              <a:t>sto</a:t>
            </a:r>
            <a:r>
              <a:rPr lang="cs-CZ" dirty="0"/>
              <a:t>dola, </a:t>
            </a:r>
            <a:r>
              <a:rPr lang="cs-CZ" b="1" dirty="0"/>
              <a:t>ko</a:t>
            </a:r>
            <a:r>
              <a:rPr lang="cs-CZ" dirty="0"/>
              <a:t>loběžka = </a:t>
            </a:r>
            <a:r>
              <a:rPr lang="cs-CZ" i="1" dirty="0"/>
              <a:t>první slabika</a:t>
            </a:r>
          </a:p>
          <a:p>
            <a:endParaRPr lang="cs-CZ" dirty="0"/>
          </a:p>
          <a:p>
            <a:r>
              <a:rPr lang="cs-CZ" b="1" dirty="0"/>
              <a:t>na</a:t>
            </a:r>
            <a:r>
              <a:rPr lang="cs-CZ" dirty="0"/>
              <a:t> táboře, </a:t>
            </a:r>
            <a:r>
              <a:rPr lang="cs-CZ" b="1" dirty="0"/>
              <a:t>na</a:t>
            </a:r>
            <a:r>
              <a:rPr lang="cs-CZ" dirty="0"/>
              <a:t> kole, </a:t>
            </a:r>
            <a:r>
              <a:rPr lang="cs-CZ" b="1" dirty="0"/>
              <a:t>před</a:t>
            </a:r>
            <a:r>
              <a:rPr lang="cs-CZ" dirty="0"/>
              <a:t> oknem = </a:t>
            </a:r>
            <a:r>
              <a:rPr lang="cs-CZ" i="1" dirty="0"/>
              <a:t>přízvuk na předložce; slabičná předložka; přízvuk na předložce</a:t>
            </a:r>
          </a:p>
          <a:p>
            <a:endParaRPr lang="cs-CZ" dirty="0"/>
          </a:p>
          <a:p>
            <a:r>
              <a:rPr lang="cs-CZ" b="1" dirty="0"/>
              <a:t>v do</a:t>
            </a:r>
            <a:r>
              <a:rPr lang="cs-CZ" dirty="0"/>
              <a:t>mě = </a:t>
            </a:r>
            <a:r>
              <a:rPr lang="cs-CZ" i="1" dirty="0"/>
              <a:t>předložka v neslabičná; přízvuk na </a:t>
            </a:r>
            <a:r>
              <a:rPr lang="cs-CZ" b="1" i="1" dirty="0" err="1"/>
              <a:t>vdo</a:t>
            </a:r>
            <a:endParaRPr lang="cs-CZ" b="1" i="1" dirty="0"/>
          </a:p>
          <a:p>
            <a:endParaRPr lang="cs-CZ" b="1" i="1" dirty="0"/>
          </a:p>
          <a:p>
            <a:r>
              <a:rPr lang="cs-CZ" b="1" i="1" dirty="0"/>
              <a:t>Chla</a:t>
            </a:r>
            <a:r>
              <a:rPr lang="cs-CZ" i="1" dirty="0"/>
              <a:t>pec a </a:t>
            </a:r>
            <a:r>
              <a:rPr lang="cs-CZ" b="1" i="1" dirty="0"/>
              <a:t>dív</a:t>
            </a:r>
            <a:r>
              <a:rPr lang="cs-CZ" i="1" dirty="0"/>
              <a:t>ka </a:t>
            </a:r>
            <a:r>
              <a:rPr lang="cs-CZ" b="1" i="1" dirty="0"/>
              <a:t>sto</a:t>
            </a:r>
            <a:r>
              <a:rPr lang="cs-CZ" i="1" dirty="0"/>
              <a:t>jí </a:t>
            </a:r>
            <a:r>
              <a:rPr lang="cs-CZ" b="1" i="1" dirty="0"/>
              <a:t>na</a:t>
            </a:r>
            <a:r>
              <a:rPr lang="cs-CZ" i="1" dirty="0"/>
              <a:t> ulici, </a:t>
            </a:r>
            <a:r>
              <a:rPr lang="cs-CZ" b="1" i="1" dirty="0"/>
              <a:t>při</a:t>
            </a:r>
            <a:r>
              <a:rPr lang="cs-CZ" i="1" dirty="0"/>
              <a:t>nesli mi </a:t>
            </a:r>
            <a:r>
              <a:rPr lang="cs-CZ" b="1" i="1" dirty="0"/>
              <a:t>dort</a:t>
            </a:r>
            <a:r>
              <a:rPr lang="cs-CZ" i="1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Rytmus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Podstatou poezie je rytmus</a:t>
            </a:r>
          </a:p>
          <a:p>
            <a:r>
              <a:rPr lang="cs-CZ" dirty="0"/>
              <a:t>Rytmus = pravidelné opakování stejných/podobných jednotek.</a:t>
            </a:r>
          </a:p>
          <a:p>
            <a:endParaRPr lang="cs-CZ" dirty="0"/>
          </a:p>
          <a:p>
            <a:r>
              <a:rPr lang="cs-CZ" dirty="0"/>
              <a:t>Organizace přízvučných a nepřízvučných slabik = sylabotónický systém (19. století u nás); jde o organizaci slabik i přízvuku.</a:t>
            </a:r>
          </a:p>
          <a:p>
            <a:endParaRPr lang="cs-CZ" dirty="0"/>
          </a:p>
          <a:p>
            <a:r>
              <a:rPr lang="cs-CZ" dirty="0"/>
              <a:t>Organizace dlouhých a krátkých slabik = časoměrný systém (řecká a latinská poezie, 20. léta 19. století)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Časoměrný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Vzniká střídáním dlouhých a krátkých slabik.</a:t>
            </a:r>
          </a:p>
          <a:p>
            <a:endParaRPr lang="cs-CZ" dirty="0"/>
          </a:p>
          <a:p>
            <a:r>
              <a:rPr lang="cs-CZ" b="1" dirty="0"/>
              <a:t>Dlouhé</a:t>
            </a:r>
            <a:r>
              <a:rPr lang="cs-CZ" dirty="0"/>
              <a:t> </a:t>
            </a:r>
            <a:r>
              <a:rPr lang="cs-CZ" b="1" dirty="0"/>
              <a:t>slabiky</a:t>
            </a:r>
            <a:r>
              <a:rPr lang="cs-CZ" dirty="0"/>
              <a:t> (-) :</a:t>
            </a:r>
          </a:p>
          <a:p>
            <a:pPr>
              <a:buNone/>
            </a:pPr>
            <a:r>
              <a:rPr lang="cs-CZ" dirty="0"/>
              <a:t>		1. </a:t>
            </a:r>
            <a:r>
              <a:rPr lang="cs-CZ" b="1" i="1" dirty="0"/>
              <a:t>přirozeně</a:t>
            </a:r>
            <a:r>
              <a:rPr lang="cs-CZ" dirty="0"/>
              <a:t> </a:t>
            </a:r>
            <a:r>
              <a:rPr lang="cs-CZ" i="1" dirty="0"/>
              <a:t>dlouhé </a:t>
            </a:r>
            <a:r>
              <a:rPr lang="cs-CZ" dirty="0"/>
              <a:t>(slabika s dlouhou samohláskou 		nebo dvojhláskou; </a:t>
            </a:r>
            <a:r>
              <a:rPr lang="cs-CZ" i="1" dirty="0"/>
              <a:t>má</a:t>
            </a:r>
            <a:r>
              <a:rPr lang="cs-CZ" dirty="0"/>
              <a:t>, </a:t>
            </a:r>
            <a:r>
              <a:rPr lang="cs-CZ" i="1" dirty="0"/>
              <a:t>ví</a:t>
            </a:r>
            <a:r>
              <a:rPr lang="cs-CZ" dirty="0"/>
              <a:t>, </a:t>
            </a:r>
            <a:r>
              <a:rPr lang="cs-CZ" i="1" dirty="0" err="1"/>
              <a:t>kou</a:t>
            </a:r>
            <a:endParaRPr lang="cs-CZ" i="1" dirty="0"/>
          </a:p>
          <a:p>
            <a:pPr>
              <a:buNone/>
            </a:pPr>
            <a:r>
              <a:rPr lang="cs-CZ" dirty="0"/>
              <a:t> 		2. </a:t>
            </a:r>
            <a:r>
              <a:rPr lang="cs-CZ" b="1" i="1" dirty="0"/>
              <a:t>pozičně</a:t>
            </a:r>
            <a:r>
              <a:rPr lang="cs-CZ" dirty="0"/>
              <a:t> </a:t>
            </a:r>
            <a:r>
              <a:rPr lang="cs-CZ" i="1" dirty="0"/>
              <a:t>dlouhé</a:t>
            </a:r>
            <a:r>
              <a:rPr lang="cs-CZ" dirty="0"/>
              <a:t>: obsahuje krátkou samohlásku, </a:t>
            </a:r>
            <a:r>
              <a:rPr lang="cs-CZ" dirty="0" err="1"/>
              <a:t>evetn</a:t>
            </a:r>
            <a:r>
              <a:rPr lang="cs-CZ" dirty="0"/>
              <a:t>. 		</a:t>
            </a:r>
            <a:r>
              <a:rPr lang="cs-CZ" dirty="0">
                <a:solidFill>
                  <a:srgbClr val="C00000"/>
                </a:solidFill>
              </a:rPr>
              <a:t>slabikotvornou souhlásku l, r (vlk, krk), po níž následujíc dvě a 	více souhlásek (i přes hranici slova).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Krátké slabiky </a:t>
            </a:r>
            <a:r>
              <a:rPr lang="cs-CZ" dirty="0"/>
              <a:t>(označ. U) /jádro tvořeno </a:t>
            </a:r>
            <a:r>
              <a:rPr lang="cs-CZ" dirty="0">
                <a:solidFill>
                  <a:srgbClr val="C00000"/>
                </a:solidFill>
              </a:rPr>
              <a:t>krátkou samohláskou nebo slabikotvornou souhláskou, po níž následuje jen jedna souhláska</a:t>
            </a:r>
            <a:r>
              <a:rPr lang="cs-CZ" dirty="0"/>
              <a:t>/.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Pokud následovaly dvě souhlásky (jedna z nich l, r, ř, m, n) = </a:t>
            </a:r>
            <a:r>
              <a:rPr lang="cs-CZ" b="1" dirty="0"/>
              <a:t>obojetná slabika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Příklady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Např. slovo: 			vystoupají</a:t>
            </a:r>
          </a:p>
          <a:p>
            <a:pPr lvl="8">
              <a:buNone/>
            </a:pPr>
            <a:r>
              <a:rPr lang="cs-CZ" dirty="0"/>
              <a:t>		  -           -       U   -</a:t>
            </a:r>
          </a:p>
          <a:p>
            <a:endParaRPr lang="cs-CZ" dirty="0"/>
          </a:p>
          <a:p>
            <a:r>
              <a:rPr lang="cs-CZ" dirty="0"/>
              <a:t>Pospíchat do školy</a:t>
            </a:r>
          </a:p>
          <a:p>
            <a:endParaRPr lang="cs-CZ" dirty="0"/>
          </a:p>
          <a:p>
            <a:r>
              <a:rPr lang="cs-CZ" i="1" dirty="0"/>
              <a:t>po = pozičně dlouhá</a:t>
            </a:r>
          </a:p>
          <a:p>
            <a:r>
              <a:rPr lang="cs-CZ" i="1" dirty="0"/>
              <a:t>spí = přirozeně dlouhá</a:t>
            </a:r>
          </a:p>
          <a:p>
            <a:r>
              <a:rPr lang="cs-CZ" i="1" dirty="0"/>
              <a:t>chat = pozičně dlouhá</a:t>
            </a:r>
          </a:p>
          <a:p>
            <a:r>
              <a:rPr lang="cs-CZ" i="1" dirty="0"/>
              <a:t>do = pozičně dlouhá</a:t>
            </a:r>
          </a:p>
          <a:p>
            <a:r>
              <a:rPr lang="cs-CZ" i="1" dirty="0" err="1"/>
              <a:t>ško</a:t>
            </a:r>
            <a:r>
              <a:rPr lang="cs-CZ" i="1" dirty="0"/>
              <a:t> = krátká</a:t>
            </a:r>
          </a:p>
          <a:p>
            <a:r>
              <a:rPr lang="cs-CZ" i="1" dirty="0" err="1"/>
              <a:t>ly</a:t>
            </a:r>
            <a:r>
              <a:rPr lang="cs-CZ" i="1" dirty="0"/>
              <a:t> = krátká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b="1" dirty="0"/>
              <a:t>U</a:t>
            </a:r>
            <a:r>
              <a:rPr lang="cs-CZ" dirty="0"/>
              <a:t> studánky </a:t>
            </a:r>
            <a:r>
              <a:rPr lang="cs-CZ" b="1" dirty="0"/>
              <a:t>sto</a:t>
            </a:r>
            <a:r>
              <a:rPr lang="cs-CZ" dirty="0"/>
              <a:t>jí </a:t>
            </a:r>
            <a:r>
              <a:rPr lang="cs-CZ" b="1" dirty="0"/>
              <a:t>děv</a:t>
            </a:r>
            <a:r>
              <a:rPr lang="cs-CZ" dirty="0"/>
              <a:t>če,</a:t>
            </a:r>
          </a:p>
          <a:p>
            <a:pPr lvl="1">
              <a:buNone/>
            </a:pPr>
            <a:r>
              <a:rPr lang="cs-CZ" b="1" dirty="0"/>
              <a:t>mla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strů</a:t>
            </a:r>
            <a:r>
              <a:rPr lang="cs-CZ" dirty="0"/>
              <a:t>mek </a:t>
            </a:r>
            <a:r>
              <a:rPr lang="cs-CZ" b="1" dirty="0"/>
              <a:t>mla</a:t>
            </a:r>
            <a:r>
              <a:rPr lang="cs-CZ" dirty="0"/>
              <a:t>dý, </a:t>
            </a:r>
          </a:p>
          <a:p>
            <a:pPr lvl="1">
              <a:buNone/>
            </a:pPr>
            <a:r>
              <a:rPr lang="cs-CZ" b="1" dirty="0"/>
              <a:t>ble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ru</a:t>
            </a:r>
            <a:r>
              <a:rPr lang="cs-CZ" dirty="0"/>
              <a:t>báš </a:t>
            </a:r>
            <a:r>
              <a:rPr lang="cs-CZ" b="1" dirty="0"/>
              <a:t>z kmen</a:t>
            </a:r>
            <a:r>
              <a:rPr lang="cs-CZ" dirty="0"/>
              <a:t>tu. </a:t>
            </a:r>
          </a:p>
          <a:p>
            <a:pPr lvl="1">
              <a:buNone/>
            </a:pPr>
            <a:r>
              <a:rPr lang="cs-CZ" dirty="0"/>
              <a:t>A </a:t>
            </a:r>
            <a:r>
              <a:rPr lang="cs-CZ" b="1" dirty="0"/>
              <a:t>na</a:t>
            </a:r>
            <a:r>
              <a:rPr lang="cs-CZ" dirty="0"/>
              <a:t> nebi </a:t>
            </a:r>
            <a:r>
              <a:rPr lang="cs-CZ" b="1" dirty="0"/>
              <a:t>bí</a:t>
            </a:r>
            <a:r>
              <a:rPr lang="cs-CZ" dirty="0"/>
              <a:t>lý </a:t>
            </a:r>
            <a:r>
              <a:rPr lang="cs-CZ" b="1" dirty="0"/>
              <a:t>mě</a:t>
            </a:r>
            <a:r>
              <a:rPr lang="cs-CZ" dirty="0"/>
              <a:t>síc,</a:t>
            </a:r>
          </a:p>
          <a:p>
            <a:pPr lvl="1">
              <a:buNone/>
            </a:pPr>
            <a:r>
              <a:rPr lang="cs-CZ" b="1" dirty="0"/>
              <a:t>ko</a:t>
            </a:r>
            <a:r>
              <a:rPr lang="cs-CZ" dirty="0"/>
              <a:t>lem </a:t>
            </a:r>
            <a:r>
              <a:rPr lang="cs-CZ" b="1" dirty="0"/>
              <a:t>ně</a:t>
            </a:r>
            <a:r>
              <a:rPr lang="cs-CZ" dirty="0"/>
              <a:t>ho </a:t>
            </a:r>
            <a:r>
              <a:rPr lang="cs-CZ" b="1" dirty="0"/>
              <a:t>vod</a:t>
            </a:r>
            <a:r>
              <a:rPr lang="cs-CZ" dirty="0"/>
              <a:t>ní </a:t>
            </a:r>
            <a:r>
              <a:rPr lang="cs-CZ" b="1" dirty="0"/>
              <a:t>ko</a:t>
            </a:r>
            <a:r>
              <a:rPr lang="cs-CZ" dirty="0"/>
              <a:t>lo,</a:t>
            </a:r>
          </a:p>
          <a:p>
            <a:pPr lvl="1">
              <a:buNone/>
            </a:pPr>
            <a:r>
              <a:rPr lang="cs-CZ" b="1" dirty="0"/>
              <a:t>jak</a:t>
            </a:r>
            <a:r>
              <a:rPr lang="cs-CZ" dirty="0"/>
              <a:t> by </a:t>
            </a:r>
            <a:r>
              <a:rPr lang="cs-CZ" b="1" dirty="0"/>
              <a:t>ze</a:t>
            </a:r>
            <a:r>
              <a:rPr lang="cs-CZ" dirty="0"/>
              <a:t> studánky </a:t>
            </a:r>
            <a:r>
              <a:rPr lang="cs-CZ" b="1" dirty="0"/>
              <a:t>hle</a:t>
            </a:r>
            <a:r>
              <a:rPr lang="cs-CZ" dirty="0"/>
              <a:t>děl.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/Neruda, U studánky/</a:t>
            </a:r>
          </a:p>
          <a:p>
            <a:pPr lvl="1">
              <a:buNone/>
            </a:pPr>
            <a:endParaRPr lang="cs-CZ" i="1" dirty="0"/>
          </a:p>
          <a:p>
            <a:pPr lvl="1">
              <a:buNone/>
            </a:pPr>
            <a:r>
              <a:rPr lang="cs-CZ" i="1" dirty="0"/>
              <a:t>Osmislabičný verš;  </a:t>
            </a:r>
            <a:r>
              <a:rPr lang="cs-CZ" i="1" dirty="0" err="1"/>
              <a:t>ozn</a:t>
            </a:r>
            <a:r>
              <a:rPr lang="cs-CZ" i="1" dirty="0"/>
              <a:t>. slabiky = přízvučné; liché pozice (to je jim vlastní) = </a:t>
            </a:r>
            <a:r>
              <a:rPr lang="cs-CZ" b="1" i="1" dirty="0"/>
              <a:t>pravidelnost stálého počtu slabik a rozmístěného přízvuku </a:t>
            </a:r>
            <a:r>
              <a:rPr lang="cs-CZ" i="1" dirty="0"/>
              <a:t>= </a:t>
            </a:r>
            <a:r>
              <a:rPr lang="cs-CZ" b="1" i="1" dirty="0"/>
              <a:t>sylabotónický verš. systém</a:t>
            </a:r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46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Hlásková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Výstavba literárního díla: důraz kladen na: </a:t>
            </a:r>
          </a:p>
          <a:p>
            <a:endParaRPr lang="cs-CZ" dirty="0"/>
          </a:p>
          <a:p>
            <a:r>
              <a:rPr lang="cs-CZ" dirty="0"/>
              <a:t>Význam slov a vět</a:t>
            </a:r>
          </a:p>
          <a:p>
            <a:r>
              <a:rPr lang="cs-CZ" dirty="0"/>
              <a:t>Znění slov a vět</a:t>
            </a:r>
          </a:p>
          <a:p>
            <a:r>
              <a:rPr lang="cs-CZ" dirty="0"/>
              <a:t>znění jednotlivých hlásek nebo slabik</a:t>
            </a:r>
          </a:p>
          <a:p>
            <a:r>
              <a:rPr lang="cs-CZ" dirty="0"/>
              <a:t>celková melodie (intonace) věty</a:t>
            </a:r>
          </a:p>
          <a:p>
            <a:endParaRPr lang="cs-CZ" dirty="0"/>
          </a:p>
          <a:p>
            <a:r>
              <a:rPr lang="cs-CZ" dirty="0"/>
              <a:t>Využití zvukových hlásek = hlásková instrumentace</a:t>
            </a:r>
          </a:p>
          <a:p>
            <a:r>
              <a:rPr lang="cs-CZ" dirty="0"/>
              <a:t>Instrumentace /z hudby/ = způsob uspořádání zvukové složky textu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Základní jednotka: slabika</a:t>
            </a:r>
          </a:p>
          <a:p>
            <a:r>
              <a:rPr lang="cs-CZ" dirty="0"/>
              <a:t>Pravidelný počet slabik; přízvučné/nepřízvučné slabiky či krátké/dlouhé slabiky nejsou organizovány.</a:t>
            </a:r>
          </a:p>
          <a:p>
            <a:r>
              <a:rPr lang="cs-CZ" dirty="0"/>
              <a:t>Užití: do konce 18. století.</a:t>
            </a:r>
          </a:p>
          <a:p>
            <a:endParaRPr lang="cs-CZ" dirty="0"/>
          </a:p>
          <a:p>
            <a:r>
              <a:rPr lang="cs-CZ" dirty="0"/>
              <a:t>Po určitém počtu slabik následuje mezislovní předěl /</a:t>
            </a:r>
            <a:r>
              <a:rPr lang="cs-CZ" b="1" dirty="0" err="1"/>
              <a:t>diareze</a:t>
            </a:r>
            <a:r>
              <a:rPr lang="cs-CZ" dirty="0"/>
              <a:t>/</a:t>
            </a:r>
          </a:p>
          <a:p>
            <a:r>
              <a:rPr lang="cs-CZ" dirty="0"/>
              <a:t>Např. osmislabičný verš, desetislabičný verš atd.</a:t>
            </a:r>
          </a:p>
          <a:p>
            <a:endParaRPr lang="cs-CZ" dirty="0"/>
          </a:p>
          <a:p>
            <a:r>
              <a:rPr lang="cs-CZ" b="1" dirty="0"/>
              <a:t>Klauzule</a:t>
            </a:r>
            <a:r>
              <a:rPr lang="cs-CZ" dirty="0"/>
              <a:t> = koncový úsek verše = bývá vyznačena syntaktickým předělem, organizací přízvučných/nepřízvučných slabik nebo rýmem.</a:t>
            </a:r>
          </a:p>
        </p:txBody>
      </p:sp>
    </p:spTree>
    <p:extLst>
      <p:ext uri="{BB962C8B-B14F-4D97-AF65-F5344CB8AC3E}">
        <p14:creationId xmlns:p14="http://schemas.microsoft.com/office/powerpoint/2010/main" val="1818075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Stopa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jednotka časoměrného verše.</a:t>
            </a:r>
          </a:p>
          <a:p>
            <a:r>
              <a:rPr lang="cs-CZ" dirty="0"/>
              <a:t>Stopa = skupina nejméně dvou slabik, pravidelně se opakující.</a:t>
            </a:r>
          </a:p>
          <a:p>
            <a:endParaRPr lang="cs-CZ" dirty="0"/>
          </a:p>
          <a:p>
            <a:r>
              <a:rPr lang="cs-CZ" dirty="0"/>
              <a:t>trochej		- U</a:t>
            </a:r>
          </a:p>
          <a:p>
            <a:r>
              <a:rPr lang="cs-CZ" dirty="0"/>
              <a:t>jamb		U -</a:t>
            </a:r>
          </a:p>
          <a:p>
            <a:r>
              <a:rPr lang="cs-CZ" dirty="0"/>
              <a:t>daktyl		- UU</a:t>
            </a:r>
          </a:p>
          <a:p>
            <a:r>
              <a:rPr lang="cs-CZ" dirty="0"/>
              <a:t>spondej		-  -</a:t>
            </a:r>
          </a:p>
        </p:txBody>
      </p:sp>
    </p:spTree>
    <p:extLst>
      <p:ext uri="{BB962C8B-B14F-4D97-AF65-F5344CB8AC3E}">
        <p14:creationId xmlns:p14="http://schemas.microsoft.com/office/powerpoint/2010/main" val="2822793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Stopa a slovo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Stopa = může být slovo, část slova, více slov</a:t>
            </a:r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b="1" dirty="0">
                <a:solidFill>
                  <a:srgbClr val="FF0000"/>
                </a:solidFill>
              </a:rPr>
              <a:t>KRYJE</a:t>
            </a:r>
            <a:r>
              <a:rPr lang="cs-CZ" dirty="0"/>
              <a:t> S </a:t>
            </a:r>
            <a:r>
              <a:rPr lang="cs-CZ" b="1" dirty="0"/>
              <a:t>KONCEM STOPY </a:t>
            </a:r>
            <a:r>
              <a:rPr lang="cs-CZ" dirty="0"/>
              <a:t>= </a:t>
            </a:r>
            <a:r>
              <a:rPr lang="cs-CZ" u="sng" dirty="0">
                <a:solidFill>
                  <a:srgbClr val="FF0000"/>
                </a:solidFill>
              </a:rPr>
              <a:t>DIAREZE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b="1" i="1" dirty="0">
                <a:solidFill>
                  <a:srgbClr val="FF0000"/>
                </a:solidFill>
              </a:rPr>
              <a:t>NEKRYJE</a:t>
            </a:r>
            <a:r>
              <a:rPr lang="cs-CZ" dirty="0"/>
              <a:t> S </a:t>
            </a:r>
            <a:r>
              <a:rPr lang="cs-CZ" b="1" dirty="0"/>
              <a:t>KONCEM STOPY</a:t>
            </a:r>
            <a:r>
              <a:rPr lang="cs-CZ" dirty="0"/>
              <a:t>, jde o </a:t>
            </a:r>
            <a:r>
              <a:rPr lang="cs-CZ" u="sng" dirty="0">
                <a:solidFill>
                  <a:srgbClr val="FF0000"/>
                </a:solidFill>
              </a:rPr>
              <a:t>CÉZURU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u="sng" dirty="0"/>
              <a:t>sylabotónickém systému </a:t>
            </a:r>
            <a:r>
              <a:rPr lang="cs-CZ" dirty="0"/>
              <a:t>se obvykle nerozlišuje mezi cézurou a </a:t>
            </a:r>
            <a:r>
              <a:rPr lang="cs-CZ" dirty="0" err="1"/>
              <a:t>diarezí</a:t>
            </a:r>
            <a:r>
              <a:rPr lang="cs-CZ" dirty="0"/>
              <a:t>; jednotně se užívá pojem </a:t>
            </a:r>
            <a:r>
              <a:rPr lang="cs-CZ" b="1" u="sng" dirty="0"/>
              <a:t>CÉZURA</a:t>
            </a:r>
          </a:p>
          <a:p>
            <a:r>
              <a:rPr lang="cs-CZ" dirty="0"/>
              <a:t>/cézura po šesté slabice v alexandrinu/.</a:t>
            </a:r>
          </a:p>
        </p:txBody>
      </p:sp>
    </p:spTree>
    <p:extLst>
      <p:ext uri="{BB962C8B-B14F-4D97-AF65-F5344CB8AC3E}">
        <p14:creationId xmlns:p14="http://schemas.microsoft.com/office/powerpoint/2010/main" val="220572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Sylabický</a:t>
            </a:r>
            <a:r>
              <a:rPr lang="cs-CZ" dirty="0"/>
              <a:t> verš se na stopy nečlení.</a:t>
            </a:r>
          </a:p>
          <a:p>
            <a:endParaRPr lang="cs-CZ" dirty="0"/>
          </a:p>
          <a:p>
            <a:r>
              <a:rPr lang="cs-CZ" b="1" dirty="0"/>
              <a:t>Sylabotónický verš</a:t>
            </a:r>
            <a:r>
              <a:rPr lang="cs-CZ" dirty="0"/>
              <a:t>. systém: stejné členění jako u časomíry; ale jen s tím rozdílem, že určujeme přízvučnost / nepřízvučnost slabik (čtyřstopý jamb, pětistopý trochej atd./</a:t>
            </a:r>
          </a:p>
          <a:p>
            <a:endParaRPr lang="cs-CZ" dirty="0"/>
          </a:p>
          <a:p>
            <a:r>
              <a:rPr lang="cs-CZ" dirty="0"/>
              <a:t>= odlišnost počtu přízvuků; není to tak pravidelné; např. ve čtyřstopém sylabotónickém verši nemusejí být čtyři stopy a čtyři přízvuky =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0165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Vhodnější je verš rozčlenit na pozice: </a:t>
            </a:r>
          </a:p>
          <a:p>
            <a:r>
              <a:rPr lang="cs-CZ" dirty="0"/>
              <a:t>Jedna pozice = jedna  slabika</a:t>
            </a:r>
          </a:p>
          <a:p>
            <a:r>
              <a:rPr lang="cs-CZ" dirty="0"/>
              <a:t>Lze rozlišit: </a:t>
            </a:r>
            <a:r>
              <a:rPr lang="cs-CZ" b="1" dirty="0"/>
              <a:t>slabé  /U/ a silné pozice /--/</a:t>
            </a:r>
          </a:p>
          <a:p>
            <a:endParaRPr lang="cs-CZ" b="1" dirty="0"/>
          </a:p>
          <a:p>
            <a:r>
              <a:rPr lang="cs-CZ" b="1" dirty="0"/>
              <a:t>Ukázka METRA /abstraktní schéma, tj. norma, osnova/ v sylabotónických verších.</a:t>
            </a:r>
          </a:p>
          <a:p>
            <a:r>
              <a:rPr lang="cs-CZ" b="1" dirty="0"/>
              <a:t>Rytmus = konkrétní realizace tohoto schématu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94309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Metrika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 uspořádání verše i jeho částí.</a:t>
            </a:r>
          </a:p>
          <a:p>
            <a:r>
              <a:rPr lang="cs-CZ" dirty="0"/>
              <a:t>Pravidla (soustava pravidel) tohoto uspořádání (vnitřní měřítko).</a:t>
            </a:r>
          </a:p>
          <a:p>
            <a:r>
              <a:rPr lang="cs-CZ" dirty="0"/>
              <a:t>== závislost na vlastnostech každého jazyka, tradici národa.</a:t>
            </a:r>
          </a:p>
        </p:txBody>
      </p:sp>
    </p:spTree>
    <p:extLst>
      <p:ext uri="{BB962C8B-B14F-4D97-AF65-F5344CB8AC3E}">
        <p14:creationId xmlns:p14="http://schemas.microsoft.com/office/powerpoint/2010/main" val="3679617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sylabotónického verše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Šestistopý sylabotónický trochej</a:t>
            </a:r>
          </a:p>
          <a:p>
            <a:pPr lvl="1"/>
            <a:r>
              <a:rPr lang="cs-CZ" dirty="0"/>
              <a:t>U – U – U – U – U – /U/</a:t>
            </a:r>
          </a:p>
          <a:p>
            <a:endParaRPr lang="cs-CZ" dirty="0"/>
          </a:p>
          <a:p>
            <a:r>
              <a:rPr lang="cs-CZ" dirty="0"/>
              <a:t>Čtyřstopý sylabotónický jamb</a:t>
            </a:r>
          </a:p>
          <a:p>
            <a:pPr marL="0" indent="0">
              <a:buNone/>
            </a:pPr>
            <a:r>
              <a:rPr lang="cs-CZ" dirty="0"/>
              <a:t>	U – U – U – U – /U/</a:t>
            </a:r>
          </a:p>
          <a:p>
            <a:endParaRPr lang="cs-CZ" dirty="0"/>
          </a:p>
          <a:p>
            <a:r>
              <a:rPr lang="cs-CZ" dirty="0"/>
              <a:t>Třístopý sylabotónický daktyl</a:t>
            </a:r>
          </a:p>
          <a:p>
            <a:r>
              <a:rPr lang="cs-CZ" dirty="0"/>
              <a:t>– UU – UU – //U/ U/</a:t>
            </a:r>
          </a:p>
          <a:p>
            <a:endParaRPr lang="cs-CZ" dirty="0"/>
          </a:p>
          <a:p>
            <a:r>
              <a:rPr lang="cs-CZ" dirty="0"/>
              <a:t>Poslední pozice vyznačeno /U/ - neovlivní, kolik má verš stop. O tom, kolik má verš stop ROZHOUJÍ SILNÉ POZICE.</a:t>
            </a:r>
          </a:p>
        </p:txBody>
      </p:sp>
    </p:spTree>
    <p:extLst>
      <p:ext uri="{BB962C8B-B14F-4D97-AF65-F5344CB8AC3E}">
        <p14:creationId xmlns:p14="http://schemas.microsoft.com/office/powerpoint/2010/main" val="556451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Další typy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Trochej, jamb </a:t>
            </a:r>
            <a:r>
              <a:rPr lang="cs-CZ" dirty="0"/>
              <a:t>= dvoudobá metra (dvouslabičné stopy)</a:t>
            </a:r>
          </a:p>
          <a:p>
            <a:r>
              <a:rPr lang="cs-CZ" dirty="0">
                <a:solidFill>
                  <a:srgbClr val="C00000"/>
                </a:solidFill>
              </a:rPr>
              <a:t>Daktyl, </a:t>
            </a:r>
            <a:r>
              <a:rPr lang="cs-CZ" dirty="0" err="1">
                <a:solidFill>
                  <a:srgbClr val="C00000"/>
                </a:solidFill>
              </a:rPr>
              <a:t>daktyl</a:t>
            </a:r>
            <a:r>
              <a:rPr lang="cs-CZ" dirty="0">
                <a:solidFill>
                  <a:srgbClr val="C00000"/>
                </a:solidFill>
              </a:rPr>
              <a:t> s předrážkou  </a:t>
            </a:r>
            <a:r>
              <a:rPr lang="cs-CZ" dirty="0"/>
              <a:t>(předrážka = první slabika verše) = třídobá metra; jejich stopy jsou tříslabičné.</a:t>
            </a:r>
          </a:p>
          <a:p>
            <a:r>
              <a:rPr lang="cs-CZ" dirty="0"/>
              <a:t>Smíšená metra = </a:t>
            </a:r>
            <a:r>
              <a:rPr lang="cs-CZ" dirty="0" err="1">
                <a:solidFill>
                  <a:srgbClr val="C00000"/>
                </a:solidFill>
              </a:rPr>
              <a:t>logaedická</a:t>
            </a:r>
            <a:r>
              <a:rPr lang="cs-CZ" dirty="0">
                <a:solidFill>
                  <a:srgbClr val="C00000"/>
                </a:solidFill>
              </a:rPr>
              <a:t> metra</a:t>
            </a:r>
          </a:p>
          <a:p>
            <a:endParaRPr lang="cs-CZ" dirty="0"/>
          </a:p>
          <a:p>
            <a:r>
              <a:rPr lang="cs-CZ" dirty="0"/>
              <a:t>Třístopý sylabotónický daktyl s předrážkou (p)</a:t>
            </a:r>
          </a:p>
          <a:p>
            <a:pPr>
              <a:buNone/>
            </a:pPr>
            <a:r>
              <a:rPr lang="cs-CZ" dirty="0"/>
              <a:t>		Již ku zemi  </a:t>
            </a:r>
            <a:r>
              <a:rPr lang="cs-CZ" dirty="0" err="1"/>
              <a:t>sežloutlé</a:t>
            </a:r>
            <a:r>
              <a:rPr lang="cs-CZ" dirty="0"/>
              <a:t> listí to</a:t>
            </a:r>
          </a:p>
          <a:p>
            <a:pPr>
              <a:buNone/>
            </a:pPr>
            <a:r>
              <a:rPr lang="cs-CZ" dirty="0"/>
              <a:t>		p – U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635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57BA216F-161D-4933-BB74-038064F2B6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0" y="2146706"/>
          <a:ext cx="5529808" cy="4018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9808">
                  <a:extLst>
                    <a:ext uri="{9D8B030D-6E8A-4147-A177-3AD203B41FA5}">
                      <a16:colId xmlns:a16="http://schemas.microsoft.com/office/drawing/2014/main" val="1029220906"/>
                    </a:ext>
                  </a:extLst>
                </a:gridCol>
              </a:tblGrid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Bozi všecko vidí, bozi všecko slyší 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2247483300"/>
                  </a:ext>
                </a:extLst>
              </a:tr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příjemno</a:t>
                      </a:r>
                      <a:r>
                        <a:rPr lang="cs-CZ" sz="2400" dirty="0">
                          <a:effectLst/>
                        </a:rPr>
                        <a:t> je ležet v lese na Zátiší...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3735876551"/>
                  </a:ext>
                </a:extLst>
              </a:tr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Není kolem lidí, zvířat kolem není 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4209022234"/>
                  </a:ext>
                </a:extLst>
              </a:tr>
              <a:tr h="595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děkuji náhodě za to nadělení: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2392155397"/>
                  </a:ext>
                </a:extLst>
              </a:tr>
              <a:tr h="1222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pod hlavou hrst trávy, nad hlavou kus nebe,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[…]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3975462650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5AD6A3BE-3592-47BC-9C36-3E0ECD949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8680"/>
            <a:ext cx="84434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Josef Lukavský, Vše plyne… in: Pánové a dámy… (1913)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8805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F0A13-BC09-4311-96CD-4844B06BA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8803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59249D-7248-4D70-91F6-B813D0720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>
                <a:solidFill>
                  <a:schemeClr val="tx1"/>
                </a:solidFill>
              </a:rPr>
              <a:t>Kantor! Stařík obličeje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zlostné malé želvy,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v límci, jenž ho svírá, škrtí,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jako úpis nečistému,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mstí se v chrámě na nevinných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r>
              <a:rPr lang="cs-CZ" dirty="0">
                <a:solidFill>
                  <a:schemeClr val="tx1"/>
                </a:solidFill>
              </a:rPr>
              <a:t>Josef Kainar</a:t>
            </a:r>
          </a:p>
        </p:txBody>
      </p:sp>
    </p:spTree>
    <p:extLst>
      <p:ext uri="{BB962C8B-B14F-4D97-AF65-F5344CB8AC3E}">
        <p14:creationId xmlns:p14="http://schemas.microsoft.com/office/powerpoint/2010/main" val="180303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Prostředky hláskové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Eufonie = libozvuk</a:t>
            </a:r>
          </a:p>
          <a:p>
            <a:endParaRPr lang="cs-CZ" dirty="0"/>
          </a:p>
          <a:p>
            <a:pPr lvl="1">
              <a:buNone/>
            </a:pPr>
            <a:r>
              <a:rPr lang="cs-CZ" i="1" dirty="0"/>
              <a:t>Ach v zemi krásnou, zemi milovanou,</a:t>
            </a:r>
          </a:p>
          <a:p>
            <a:pPr lvl="1">
              <a:buNone/>
            </a:pPr>
            <a:r>
              <a:rPr lang="cs-CZ" i="1" dirty="0"/>
              <a:t>v kolébku svou i hrob svůj, matku svou,</a:t>
            </a:r>
          </a:p>
          <a:p>
            <a:pPr lvl="1">
              <a:buNone/>
            </a:pPr>
            <a:r>
              <a:rPr lang="cs-CZ" i="1" dirty="0"/>
              <a:t>v  </a:t>
            </a:r>
            <a:r>
              <a:rPr lang="cs-CZ" i="1" dirty="0" err="1"/>
              <a:t>vlasť</a:t>
            </a:r>
            <a:r>
              <a:rPr lang="cs-CZ" i="1" dirty="0"/>
              <a:t> jedinou i v dědictví mi danou, </a:t>
            </a:r>
          </a:p>
          <a:p>
            <a:pPr lvl="1">
              <a:buNone/>
            </a:pPr>
            <a:r>
              <a:rPr lang="cs-CZ" i="1" dirty="0"/>
              <a:t>v </a:t>
            </a:r>
            <a:r>
              <a:rPr lang="cs-CZ" i="1" dirty="0" err="1"/>
              <a:t>šírou</a:t>
            </a:r>
            <a:r>
              <a:rPr lang="cs-CZ" i="1" dirty="0"/>
              <a:t> tu zemi, </a:t>
            </a:r>
            <a:r>
              <a:rPr lang="cs-CZ" i="1" dirty="0" err="1"/>
              <a:t>zemi</a:t>
            </a:r>
            <a:r>
              <a:rPr lang="cs-CZ" i="1" dirty="0"/>
              <a:t> jedinou, </a:t>
            </a:r>
          </a:p>
          <a:p>
            <a:pPr lvl="1">
              <a:buNone/>
            </a:pPr>
            <a:r>
              <a:rPr lang="cs-CZ" i="1" dirty="0"/>
              <a:t>v matku svou, v matku svou, krev syna teče po ní.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1AEF30-FA34-4FDE-A7AF-C72A2CF13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024756"/>
            <a:ext cx="7772400" cy="216023"/>
          </a:xfrm>
        </p:spPr>
        <p:txBody>
          <a:bodyPr>
            <a:normAutofit fontScale="90000"/>
          </a:bodyPr>
          <a:lstStyle/>
          <a:p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Jaroslav Vrchlický, Cestou, in: </a:t>
            </a:r>
            <a:r>
              <a:rPr lang="cs-CZ" altLang="cs-CZ" sz="3100" i="1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Úhor, Nová lyrika 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(1904</a:t>
            </a:r>
            <a:r>
              <a:rPr lang="cs-CZ" altLang="cs-CZ" sz="31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−1906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),</a:t>
            </a:r>
            <a:r>
              <a:rPr lang="cs-CZ" altLang="cs-CZ" sz="3100" i="1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 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(1906)</a:t>
            </a:r>
            <a:br>
              <a:rPr lang="cs-CZ" altLang="cs-CZ" sz="6000" dirty="0">
                <a:latin typeface="Arial" panose="020B0604020202020204" pitchFamily="34" charset="0"/>
              </a:rPr>
            </a:b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EB3D117-3CCC-416D-99DA-1881A755FFC1}"/>
              </a:ext>
            </a:extLst>
          </p:cNvPr>
          <p:cNvGraphicFramePr>
            <a:graphicFrameLocks noGrp="1"/>
          </p:cNvGraphicFramePr>
          <p:nvPr/>
        </p:nvGraphicFramePr>
        <p:xfrm>
          <a:off x="1463965" y="2420888"/>
          <a:ext cx="5124259" cy="3398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4259">
                  <a:extLst>
                    <a:ext uri="{9D8B030D-6E8A-4147-A177-3AD203B41FA5}">
                      <a16:colId xmlns:a16="http://schemas.microsoft.com/office/drawing/2014/main" val="2964902237"/>
                    </a:ext>
                  </a:extLst>
                </a:gridCol>
              </a:tblGrid>
              <a:tr h="590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Melounů, slunečnic směs,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2639068787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celičké kaskády chmele,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3165238516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na </a:t>
                      </a:r>
                      <a:r>
                        <a:rPr lang="cs-CZ" sz="2600" dirty="0" err="1">
                          <a:effectLst/>
                        </a:rPr>
                        <a:t>pravo</a:t>
                      </a:r>
                      <a:r>
                        <a:rPr lang="cs-CZ" sz="2600" dirty="0">
                          <a:effectLst/>
                        </a:rPr>
                        <a:t> bukový les,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1843991428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ostružin bludiště </a:t>
                      </a:r>
                      <a:r>
                        <a:rPr lang="cs-CZ" sz="2600" dirty="0" err="1">
                          <a:effectLst/>
                        </a:rPr>
                        <a:t>ztmělé</a:t>
                      </a:r>
                      <a:r>
                        <a:rPr lang="cs-CZ" sz="2600" dirty="0">
                          <a:effectLst/>
                        </a:rPr>
                        <a:t>.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1790444180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Melounů, slunečnic směs,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3852322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688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349D8-50E4-4FC3-8028-D24752E90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4CE39B-4BDC-4A67-9673-9129CE49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dirty="0"/>
              <a:t>U studánky stojí děvče, 					</a:t>
            </a:r>
          </a:p>
          <a:p>
            <a:pPr marL="400050" lvl="1" indent="0">
              <a:buNone/>
            </a:pPr>
            <a:r>
              <a:rPr lang="cs-CZ" sz="2400" dirty="0"/>
              <a:t>mladé jako </a:t>
            </a:r>
            <a:r>
              <a:rPr lang="cs-CZ" sz="2400" dirty="0" err="1"/>
              <a:t>strůmek</a:t>
            </a:r>
            <a:r>
              <a:rPr lang="cs-CZ" sz="2400" dirty="0"/>
              <a:t> mladý, </a:t>
            </a:r>
          </a:p>
          <a:p>
            <a:pPr marL="400050" lvl="1" indent="0">
              <a:buNone/>
            </a:pPr>
            <a:r>
              <a:rPr lang="cs-CZ" sz="2400" dirty="0"/>
              <a:t>bledé jako rubáš z kmentu,</a:t>
            </a:r>
          </a:p>
          <a:p>
            <a:pPr marL="400050" lvl="1" indent="0">
              <a:buNone/>
            </a:pPr>
            <a:r>
              <a:rPr lang="cs-CZ" sz="2400" dirty="0"/>
              <a:t>a na nebi bílý měsíc, </a:t>
            </a:r>
          </a:p>
          <a:p>
            <a:pPr marL="400050" lvl="1" indent="0">
              <a:buNone/>
            </a:pPr>
            <a:r>
              <a:rPr lang="cs-CZ" sz="2400" dirty="0"/>
              <a:t>kolem něho vodní kolo,</a:t>
            </a:r>
          </a:p>
          <a:p>
            <a:pPr marL="400050" lvl="1" indent="0">
              <a:buNone/>
            </a:pPr>
            <a:r>
              <a:rPr lang="cs-CZ" sz="2400" dirty="0"/>
              <a:t>jak by ze studánky hleděl.</a:t>
            </a:r>
          </a:p>
          <a:p>
            <a:endParaRPr lang="cs-CZ" dirty="0"/>
          </a:p>
          <a:p>
            <a:r>
              <a:rPr lang="cs-CZ" sz="2400" dirty="0"/>
              <a:t>J. Neruda: U studánky</a:t>
            </a:r>
          </a:p>
        </p:txBody>
      </p:sp>
    </p:spTree>
    <p:extLst>
      <p:ext uri="{BB962C8B-B14F-4D97-AF65-F5344CB8AC3E}">
        <p14:creationId xmlns:p14="http://schemas.microsoft.com/office/powerpoint/2010/main" val="32634876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0E5F3-6E39-4EAD-9A95-A92083F7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DF76F3-522C-4934-962A-2CFD77B45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buNone/>
            </a:pPr>
            <a:r>
              <a:rPr lang="cs-CZ" b="1" dirty="0"/>
              <a:t>U</a:t>
            </a:r>
            <a:r>
              <a:rPr lang="cs-CZ" dirty="0"/>
              <a:t> studánky </a:t>
            </a:r>
            <a:r>
              <a:rPr lang="cs-CZ" b="1" dirty="0"/>
              <a:t>sto</a:t>
            </a:r>
            <a:r>
              <a:rPr lang="cs-CZ" dirty="0"/>
              <a:t>jí </a:t>
            </a:r>
            <a:r>
              <a:rPr lang="cs-CZ" b="1" dirty="0"/>
              <a:t>děv</a:t>
            </a:r>
            <a:r>
              <a:rPr lang="cs-CZ" dirty="0"/>
              <a:t>če,</a:t>
            </a:r>
          </a:p>
          <a:p>
            <a:pPr lvl="1">
              <a:buNone/>
            </a:pPr>
            <a:r>
              <a:rPr lang="cs-CZ" b="1" dirty="0"/>
              <a:t>mla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 err="1"/>
              <a:t>strů</a:t>
            </a:r>
            <a:r>
              <a:rPr lang="cs-CZ" dirty="0" err="1"/>
              <a:t>mek</a:t>
            </a:r>
            <a:r>
              <a:rPr lang="cs-CZ" dirty="0"/>
              <a:t> </a:t>
            </a:r>
            <a:r>
              <a:rPr lang="cs-CZ" b="1" dirty="0"/>
              <a:t>mla</a:t>
            </a:r>
            <a:r>
              <a:rPr lang="cs-CZ" dirty="0"/>
              <a:t>dý, </a:t>
            </a:r>
          </a:p>
          <a:p>
            <a:pPr lvl="1">
              <a:buNone/>
            </a:pPr>
            <a:r>
              <a:rPr lang="cs-CZ" b="1" dirty="0"/>
              <a:t>ble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ru</a:t>
            </a:r>
            <a:r>
              <a:rPr lang="cs-CZ" dirty="0"/>
              <a:t>báš </a:t>
            </a:r>
            <a:r>
              <a:rPr lang="cs-CZ" b="1" dirty="0"/>
              <a:t>z kmen</a:t>
            </a:r>
            <a:r>
              <a:rPr lang="cs-CZ" dirty="0"/>
              <a:t>tu. </a:t>
            </a:r>
          </a:p>
          <a:p>
            <a:pPr lvl="1">
              <a:buNone/>
            </a:pPr>
            <a:r>
              <a:rPr lang="cs-CZ" dirty="0"/>
              <a:t>A </a:t>
            </a:r>
            <a:r>
              <a:rPr lang="cs-CZ" b="1" dirty="0"/>
              <a:t>na</a:t>
            </a:r>
            <a:r>
              <a:rPr lang="cs-CZ" dirty="0"/>
              <a:t> nebi </a:t>
            </a:r>
            <a:r>
              <a:rPr lang="cs-CZ" b="1" dirty="0"/>
              <a:t>bí</a:t>
            </a:r>
            <a:r>
              <a:rPr lang="cs-CZ" dirty="0"/>
              <a:t>lý </a:t>
            </a:r>
            <a:r>
              <a:rPr lang="cs-CZ" b="1" dirty="0"/>
              <a:t>mě</a:t>
            </a:r>
            <a:r>
              <a:rPr lang="cs-CZ" dirty="0"/>
              <a:t>síc,</a:t>
            </a:r>
          </a:p>
          <a:p>
            <a:pPr lvl="1">
              <a:buNone/>
            </a:pPr>
            <a:r>
              <a:rPr lang="cs-CZ" b="1" dirty="0"/>
              <a:t>ko</a:t>
            </a:r>
            <a:r>
              <a:rPr lang="cs-CZ" dirty="0"/>
              <a:t>lem </a:t>
            </a:r>
            <a:r>
              <a:rPr lang="cs-CZ" b="1" dirty="0"/>
              <a:t>ně</a:t>
            </a:r>
            <a:r>
              <a:rPr lang="cs-CZ" dirty="0"/>
              <a:t>ho </a:t>
            </a:r>
            <a:r>
              <a:rPr lang="cs-CZ" b="1" dirty="0"/>
              <a:t>vod</a:t>
            </a:r>
            <a:r>
              <a:rPr lang="cs-CZ" dirty="0"/>
              <a:t>ní </a:t>
            </a:r>
            <a:r>
              <a:rPr lang="cs-CZ" b="1" dirty="0"/>
              <a:t>ko</a:t>
            </a:r>
            <a:r>
              <a:rPr lang="cs-CZ" dirty="0"/>
              <a:t>lo,</a:t>
            </a:r>
          </a:p>
          <a:p>
            <a:pPr lvl="1">
              <a:buNone/>
            </a:pPr>
            <a:r>
              <a:rPr lang="cs-CZ" b="1" dirty="0"/>
              <a:t>jak</a:t>
            </a:r>
            <a:r>
              <a:rPr lang="cs-CZ" dirty="0"/>
              <a:t> by </a:t>
            </a:r>
            <a:r>
              <a:rPr lang="cs-CZ" b="1" dirty="0"/>
              <a:t>ze</a:t>
            </a:r>
            <a:r>
              <a:rPr lang="cs-CZ" dirty="0"/>
              <a:t> studánky </a:t>
            </a:r>
            <a:r>
              <a:rPr lang="cs-CZ" b="1" dirty="0"/>
              <a:t>hle</a:t>
            </a:r>
            <a:r>
              <a:rPr lang="cs-CZ" dirty="0"/>
              <a:t>děl.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/Neruda, U studánky/</a:t>
            </a:r>
          </a:p>
          <a:p>
            <a:pPr lvl="1">
              <a:buNone/>
            </a:pPr>
            <a:endParaRPr lang="cs-CZ" i="1" dirty="0"/>
          </a:p>
          <a:p>
            <a:pPr lvl="1">
              <a:buNone/>
            </a:pPr>
            <a:r>
              <a:rPr lang="cs-CZ" i="1" dirty="0"/>
              <a:t>Osmislabičný verš;  </a:t>
            </a:r>
            <a:r>
              <a:rPr lang="cs-CZ" i="1" dirty="0" err="1"/>
              <a:t>ozn</a:t>
            </a:r>
            <a:r>
              <a:rPr lang="cs-CZ" i="1" dirty="0"/>
              <a:t>. slabiky = přízvučné; liché pozice (to je jim vlastní) = </a:t>
            </a:r>
            <a:r>
              <a:rPr lang="cs-CZ" b="1" i="1" dirty="0"/>
              <a:t>pravidelnost stálého počtu slabik a </a:t>
            </a:r>
            <a:r>
              <a:rPr lang="cs-CZ" b="1" i="1" dirty="0" err="1"/>
              <a:t>rozmísněteného</a:t>
            </a:r>
            <a:r>
              <a:rPr lang="cs-CZ" b="1" i="1" dirty="0"/>
              <a:t> přízvuku </a:t>
            </a:r>
            <a:r>
              <a:rPr lang="cs-CZ" i="1" dirty="0"/>
              <a:t>= </a:t>
            </a:r>
            <a:r>
              <a:rPr lang="cs-CZ" b="1" i="1" dirty="0"/>
              <a:t>sylabotónický verš. systém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9216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66B2C-DECA-4BCA-BBDB-15486E57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AC4F2E-B4EB-4D32-97AE-8B859B7F4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cs-CZ" dirty="0"/>
              <a:t>Sen milý pokojně lítá,			</a:t>
            </a:r>
            <a:endParaRPr lang="cs-CZ" sz="1500" dirty="0"/>
          </a:p>
          <a:p>
            <a:pPr marL="400050" lvl="1" indent="0">
              <a:buNone/>
            </a:pPr>
            <a:r>
              <a:rPr lang="cs-CZ" dirty="0"/>
              <a:t>a v lesích zpěvák milostný		</a:t>
            </a:r>
          </a:p>
          <a:p>
            <a:pPr marL="400050" lvl="1" indent="0">
              <a:buNone/>
            </a:pPr>
            <a:r>
              <a:rPr lang="cs-CZ" dirty="0"/>
              <a:t>s přírodou celou spočívá:</a:t>
            </a:r>
          </a:p>
          <a:p>
            <a:pPr marL="400050" lvl="1" indent="0">
              <a:buNone/>
            </a:pPr>
            <a:r>
              <a:rPr lang="cs-CZ" dirty="0"/>
              <a:t>tehdy já se marně trápím</a:t>
            </a:r>
          </a:p>
          <a:p>
            <a:pPr marL="400050" lvl="1" indent="0">
              <a:buNone/>
            </a:pPr>
            <a:r>
              <a:rPr lang="cs-CZ" dirty="0"/>
              <a:t>bloudě v háji až do rána.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r>
              <a:rPr lang="cs-CZ" dirty="0"/>
              <a:t>I. V. Šimko: Noční bdění</a:t>
            </a:r>
          </a:p>
        </p:txBody>
      </p:sp>
    </p:spTree>
    <p:extLst>
      <p:ext uri="{BB962C8B-B14F-4D97-AF65-F5344CB8AC3E}">
        <p14:creationId xmlns:p14="http://schemas.microsoft.com/office/powerpoint/2010/main" val="29100293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BCEFD-81EC-4984-B571-6F7FC30B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Výstavba verše: jaké pravidlo převažuje?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F83B4-C198-427D-842E-60E8F79AB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Jaký boj? Jaké hnutí?					</a:t>
            </a:r>
          </a:p>
          <a:p>
            <a:pPr marL="0" indent="0">
              <a:buNone/>
            </a:pPr>
            <a:r>
              <a:rPr lang="cs-CZ" dirty="0"/>
              <a:t>Mně vstupují na slyšení?</a:t>
            </a:r>
          </a:p>
          <a:p>
            <a:pPr marL="0" indent="0">
              <a:buNone/>
            </a:pPr>
            <a:r>
              <a:rPr lang="cs-CZ" dirty="0"/>
              <a:t>Mám–</a:t>
            </a:r>
            <a:r>
              <a:rPr lang="cs-CZ" dirty="0" err="1"/>
              <a:t>li</a:t>
            </a:r>
            <a:r>
              <a:rPr lang="cs-CZ" dirty="0"/>
              <a:t> snad zahynouti?</a:t>
            </a:r>
          </a:p>
          <a:p>
            <a:pPr marL="0" indent="0">
              <a:buNone/>
            </a:pPr>
            <a:r>
              <a:rPr lang="cs-CZ" dirty="0"/>
              <a:t>Čiji mdlé přirození.</a:t>
            </a:r>
          </a:p>
          <a:p>
            <a:pPr marL="0" indent="0">
              <a:buNone/>
            </a:pPr>
            <a:r>
              <a:rPr lang="cs-CZ" dirty="0"/>
              <a:t>Což to? Věc velmi rychlá,</a:t>
            </a:r>
          </a:p>
          <a:p>
            <a:pPr marL="0" indent="0">
              <a:buNone/>
            </a:pPr>
            <a:r>
              <a:rPr lang="cs-CZ" dirty="0"/>
              <a:t>aneb jest-</a:t>
            </a:r>
            <a:r>
              <a:rPr lang="cs-CZ" dirty="0" err="1"/>
              <a:t>li</a:t>
            </a:r>
            <a:r>
              <a:rPr lang="cs-CZ" dirty="0"/>
              <a:t> </a:t>
            </a:r>
            <a:r>
              <a:rPr lang="cs-CZ" dirty="0" err="1"/>
              <a:t>ňáké</a:t>
            </a:r>
            <a:r>
              <a:rPr lang="cs-CZ" dirty="0"/>
              <a:t> zdání,</a:t>
            </a:r>
          </a:p>
          <a:p>
            <a:pPr marL="0" indent="0">
              <a:buNone/>
            </a:pPr>
            <a:r>
              <a:rPr lang="cs-CZ" dirty="0"/>
              <a:t>rostou mně </a:t>
            </a:r>
            <a:r>
              <a:rPr lang="cs-CZ" dirty="0" err="1"/>
              <a:t>jakás</a:t>
            </a:r>
            <a:r>
              <a:rPr lang="cs-CZ" dirty="0"/>
              <a:t> křídla,</a:t>
            </a:r>
          </a:p>
          <a:p>
            <a:pPr marL="0" indent="0">
              <a:buNone/>
            </a:pPr>
            <a:r>
              <a:rPr lang="cs-CZ" dirty="0"/>
              <a:t>strojí se všecko k </a:t>
            </a:r>
            <a:r>
              <a:rPr lang="cs-CZ" dirty="0" err="1"/>
              <a:t>litání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F. </a:t>
            </a:r>
            <a:r>
              <a:rPr lang="cs-CZ" dirty="0" err="1"/>
              <a:t>Bridel</a:t>
            </a:r>
            <a:r>
              <a:rPr lang="cs-CZ" dirty="0"/>
              <a:t>: Co Bůh? Člověk?</a:t>
            </a:r>
          </a:p>
        </p:txBody>
      </p:sp>
    </p:spTree>
    <p:extLst>
      <p:ext uri="{BB962C8B-B14F-4D97-AF65-F5344CB8AC3E}">
        <p14:creationId xmlns:p14="http://schemas.microsoft.com/office/powerpoint/2010/main" val="3031870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04859-A807-4D30-8059-B29DE7C2D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Jamb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8618C7-8D9A-43B9-B04A-15183B187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>
              <a:buNone/>
            </a:pPr>
            <a:r>
              <a:rPr lang="cs-CZ" dirty="0"/>
              <a:t>		Zde v noční klín</a:t>
            </a:r>
          </a:p>
          <a:p>
            <a:pPr marL="1371600" lvl="3" indent="0">
              <a:buNone/>
            </a:pPr>
            <a:r>
              <a:rPr lang="cs-CZ" dirty="0"/>
              <a:t>ba lůny zář, na hvězdný kmit</a:t>
            </a:r>
          </a:p>
          <a:p>
            <a:pPr marL="1371600" lvl="3" indent="0">
              <a:buNone/>
            </a:pPr>
            <a:r>
              <a:rPr lang="cs-CZ" dirty="0"/>
              <a:t>se vloudí  –  –  tam – jen pustý stín, </a:t>
            </a:r>
          </a:p>
          <a:p>
            <a:pPr marL="1371600" lvl="3" indent="0">
              <a:buNone/>
            </a:pPr>
            <a:r>
              <a:rPr lang="cs-CZ" dirty="0"/>
              <a:t>tam žádný – žádný – žádný svit</a:t>
            </a:r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r>
              <a:rPr lang="cs-CZ" dirty="0"/>
              <a:t>(K. H. Mácha)</a:t>
            </a:r>
          </a:p>
        </p:txBody>
      </p:sp>
    </p:spTree>
    <p:extLst>
      <p:ext uri="{BB962C8B-B14F-4D97-AF65-F5344CB8AC3E}">
        <p14:creationId xmlns:p14="http://schemas.microsoft.com/office/powerpoint/2010/main" val="3294863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Příklad: třístopý </a:t>
            </a:r>
            <a:r>
              <a:rPr lang="cs-CZ" dirty="0">
                <a:solidFill>
                  <a:srgbClr val="FF0000"/>
                </a:solidFill>
              </a:rPr>
              <a:t>časoměrný</a:t>
            </a:r>
            <a:r>
              <a:rPr lang="cs-CZ" dirty="0"/>
              <a:t> jamb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cs-CZ" dirty="0"/>
              <a:t>Tma jest a </a:t>
            </a:r>
            <a:r>
              <a:rPr lang="cs-CZ" dirty="0" err="1"/>
              <a:t>hrozno</a:t>
            </a:r>
            <a:r>
              <a:rPr lang="cs-CZ" dirty="0"/>
              <a:t> vůkol,				</a:t>
            </a:r>
            <a:endParaRPr lang="cs-CZ" sz="1900" dirty="0"/>
          </a:p>
          <a:p>
            <a:pPr lvl="1">
              <a:buNone/>
            </a:pPr>
            <a:r>
              <a:rPr lang="cs-CZ" sz="2000" dirty="0"/>
              <a:t>   U	   –  /        U    –   / U        –  / U</a:t>
            </a:r>
          </a:p>
          <a:p>
            <a:pPr lvl="1">
              <a:buNone/>
            </a:pPr>
            <a:endParaRPr lang="cs-CZ" sz="1600" dirty="0"/>
          </a:p>
          <a:p>
            <a:pPr lvl="1">
              <a:buNone/>
            </a:pPr>
            <a:r>
              <a:rPr lang="cs-CZ" dirty="0"/>
              <a:t>Vidět není sledů; </a:t>
            </a:r>
          </a:p>
          <a:p>
            <a:pPr lvl="1">
              <a:buNone/>
            </a:pPr>
            <a:r>
              <a:rPr lang="cs-CZ" dirty="0"/>
              <a:t>U	  – /  U  – / U  – 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Která asi stezička</a:t>
            </a:r>
          </a:p>
          <a:p>
            <a:pPr lvl="1">
              <a:buNone/>
            </a:pPr>
            <a:r>
              <a:rPr lang="cs-CZ" dirty="0"/>
              <a:t> U  – / U   –  / U  –  / U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Vede k milence mé?</a:t>
            </a:r>
          </a:p>
          <a:p>
            <a:pPr lvl="1">
              <a:buNone/>
            </a:pPr>
            <a:r>
              <a:rPr lang="cs-CZ" dirty="0"/>
              <a:t>U	  – /  U  – / U  – 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/Trnka, Noc/</a:t>
            </a:r>
          </a:p>
        </p:txBody>
      </p:sp>
    </p:spTree>
    <p:extLst>
      <p:ext uri="{BB962C8B-B14F-4D97-AF65-F5344CB8AC3E}">
        <p14:creationId xmlns:p14="http://schemas.microsoft.com/office/powerpoint/2010/main" val="23547300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 verše</a:t>
            </a:r>
          </a:p>
          <a:p>
            <a:r>
              <a:rPr lang="cs-CZ" dirty="0"/>
              <a:t>Zvláštnost češtiny  vs. incipit jambického verše</a:t>
            </a:r>
          </a:p>
          <a:p>
            <a:r>
              <a:rPr lang="cs-CZ" b="1" dirty="0">
                <a:solidFill>
                  <a:srgbClr val="C00000"/>
                </a:solidFill>
              </a:rPr>
              <a:t>Stopa: U –</a:t>
            </a:r>
          </a:p>
          <a:p>
            <a:r>
              <a:rPr lang="cs-CZ" dirty="0"/>
              <a:t> žádné české slovo nemůže mít jambickou stopu</a:t>
            </a:r>
          </a:p>
          <a:p>
            <a:r>
              <a:rPr lang="cs-CZ" dirty="0"/>
              <a:t>Přesto je jamb velmi rozšířený /zvl. od 2. </a:t>
            </a:r>
            <a:r>
              <a:rPr lang="cs-CZ" dirty="0" err="1"/>
              <a:t>pol</a:t>
            </a:r>
            <a:r>
              <a:rPr lang="cs-CZ" dirty="0"/>
              <a:t>. 19. stol./</a:t>
            </a:r>
          </a:p>
          <a:p>
            <a:pPr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5518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Jambický 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?? Vytvořit jamb:  </a:t>
            </a:r>
            <a:r>
              <a:rPr lang="cs-CZ" sz="2000" b="1" dirty="0">
                <a:solidFill>
                  <a:srgbClr val="C00000"/>
                </a:solidFill>
              </a:rPr>
              <a:t>na počátku bude jednoslabičné slovo, které bude přízvučné, nebo nepřízvučné;</a:t>
            </a:r>
          </a:p>
          <a:p>
            <a:r>
              <a:rPr lang="cs-CZ" sz="2000" dirty="0"/>
              <a:t>Popisuje výlučně rytmickou rovinu verše</a:t>
            </a:r>
          </a:p>
          <a:p>
            <a:endParaRPr lang="cs-CZ" sz="2000" dirty="0"/>
          </a:p>
          <a:p>
            <a:r>
              <a:rPr lang="cs-CZ" sz="2000" b="1" dirty="0"/>
              <a:t>Nepřízvučný jambický  incipit:</a:t>
            </a:r>
          </a:p>
          <a:p>
            <a:pPr marL="457200" lvl="1" indent="0">
              <a:buNone/>
            </a:pPr>
            <a:r>
              <a:rPr lang="cs-CZ" sz="2000" dirty="0"/>
              <a:t>a slunce jasná světů jiných</a:t>
            </a:r>
          </a:p>
          <a:p>
            <a:pPr marL="457200" lvl="1" indent="0">
              <a:buNone/>
            </a:pPr>
            <a:r>
              <a:rPr lang="cs-CZ" sz="2000" dirty="0"/>
              <a:t>U –/ </a:t>
            </a:r>
            <a:r>
              <a:rPr lang="cs-CZ" sz="2000" dirty="0" err="1"/>
              <a:t>U</a:t>
            </a:r>
            <a:endParaRPr lang="cs-CZ" sz="2000" dirty="0"/>
          </a:p>
          <a:p>
            <a:pPr marL="457200" lvl="1" indent="0">
              <a:buNone/>
            </a:pPr>
            <a:r>
              <a:rPr lang="cs-CZ" sz="2000" dirty="0"/>
              <a:t>Na první pozici je jednoslabičné slovo</a:t>
            </a:r>
          </a:p>
          <a:p>
            <a:pPr lvl="1"/>
            <a:endParaRPr lang="cs-CZ" sz="20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62577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sz="2000" dirty="0"/>
              <a:t>Kromě toho se ale často také využívali trojslabičné incipity: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Večerní</a:t>
            </a:r>
            <a:r>
              <a:rPr lang="cs-CZ" sz="2000" dirty="0"/>
              <a:t> máj  byl – byl lásky čas</a:t>
            </a:r>
          </a:p>
          <a:p>
            <a:pPr marL="457200" lvl="1" indent="0">
              <a:buNone/>
            </a:pPr>
            <a:endParaRPr lang="cs-CZ" sz="2000" dirty="0"/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pod černým </a:t>
            </a:r>
            <a:r>
              <a:rPr lang="cs-CZ" sz="2000" dirty="0"/>
              <a:t>mračnem přelétá </a:t>
            </a:r>
          </a:p>
          <a:p>
            <a:pPr marL="457200" lvl="1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U – U </a:t>
            </a:r>
            <a:r>
              <a:rPr lang="cs-CZ" sz="2000" dirty="0"/>
              <a:t>- U</a:t>
            </a:r>
          </a:p>
          <a:p>
            <a:endParaRPr lang="cs-CZ" sz="1800" dirty="0"/>
          </a:p>
          <a:p>
            <a:endParaRPr lang="cs-CZ" sz="1800" b="1" dirty="0"/>
          </a:p>
          <a:p>
            <a:endParaRPr lang="cs-CZ" sz="1800" b="1" dirty="0"/>
          </a:p>
          <a:p>
            <a:r>
              <a:rPr lang="cs-CZ" sz="1800" b="1" dirty="0"/>
              <a:t>Přízvučný jambický incipit:</a:t>
            </a:r>
          </a:p>
          <a:p>
            <a:pPr marL="0" indent="0">
              <a:buNone/>
            </a:pPr>
            <a:r>
              <a:rPr lang="cs-CZ" sz="1800" b="1" dirty="0"/>
              <a:t>	</a:t>
            </a:r>
            <a:r>
              <a:rPr lang="cs-CZ" sz="1800" dirty="0"/>
              <a:t>Jevil se krásný jelen, boží tvor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8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Opakem je </a:t>
            </a:r>
            <a:r>
              <a:rPr lang="cs-CZ" dirty="0">
                <a:solidFill>
                  <a:srgbClr val="C00000"/>
                </a:solidFill>
              </a:rPr>
              <a:t>kakofonie = nelibozvuk</a:t>
            </a:r>
          </a:p>
          <a:p>
            <a:r>
              <a:rPr lang="cs-CZ" dirty="0"/>
              <a:t>/zde ř + souhláskové skupiny/</a:t>
            </a:r>
          </a:p>
          <a:p>
            <a:pPr>
              <a:buNone/>
            </a:pPr>
            <a:endParaRPr lang="cs-CZ" dirty="0"/>
          </a:p>
          <a:p>
            <a:pPr lvl="1">
              <a:buNone/>
            </a:pPr>
            <a:r>
              <a:rPr lang="cs-CZ" i="1" dirty="0"/>
              <a:t>V ztrhaný mrtvý strážce zrak</a:t>
            </a:r>
          </a:p>
          <a:p>
            <a:pPr lvl="1">
              <a:buNone/>
            </a:pPr>
            <a:r>
              <a:rPr lang="cs-CZ" i="1" dirty="0"/>
              <a:t>i v pootevřené huby</a:t>
            </a:r>
          </a:p>
          <a:p>
            <a:pPr lvl="1">
              <a:buNone/>
            </a:pPr>
            <a:r>
              <a:rPr lang="cs-CZ" i="1" dirty="0"/>
              <a:t>přeskřípené svítí zuby.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Klauzule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Konec verše</a:t>
            </a:r>
          </a:p>
          <a:p>
            <a:r>
              <a:rPr lang="cs-CZ" dirty="0"/>
              <a:t>Končí-li verš </a:t>
            </a:r>
            <a:r>
              <a:rPr lang="cs-CZ" dirty="0">
                <a:solidFill>
                  <a:srgbClr val="FF0000"/>
                </a:solidFill>
              </a:rPr>
              <a:t>silnou pozici </a:t>
            </a:r>
            <a:r>
              <a:rPr lang="cs-CZ" dirty="0"/>
              <a:t>= </a:t>
            </a:r>
            <a:r>
              <a:rPr lang="cs-CZ" dirty="0">
                <a:solidFill>
                  <a:srgbClr val="FF0000"/>
                </a:solidFill>
              </a:rPr>
              <a:t>mužská klauzule</a:t>
            </a:r>
          </a:p>
          <a:p>
            <a:r>
              <a:rPr lang="cs-CZ" dirty="0"/>
              <a:t>Končí-li verš </a:t>
            </a:r>
            <a:r>
              <a:rPr lang="cs-CZ" dirty="0">
                <a:solidFill>
                  <a:srgbClr val="FF0000"/>
                </a:solidFill>
              </a:rPr>
              <a:t>slabou pozicí</a:t>
            </a:r>
            <a:r>
              <a:rPr lang="cs-CZ" dirty="0"/>
              <a:t> = </a:t>
            </a:r>
            <a:r>
              <a:rPr lang="cs-CZ" dirty="0">
                <a:solidFill>
                  <a:srgbClr val="FF0000"/>
                </a:solidFill>
              </a:rPr>
              <a:t>ženská klauzule</a:t>
            </a:r>
          </a:p>
          <a:p>
            <a:r>
              <a:rPr lang="cs-CZ" dirty="0"/>
              <a:t>/jde o silnou a slabou pozici, nikoli o přízvučnou či nepřízvučnou slabiku/</a:t>
            </a:r>
          </a:p>
          <a:p>
            <a:r>
              <a:rPr lang="cs-CZ" dirty="0"/>
              <a:t>O typu klauzule se rozhoduje na rovině metra, nikoli na rovině rytmu.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607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Příklady klauzulí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Mužská klauzule s přízvučnou slabikou na poslední silné pozici (čtyřstopý trochej)</a:t>
            </a:r>
          </a:p>
          <a:p>
            <a:pPr>
              <a:buNone/>
            </a:pPr>
            <a:r>
              <a:rPr lang="cs-CZ" dirty="0"/>
              <a:t>		</a:t>
            </a:r>
            <a:r>
              <a:rPr lang="cs-CZ" i="1" dirty="0"/>
              <a:t>mrtvá hvězda, siný svit</a:t>
            </a:r>
          </a:p>
          <a:p>
            <a:pPr>
              <a:buNone/>
            </a:pPr>
            <a:r>
              <a:rPr lang="cs-CZ" i="1" dirty="0"/>
              <a:t>		</a:t>
            </a:r>
            <a:r>
              <a:rPr lang="cs-CZ" dirty="0"/>
              <a:t> –  U	 –  U	 –  U 	 – </a:t>
            </a:r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dirty="0"/>
              <a:t>Mužská klauzule s nepřízvučnou slabikou na poslední silné pozici (pětistopý trochej)</a:t>
            </a:r>
          </a:p>
          <a:p>
            <a:pPr>
              <a:buNone/>
            </a:pPr>
            <a:r>
              <a:rPr lang="cs-CZ" i="1" dirty="0"/>
              <a:t>		svatý plápol tento </a:t>
            </a:r>
            <a:r>
              <a:rPr lang="cs-CZ" i="1" dirty="0" err="1"/>
              <a:t>neshasí</a:t>
            </a:r>
            <a:endParaRPr lang="cs-CZ" i="1" dirty="0"/>
          </a:p>
          <a:p>
            <a:pPr>
              <a:buNone/>
            </a:pPr>
            <a:r>
              <a:rPr lang="cs-CZ" dirty="0"/>
              <a:t>		 –  U     – U 	 –  U   – U  – </a:t>
            </a:r>
          </a:p>
        </p:txBody>
      </p:sp>
    </p:spTree>
    <p:extLst>
      <p:ext uri="{BB962C8B-B14F-4D97-AF65-F5344CB8AC3E}">
        <p14:creationId xmlns:p14="http://schemas.microsoft.com/office/powerpoint/2010/main" val="23768189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Ženská klauzule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 čtyřstopý trochej</a:t>
            </a:r>
          </a:p>
          <a:p>
            <a:endParaRPr lang="cs-CZ" dirty="0"/>
          </a:p>
          <a:p>
            <a:pPr>
              <a:buNone/>
            </a:pPr>
            <a:r>
              <a:rPr lang="cs-CZ" i="1" dirty="0"/>
              <a:t>	Klesla hvězda s nebes výše,</a:t>
            </a:r>
          </a:p>
          <a:p>
            <a:pPr>
              <a:buNone/>
            </a:pPr>
            <a:r>
              <a:rPr lang="cs-CZ" dirty="0"/>
              <a:t>	  –  U    –  U         –  U       –  U</a:t>
            </a:r>
          </a:p>
          <a:p>
            <a:endParaRPr lang="cs-CZ" dirty="0"/>
          </a:p>
          <a:p>
            <a:r>
              <a:rPr lang="cs-CZ" dirty="0"/>
              <a:t>Ženská klauzule v daktylu (pětistopý daktyl)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i="1" dirty="0"/>
              <a:t>Potopa horoucí záhubou hrozí i světu</a:t>
            </a:r>
          </a:p>
          <a:p>
            <a:pPr>
              <a:buNone/>
            </a:pPr>
            <a:r>
              <a:rPr lang="cs-CZ" i="1" dirty="0"/>
              <a:t>	</a:t>
            </a:r>
            <a:r>
              <a:rPr lang="cs-CZ" dirty="0"/>
              <a:t> –  U </a:t>
            </a:r>
            <a:r>
              <a:rPr lang="cs-CZ" dirty="0" err="1"/>
              <a:t>U</a:t>
            </a:r>
            <a:r>
              <a:rPr lang="cs-CZ" dirty="0"/>
              <a:t>    –  UU      –  U </a:t>
            </a:r>
            <a:r>
              <a:rPr lang="cs-CZ" dirty="0" err="1"/>
              <a:t>U</a:t>
            </a:r>
            <a:r>
              <a:rPr lang="cs-CZ" dirty="0"/>
              <a:t>    –  U </a:t>
            </a:r>
            <a:r>
              <a:rPr lang="cs-CZ" dirty="0" err="1"/>
              <a:t>U</a:t>
            </a:r>
            <a:r>
              <a:rPr lang="cs-CZ" dirty="0"/>
              <a:t>   –  U</a:t>
            </a:r>
          </a:p>
        </p:txBody>
      </p:sp>
    </p:spTree>
    <p:extLst>
      <p:ext uri="{BB962C8B-B14F-4D97-AF65-F5344CB8AC3E}">
        <p14:creationId xmlns:p14="http://schemas.microsoft.com/office/powerpoint/2010/main" val="3546696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Dodatek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Akatalektická</a:t>
            </a:r>
            <a:r>
              <a:rPr lang="cs-CZ" dirty="0"/>
              <a:t> </a:t>
            </a:r>
            <a:r>
              <a:rPr lang="cs-CZ" b="1" dirty="0"/>
              <a:t>klauzule</a:t>
            </a:r>
            <a:r>
              <a:rPr lang="cs-CZ" dirty="0"/>
              <a:t> = úplná klauzule</a:t>
            </a:r>
          </a:p>
          <a:p>
            <a:endParaRPr lang="cs-CZ" dirty="0"/>
          </a:p>
          <a:p>
            <a:r>
              <a:rPr lang="cs-CZ" dirty="0"/>
              <a:t>V daktylu (třístopý daktyl)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i="1" dirty="0"/>
              <a:t>Slavozpěv radostný zpívejte</a:t>
            </a:r>
          </a:p>
          <a:p>
            <a:pPr marL="457200" lvl="1" indent="0">
              <a:buNone/>
            </a:pPr>
            <a:r>
              <a:rPr lang="cs-CZ" dirty="0"/>
              <a:t> –  U </a:t>
            </a:r>
            <a:r>
              <a:rPr lang="cs-CZ" dirty="0" err="1"/>
              <a:t>U</a:t>
            </a:r>
            <a:r>
              <a:rPr lang="cs-CZ" dirty="0"/>
              <a:t> 	 –  U </a:t>
            </a:r>
            <a:r>
              <a:rPr lang="cs-CZ" dirty="0" err="1"/>
              <a:t>U</a:t>
            </a:r>
            <a:r>
              <a:rPr lang="cs-CZ" dirty="0"/>
              <a:t>       –  U </a:t>
            </a:r>
            <a:r>
              <a:rPr lang="cs-CZ" dirty="0" err="1"/>
              <a:t>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1950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Metrum vs. rytmus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Úplná realizace metrické normy není samozřejmá</a:t>
            </a:r>
          </a:p>
          <a:p>
            <a:endParaRPr lang="cs-CZ" dirty="0"/>
          </a:p>
          <a:p>
            <a:pPr lvl="3">
              <a:buNone/>
            </a:pPr>
            <a:r>
              <a:rPr lang="cs-CZ" i="1" dirty="0"/>
              <a:t>1. 	Duch šlechetný předrahé po vlasti,</a:t>
            </a:r>
          </a:p>
          <a:p>
            <a:pPr lvl="3">
              <a:buNone/>
            </a:pPr>
            <a:r>
              <a:rPr lang="cs-CZ" i="1" dirty="0"/>
              <a:t>2. 	buď kde buď s touhou zápasí;</a:t>
            </a:r>
          </a:p>
          <a:p>
            <a:pPr lvl="3">
              <a:buNone/>
            </a:pPr>
            <a:r>
              <a:rPr lang="cs-CZ" i="1" dirty="0"/>
              <a:t>3. 	žádná rozkoš a vnada </a:t>
            </a:r>
            <a:r>
              <a:rPr lang="cs-CZ" i="1" dirty="0" err="1"/>
              <a:t>cizinská</a:t>
            </a:r>
            <a:endParaRPr lang="cs-CZ" i="1" dirty="0"/>
          </a:p>
          <a:p>
            <a:pPr lvl="3">
              <a:buNone/>
            </a:pPr>
            <a:r>
              <a:rPr lang="cs-CZ" i="1" dirty="0"/>
              <a:t>4. 	svatý plápol tento </a:t>
            </a:r>
            <a:r>
              <a:rPr lang="cs-CZ" i="1" dirty="0" err="1"/>
              <a:t>neshasí</a:t>
            </a:r>
            <a:r>
              <a:rPr lang="cs-CZ" i="1" dirty="0"/>
              <a:t>; </a:t>
            </a:r>
          </a:p>
          <a:p>
            <a:pPr lvl="3">
              <a:buNone/>
            </a:pPr>
            <a:r>
              <a:rPr lang="cs-CZ" i="1" dirty="0"/>
              <a:t>5. 	byť osud mu všecku </a:t>
            </a:r>
            <a:r>
              <a:rPr lang="cs-CZ" i="1" dirty="0" err="1"/>
              <a:t>bláhu</a:t>
            </a:r>
            <a:r>
              <a:rPr lang="cs-CZ" i="1" dirty="0"/>
              <a:t> přál,</a:t>
            </a:r>
          </a:p>
          <a:p>
            <a:pPr lvl="3">
              <a:buNone/>
            </a:pPr>
            <a:r>
              <a:rPr lang="cs-CZ" i="1" dirty="0"/>
              <a:t>6. 	k heslu jeho každý volně stál,</a:t>
            </a:r>
          </a:p>
          <a:p>
            <a:pPr lvl="3">
              <a:buNone/>
            </a:pPr>
            <a:r>
              <a:rPr lang="cs-CZ" i="1" dirty="0"/>
              <a:t>7. 	tajná moc ho přece tam pudí,</a:t>
            </a:r>
          </a:p>
          <a:p>
            <a:pPr lvl="3">
              <a:buNone/>
            </a:pPr>
            <a:r>
              <a:rPr lang="cs-CZ" i="1" dirty="0"/>
              <a:t>8. 	</a:t>
            </a:r>
            <a:r>
              <a:rPr lang="cs-CZ" i="1" dirty="0" err="1"/>
              <a:t>rozmilý</a:t>
            </a:r>
            <a:r>
              <a:rPr lang="cs-CZ" i="1" dirty="0"/>
              <a:t> kde národ jeho dlí.</a:t>
            </a:r>
          </a:p>
          <a:p>
            <a:pPr lvl="3">
              <a:buNone/>
            </a:pPr>
            <a:endParaRPr lang="cs-CZ" i="1" dirty="0"/>
          </a:p>
          <a:p>
            <a:pPr lvl="3">
              <a:buNone/>
            </a:pPr>
            <a:r>
              <a:rPr lang="cs-CZ" i="1" dirty="0"/>
              <a:t>/F. L. </a:t>
            </a:r>
            <a:r>
              <a:rPr lang="cs-CZ" i="1" dirty="0" err="1"/>
              <a:t>Čelakovský</a:t>
            </a:r>
            <a:r>
              <a:rPr lang="cs-CZ" i="1" dirty="0"/>
              <a:t>, Touha po vlast/</a:t>
            </a:r>
          </a:p>
        </p:txBody>
      </p:sp>
    </p:spTree>
    <p:extLst>
      <p:ext uri="{BB962C8B-B14F-4D97-AF65-F5344CB8AC3E}">
        <p14:creationId xmlns:p14="http://schemas.microsoft.com/office/powerpoint/2010/main" val="13921726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DRUHY VERŠE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HEXAMETR</a:t>
            </a:r>
          </a:p>
          <a:p>
            <a:r>
              <a:rPr lang="cs-CZ" dirty="0"/>
              <a:t>Klasický verš řecké a římské poezie</a:t>
            </a:r>
          </a:p>
          <a:p>
            <a:r>
              <a:rPr lang="cs-CZ" dirty="0"/>
              <a:t>Eposy</a:t>
            </a:r>
          </a:p>
          <a:p>
            <a:r>
              <a:rPr lang="cs-CZ" dirty="0"/>
              <a:t>= časoměrný nerýmovaný </a:t>
            </a:r>
            <a:r>
              <a:rPr lang="cs-CZ" b="1" dirty="0"/>
              <a:t>šestistopý daktyl</a:t>
            </a:r>
          </a:p>
          <a:p>
            <a:endParaRPr lang="cs-CZ" b="1" dirty="0"/>
          </a:p>
          <a:p>
            <a:r>
              <a:rPr lang="cs-CZ" b="1" dirty="0"/>
              <a:t>Metrické schéma:</a:t>
            </a:r>
          </a:p>
          <a:p>
            <a:r>
              <a:rPr lang="cs-CZ" dirty="0"/>
              <a:t>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</a:t>
            </a:r>
            <a:r>
              <a:rPr lang="cs-CZ" dirty="0"/>
              <a:t>U / </a:t>
            </a:r>
            <a:r>
              <a:rPr lang="cs-CZ" dirty="0">
                <a:solidFill>
                  <a:srgbClr val="FF0000"/>
                </a:solidFill>
              </a:rPr>
              <a:t> –  UU / –   –  </a:t>
            </a:r>
          </a:p>
          <a:p>
            <a:r>
              <a:rPr lang="cs-CZ" dirty="0"/>
              <a:t>Všechny daktylské stopy, kromě páté, mohla být nahrazeny spondeji</a:t>
            </a:r>
          </a:p>
          <a:p>
            <a:r>
              <a:rPr lang="cs-CZ" dirty="0"/>
              <a:t>Závazně ale </a:t>
            </a:r>
            <a:r>
              <a:rPr lang="cs-CZ" dirty="0">
                <a:solidFill>
                  <a:srgbClr val="FF0000"/>
                </a:solidFill>
              </a:rPr>
              <a:t>5. je daktyl; 6. spondej = tvoří tzv. herojskou klauzuli.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		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29203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i="1" dirty="0">
                <a:solidFill>
                  <a:srgbClr val="FF0000"/>
                </a:solidFill>
              </a:rPr>
              <a:t>časoměrný</a:t>
            </a:r>
            <a:r>
              <a:rPr lang="cs-CZ" i="1" dirty="0"/>
              <a:t> </a:t>
            </a:r>
            <a:r>
              <a:rPr lang="cs-CZ" i="1" dirty="0">
                <a:solidFill>
                  <a:srgbClr val="FF0000"/>
                </a:solidFill>
              </a:rPr>
              <a:t>hexametr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b="1" dirty="0"/>
              <a:t>ČASOMÍRA</a:t>
            </a:r>
          </a:p>
          <a:p>
            <a:pPr lvl="2">
              <a:buNone/>
            </a:pPr>
            <a:endParaRPr lang="cs-CZ" sz="1800" dirty="0"/>
          </a:p>
          <a:p>
            <a:pPr lvl="2">
              <a:buNone/>
            </a:pPr>
            <a:r>
              <a:rPr lang="cs-CZ" sz="1800" dirty="0"/>
              <a:t>Mhou klenutý strope, odvážným ve blankytu </a:t>
            </a:r>
            <a:r>
              <a:rPr lang="cs-CZ" sz="1800" dirty="0" err="1"/>
              <a:t>rozpjat</a:t>
            </a:r>
            <a:endParaRPr lang="cs-CZ" sz="1800" dirty="0"/>
          </a:p>
          <a:p>
            <a:pPr lvl="2">
              <a:buNone/>
            </a:pPr>
            <a:r>
              <a:rPr lang="cs-CZ" sz="1800" dirty="0"/>
              <a:t>  –       U </a:t>
            </a:r>
            <a:r>
              <a:rPr lang="cs-CZ" sz="1800" dirty="0" err="1"/>
              <a:t>U</a:t>
            </a:r>
            <a:r>
              <a:rPr lang="cs-CZ" sz="1800" dirty="0"/>
              <a:t>  –    U </a:t>
            </a:r>
            <a:r>
              <a:rPr lang="cs-CZ" sz="1800" dirty="0" err="1"/>
              <a:t>U</a:t>
            </a:r>
            <a:r>
              <a:rPr lang="cs-CZ" sz="1800" dirty="0"/>
              <a:t>	 –   –   –      –    –  U </a:t>
            </a:r>
            <a:r>
              <a:rPr lang="cs-CZ" sz="1800" dirty="0" err="1"/>
              <a:t>U</a:t>
            </a:r>
            <a:r>
              <a:rPr lang="cs-CZ" sz="1800" dirty="0"/>
              <a:t>            –  U		</a:t>
            </a:r>
          </a:p>
          <a:p>
            <a:pPr lvl="2">
              <a:buNone/>
            </a:pPr>
            <a:r>
              <a:rPr lang="cs-CZ" sz="1800" dirty="0"/>
              <a:t>obloukem! tobě pozdravení a radosti přináším</a:t>
            </a:r>
          </a:p>
          <a:p>
            <a:pPr lvl="2">
              <a:buNone/>
            </a:pPr>
            <a:r>
              <a:rPr lang="cs-CZ" sz="1800" dirty="0"/>
              <a:t> –   –   –       U </a:t>
            </a:r>
            <a:r>
              <a:rPr lang="cs-CZ" sz="1800" dirty="0" err="1"/>
              <a:t>U</a:t>
            </a:r>
            <a:r>
              <a:rPr lang="cs-CZ" sz="1800" dirty="0"/>
              <a:t>   –   U  </a:t>
            </a:r>
            <a:r>
              <a:rPr lang="cs-CZ" sz="1800" dirty="0" err="1"/>
              <a:t>U</a:t>
            </a:r>
            <a:r>
              <a:rPr lang="cs-CZ" sz="1800" dirty="0"/>
              <a:t>  –   U </a:t>
            </a:r>
            <a:r>
              <a:rPr lang="cs-CZ" sz="1800" dirty="0" err="1"/>
              <a:t>U</a:t>
            </a:r>
            <a:r>
              <a:rPr lang="cs-CZ" sz="1800" dirty="0"/>
              <a:t>  –   U </a:t>
            </a:r>
            <a:r>
              <a:rPr lang="cs-CZ" sz="1800" dirty="0" err="1"/>
              <a:t>U</a:t>
            </a:r>
            <a:r>
              <a:rPr lang="cs-CZ" sz="1800" dirty="0"/>
              <a:t>    –   –  </a:t>
            </a:r>
          </a:p>
          <a:p>
            <a:pPr lvl="2">
              <a:buNone/>
            </a:pPr>
            <a:endParaRPr lang="cs-CZ" sz="1800" dirty="0"/>
          </a:p>
          <a:p>
            <a:pPr lvl="2">
              <a:buNone/>
            </a:pPr>
            <a:r>
              <a:rPr lang="cs-CZ" sz="1800" dirty="0"/>
              <a:t>/M. Z. Polák, </a:t>
            </a:r>
            <a:r>
              <a:rPr lang="cs-CZ" sz="1800" i="1" dirty="0"/>
              <a:t>Vznešenost</a:t>
            </a:r>
            <a:r>
              <a:rPr lang="cs-CZ" sz="1800" dirty="0"/>
              <a:t> </a:t>
            </a:r>
            <a:r>
              <a:rPr lang="cs-CZ" sz="1800" i="1" dirty="0"/>
              <a:t>přírody</a:t>
            </a:r>
          </a:p>
          <a:p>
            <a:pPr>
              <a:buNone/>
            </a:pPr>
            <a:endParaRPr lang="cs-CZ" sz="1800" i="1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7081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dirty="0">
                <a:solidFill>
                  <a:srgbClr val="FF0000"/>
                </a:solidFill>
              </a:rPr>
              <a:t>sylabotónický</a:t>
            </a:r>
            <a:r>
              <a:rPr lang="cs-CZ" dirty="0"/>
              <a:t> </a:t>
            </a:r>
            <a:r>
              <a:rPr lang="cs-CZ" i="1" dirty="0"/>
              <a:t>hexametr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SYLABOTÓNIKA</a:t>
            </a:r>
          </a:p>
          <a:p>
            <a:r>
              <a:rPr lang="cs-CZ" sz="2000" dirty="0"/>
              <a:t>Vznikl jako nápodoba časoměrného</a:t>
            </a:r>
          </a:p>
          <a:p>
            <a:r>
              <a:rPr lang="cs-CZ" sz="2000" dirty="0"/>
              <a:t>U nás „vznešený“ verš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Zlaté poklady tvé kde jsou a stříbrné skrejše,</a:t>
            </a:r>
          </a:p>
          <a:p>
            <a:r>
              <a:rPr lang="cs-CZ" sz="2000" dirty="0"/>
              <a:t> –   U    –  UU     –     U    –   U  –   U </a:t>
            </a:r>
            <a:r>
              <a:rPr lang="cs-CZ" sz="2000" dirty="0" err="1"/>
              <a:t>U</a:t>
            </a:r>
            <a:r>
              <a:rPr lang="cs-CZ" sz="2000" dirty="0"/>
              <a:t>   –  U    	</a:t>
            </a:r>
          </a:p>
          <a:p>
            <a:endParaRPr lang="cs-CZ" sz="2000" dirty="0"/>
          </a:p>
          <a:p>
            <a:r>
              <a:rPr lang="cs-CZ" sz="2000" dirty="0"/>
              <a:t>kteréž </a:t>
            </a:r>
            <a:r>
              <a:rPr lang="cs-CZ" sz="2000" dirty="0" err="1"/>
              <a:t>veškeren</a:t>
            </a:r>
            <a:r>
              <a:rPr lang="cs-CZ" sz="2000" dirty="0"/>
              <a:t> svět tvým vítězným odváděl sborům ? </a:t>
            </a:r>
          </a:p>
          <a:p>
            <a:r>
              <a:rPr lang="cs-CZ" sz="2000" dirty="0"/>
              <a:t>  –  U    –  U </a:t>
            </a:r>
            <a:r>
              <a:rPr lang="cs-CZ" sz="2000" dirty="0" err="1"/>
              <a:t>U</a:t>
            </a:r>
            <a:r>
              <a:rPr lang="cs-CZ" sz="2000" dirty="0"/>
              <a:t>      –      U       –   U </a:t>
            </a:r>
            <a:r>
              <a:rPr lang="cs-CZ" sz="2000" dirty="0" err="1"/>
              <a:t>U</a:t>
            </a:r>
            <a:r>
              <a:rPr lang="cs-CZ" sz="2000" dirty="0"/>
              <a:t>     –  U </a:t>
            </a:r>
            <a:r>
              <a:rPr lang="cs-CZ" sz="2000" dirty="0" err="1"/>
              <a:t>U</a:t>
            </a:r>
            <a:r>
              <a:rPr lang="cs-CZ" sz="2000" dirty="0"/>
              <a:t>     –  U</a:t>
            </a:r>
          </a:p>
          <a:p>
            <a:endParaRPr lang="cs-CZ" sz="2000" dirty="0"/>
          </a:p>
          <a:p>
            <a:pPr>
              <a:buNone/>
            </a:pPr>
            <a:r>
              <a:rPr lang="cs-CZ" sz="2000" dirty="0"/>
              <a:t>/M. Z. Polák: </a:t>
            </a:r>
            <a:r>
              <a:rPr lang="cs-CZ" sz="2000" i="1" dirty="0"/>
              <a:t>Benátky</a:t>
            </a:r>
            <a:r>
              <a:rPr lang="cs-CZ" sz="2000" dirty="0"/>
              <a:t>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1369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PENTAMETR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Pětistopý verš</a:t>
            </a:r>
          </a:p>
          <a:p>
            <a:r>
              <a:rPr lang="cs-CZ" sz="2800" dirty="0"/>
              <a:t>jiné členění verše; jde o šestistopý daktyl</a:t>
            </a:r>
          </a:p>
          <a:p>
            <a:endParaRPr lang="cs-CZ" sz="2800" dirty="0"/>
          </a:p>
          <a:p>
            <a:r>
              <a:rPr lang="cs-CZ" sz="2800" dirty="0"/>
              <a:t>Grafické znázornění:</a:t>
            </a:r>
          </a:p>
          <a:p>
            <a:r>
              <a:rPr lang="cs-CZ" sz="2800" dirty="0"/>
              <a:t> –  </a:t>
            </a:r>
            <a:r>
              <a:rPr lang="cs-CZ" sz="2800" u="sng" dirty="0"/>
              <a:t>UU</a:t>
            </a:r>
            <a:r>
              <a:rPr lang="cs-CZ" sz="2800" dirty="0"/>
              <a:t> /  –  </a:t>
            </a:r>
            <a:r>
              <a:rPr lang="cs-CZ" sz="2800" u="sng" dirty="0"/>
              <a:t>UU</a:t>
            </a:r>
            <a:r>
              <a:rPr lang="cs-CZ" sz="2800" dirty="0"/>
              <a:t> /  –  / –  UU /  –  UU /  – </a:t>
            </a:r>
          </a:p>
          <a:p>
            <a:endParaRPr lang="cs-CZ" sz="2800" dirty="0"/>
          </a:p>
          <a:p>
            <a:r>
              <a:rPr lang="cs-CZ" sz="2800" dirty="0"/>
              <a:t>Samostatně se prakticky neužíval; spojoval se s hexametrem, se kterým tvořil tzv. </a:t>
            </a:r>
          </a:p>
          <a:p>
            <a:r>
              <a:rPr lang="cs-CZ" sz="2800" b="1" dirty="0"/>
              <a:t>ELEGICKÉ DISTICHON /ELEGICKÉ DVOJVERŠÍ/</a:t>
            </a:r>
          </a:p>
        </p:txBody>
      </p:sp>
    </p:spTree>
    <p:extLst>
      <p:ext uri="{BB962C8B-B14F-4D97-AF65-F5344CB8AC3E}">
        <p14:creationId xmlns:p14="http://schemas.microsoft.com/office/powerpoint/2010/main" val="41120803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ALEXANDRIN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/>
              <a:t>Klasický verš francouzské literatury</a:t>
            </a:r>
          </a:p>
          <a:p>
            <a:r>
              <a:rPr lang="cs-CZ" sz="3000" dirty="0"/>
              <a:t>Fr. </a:t>
            </a:r>
            <a:r>
              <a:rPr lang="cs-CZ" sz="3000" b="1" dirty="0"/>
              <a:t>Dvanácti – až třináctislabičný verš s cézurou po 6 slabice </a:t>
            </a:r>
            <a:r>
              <a:rPr lang="cs-CZ" sz="3000" dirty="0"/>
              <a:t>(původně tedy sylabický verš)</a:t>
            </a:r>
          </a:p>
          <a:p>
            <a:endParaRPr lang="cs-CZ" sz="3000" dirty="0"/>
          </a:p>
          <a:p>
            <a:r>
              <a:rPr lang="cs-CZ" sz="3000" dirty="0"/>
              <a:t>Z toho se vyvinul </a:t>
            </a:r>
            <a:r>
              <a:rPr lang="cs-CZ" sz="3000" b="1" dirty="0"/>
              <a:t>šestistopý jamb s </a:t>
            </a:r>
            <a:r>
              <a:rPr lang="cs-CZ" sz="3000" b="1" dirty="0">
                <a:solidFill>
                  <a:srgbClr val="FF0000"/>
                </a:solidFill>
              </a:rPr>
              <a:t>cézurou</a:t>
            </a:r>
            <a:r>
              <a:rPr lang="cs-CZ" sz="3000" b="1" dirty="0"/>
              <a:t> po třetí stopě</a:t>
            </a:r>
          </a:p>
          <a:p>
            <a:r>
              <a:rPr lang="cs-CZ" sz="3000" b="1" dirty="0"/>
              <a:t>Dělení: 6+6; </a:t>
            </a:r>
            <a:r>
              <a:rPr lang="cs-CZ" sz="3000" b="1" dirty="0" err="1"/>
              <a:t>6</a:t>
            </a:r>
            <a:r>
              <a:rPr lang="cs-CZ" sz="3000" b="1" dirty="0"/>
              <a:t>+7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36601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Onomatopoie (zvukomalba)</a:t>
            </a:r>
          </a:p>
          <a:p>
            <a:endParaRPr lang="cs-CZ" dirty="0"/>
          </a:p>
          <a:p>
            <a:pPr lvl="1"/>
            <a:r>
              <a:rPr lang="cs-CZ" dirty="0"/>
              <a:t>Řetězů řinčí hřmot</a:t>
            </a:r>
          </a:p>
          <a:p>
            <a:pPr lvl="1"/>
            <a:r>
              <a:rPr lang="cs-CZ" dirty="0"/>
              <a:t>Žbluňkla žába do </a:t>
            </a:r>
            <a:r>
              <a:rPr lang="cs-CZ" dirty="0" err="1"/>
              <a:t>žabince</a:t>
            </a:r>
            <a:r>
              <a:rPr lang="cs-CZ" dirty="0"/>
              <a:t> až to žuchlo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DALŠÍ:</a:t>
            </a:r>
          </a:p>
          <a:p>
            <a:pPr lvl="1"/>
            <a:r>
              <a:rPr lang="cs-CZ" dirty="0"/>
              <a:t>Opakování skupin hlásek</a:t>
            </a:r>
          </a:p>
          <a:p>
            <a:pPr lvl="1"/>
            <a:r>
              <a:rPr lang="cs-CZ" dirty="0"/>
              <a:t>Aliterace (a slunce jasná světů jiných)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Příklad sylabotónického alexandrinu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Exkluzivní verš, slavnostní</a:t>
            </a:r>
          </a:p>
          <a:p>
            <a:r>
              <a:rPr lang="cs-CZ" sz="2400" dirty="0" err="1"/>
              <a:t>Oblíb</a:t>
            </a:r>
            <a:r>
              <a:rPr lang="cs-CZ" sz="2400" dirty="0"/>
              <a:t>. v symbolismu, dekadenci.</a:t>
            </a:r>
          </a:p>
          <a:p>
            <a:endParaRPr lang="cs-CZ" sz="2400" dirty="0"/>
          </a:p>
          <a:p>
            <a:r>
              <a:rPr lang="cs-CZ" sz="2400" dirty="0"/>
              <a:t>O. Březina: </a:t>
            </a:r>
            <a:r>
              <a:rPr lang="cs-CZ" sz="2400" i="1" dirty="0"/>
              <a:t>Moje matka</a:t>
            </a:r>
          </a:p>
          <a:p>
            <a:endParaRPr lang="cs-CZ" sz="2400" dirty="0"/>
          </a:p>
          <a:p>
            <a:r>
              <a:rPr lang="cs-CZ" sz="2400" dirty="0"/>
              <a:t>Prach ostrý chudoby    ji v tváři krás šlehal</a:t>
            </a:r>
          </a:p>
          <a:p>
            <a:pPr>
              <a:buNone/>
            </a:pPr>
            <a:r>
              <a:rPr lang="cs-CZ" sz="2400" dirty="0"/>
              <a:t>	U         –  U    –  U  –      U    –  U    –  Z    –  U</a:t>
            </a:r>
          </a:p>
          <a:p>
            <a:r>
              <a:rPr lang="cs-CZ" sz="2400" dirty="0"/>
              <a:t>a řezal do očí 	a v slzách zánět hasil</a:t>
            </a:r>
          </a:p>
          <a:p>
            <a:r>
              <a:rPr lang="cs-CZ" sz="2400" dirty="0"/>
              <a:t>U – U    –   U –          U – U         –  U    – U  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4257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BLANKVERS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Klasický verš anglické literatury (epika, drama)</a:t>
            </a:r>
          </a:p>
          <a:p>
            <a:r>
              <a:rPr lang="cs-CZ" dirty="0"/>
              <a:t>Nerýmovaný verš (</a:t>
            </a:r>
            <a:r>
              <a:rPr lang="cs-CZ" i="1" dirty="0" err="1"/>
              <a:t>blanc</a:t>
            </a:r>
            <a:r>
              <a:rPr lang="cs-CZ" i="1" dirty="0"/>
              <a:t> = bílý = nerýmovaný)</a:t>
            </a:r>
          </a:p>
          <a:p>
            <a:r>
              <a:rPr lang="cs-CZ" i="1" dirty="0"/>
              <a:t>Pětistopý jambický verš (deseti nebo jedenáctislabičný)</a:t>
            </a:r>
          </a:p>
          <a:p>
            <a:endParaRPr lang="cs-CZ" i="1" dirty="0"/>
          </a:p>
          <a:p>
            <a:pPr lvl="1">
              <a:buNone/>
            </a:pPr>
            <a:r>
              <a:rPr lang="cs-CZ" b="1" dirty="0"/>
              <a:t>Český sylabotónický blankvers</a:t>
            </a:r>
          </a:p>
          <a:p>
            <a:pPr lvl="1">
              <a:buNone/>
            </a:pPr>
            <a:r>
              <a:rPr lang="cs-CZ" i="1" dirty="0"/>
              <a:t>Noc každou totiž, v sen když upadal,</a:t>
            </a:r>
          </a:p>
          <a:p>
            <a:pPr lvl="1">
              <a:buNone/>
            </a:pPr>
            <a:r>
              <a:rPr lang="cs-CZ" dirty="0"/>
              <a:t> –       –  U       –  U       –       U     –  U  – </a:t>
            </a:r>
          </a:p>
          <a:p>
            <a:pPr lvl="1">
              <a:buNone/>
            </a:pPr>
            <a:r>
              <a:rPr lang="cs-CZ" i="1" dirty="0"/>
              <a:t>se Gabriel mu zjevil archanděl</a:t>
            </a:r>
          </a:p>
          <a:p>
            <a:pPr>
              <a:buNone/>
            </a:pPr>
            <a:r>
              <a:rPr lang="cs-CZ" dirty="0"/>
              <a:t>      U  – U  –   U  –  U  –  U  –  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/J. Zeyer: </a:t>
            </a:r>
            <a:r>
              <a:rPr lang="cs-CZ" i="1" dirty="0"/>
              <a:t>Pohádka o Karlu Velikém</a:t>
            </a:r>
            <a:r>
              <a:rPr lang="cs-CZ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3100754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VOLNÝ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/>
              <a:t>Nemusí se řídit metrickou normou, úplně ji může popírat</a:t>
            </a:r>
          </a:p>
          <a:p>
            <a:r>
              <a:rPr lang="cs-CZ" sz="3000" dirty="0"/>
              <a:t>Poukazy k metrickému verši jsou založeny na stylizaci rytmického slovníku (rytmická intence textu)</a:t>
            </a:r>
          </a:p>
          <a:p>
            <a:r>
              <a:rPr lang="cs-CZ" sz="3000" dirty="0"/>
              <a:t>Rytmická stylizace volného verše byla nejsilnější v jeho počátečních fázích (často šlo např. o trojslabičné celky – tzn. daktylská tendence).</a:t>
            </a:r>
          </a:p>
          <a:p>
            <a:pPr marL="0" indent="0">
              <a:buNone/>
            </a:pPr>
            <a:r>
              <a:rPr lang="cs-CZ" sz="3000" dirty="0"/>
              <a:t> </a:t>
            </a:r>
          </a:p>
          <a:p>
            <a:r>
              <a:rPr lang="cs-CZ" sz="3000" dirty="0"/>
              <a:t>Volný verš bývá nerýmovaný a nestrofický (není rozdělen do strof)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7159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Rým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Zvuková shoda na konci verše (</a:t>
            </a:r>
            <a:r>
              <a:rPr lang="cs-CZ" dirty="0" err="1"/>
              <a:t>event</a:t>
            </a:r>
            <a:r>
              <a:rPr lang="cs-CZ" dirty="0"/>
              <a:t>. </a:t>
            </a:r>
            <a:r>
              <a:rPr lang="cs-CZ" dirty="0" err="1"/>
              <a:t>půlverše</a:t>
            </a:r>
            <a:r>
              <a:rPr lang="cs-CZ" dirty="0"/>
              <a:t>)</a:t>
            </a:r>
          </a:p>
          <a:p>
            <a:r>
              <a:rPr lang="cs-CZ" dirty="0"/>
              <a:t>Rým koncový, rým vnitřní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Sudoslabičné </a:t>
            </a:r>
            <a:r>
              <a:rPr lang="cs-CZ" u="sng" dirty="0"/>
              <a:t>slovní</a:t>
            </a:r>
            <a:r>
              <a:rPr lang="cs-CZ" dirty="0"/>
              <a:t> celky = </a:t>
            </a:r>
            <a:r>
              <a:rPr lang="cs-CZ" b="1" dirty="0"/>
              <a:t>ženský rým</a:t>
            </a:r>
          </a:p>
          <a:p>
            <a:pPr lvl="2"/>
            <a:endParaRPr lang="cs-CZ" sz="1500" dirty="0"/>
          </a:p>
          <a:p>
            <a:pPr lvl="2">
              <a:buNone/>
            </a:pPr>
            <a:r>
              <a:rPr lang="cs-CZ" sz="1500" dirty="0" err="1"/>
              <a:t>Bbloudila</a:t>
            </a:r>
            <a:r>
              <a:rPr lang="cs-CZ" sz="1500" dirty="0"/>
              <a:t> </a:t>
            </a:r>
            <a:r>
              <a:rPr lang="cs-CZ" sz="1500" dirty="0" err="1"/>
              <a:t>blanktytnými</a:t>
            </a:r>
            <a:r>
              <a:rPr lang="cs-CZ" sz="1500" dirty="0"/>
              <a:t> p</a:t>
            </a:r>
            <a:r>
              <a:rPr lang="cs-CZ" sz="1500" b="1" dirty="0"/>
              <a:t>ásky,</a:t>
            </a:r>
          </a:p>
          <a:p>
            <a:pPr lvl="2">
              <a:buNone/>
            </a:pPr>
            <a:r>
              <a:rPr lang="cs-CZ" sz="1500" dirty="0" err="1"/>
              <a:t>Lanoucí</a:t>
            </a:r>
            <a:r>
              <a:rPr lang="cs-CZ" sz="1500" dirty="0"/>
              <a:t> tam co slzy l</a:t>
            </a:r>
            <a:r>
              <a:rPr lang="cs-CZ" sz="1500" b="1" dirty="0"/>
              <a:t>ásky.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Lichoslabičné </a:t>
            </a:r>
            <a:r>
              <a:rPr lang="cs-CZ" u="sng" dirty="0"/>
              <a:t>slovní</a:t>
            </a:r>
            <a:r>
              <a:rPr lang="cs-CZ" dirty="0"/>
              <a:t> celky = </a:t>
            </a:r>
            <a:r>
              <a:rPr lang="cs-CZ" b="1" dirty="0"/>
              <a:t>mužský rým.</a:t>
            </a:r>
          </a:p>
          <a:p>
            <a:pPr>
              <a:buNone/>
            </a:pPr>
            <a:r>
              <a:rPr lang="cs-CZ" sz="1600" dirty="0"/>
              <a:t>Já hanebně jsem odprav</a:t>
            </a:r>
            <a:r>
              <a:rPr lang="cs-CZ" sz="1600" b="1" dirty="0"/>
              <a:t>en,</a:t>
            </a:r>
          </a:p>
          <a:p>
            <a:pPr>
              <a:buNone/>
            </a:pPr>
            <a:r>
              <a:rPr lang="cs-CZ" sz="1600" dirty="0"/>
              <a:t>A ona – jak v můj první d</a:t>
            </a:r>
            <a:r>
              <a:rPr lang="cs-CZ" sz="1600" b="1" dirty="0"/>
              <a:t>en</a:t>
            </a:r>
          </a:p>
          <a:p>
            <a:pPr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64917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Rýmová schémata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Rým sdružený /</a:t>
            </a:r>
            <a:r>
              <a:rPr lang="cs-CZ" b="1" dirty="0" err="1"/>
              <a:t>aabb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střídavý  /</a:t>
            </a:r>
            <a:r>
              <a:rPr lang="cs-CZ" b="1" dirty="0" err="1"/>
              <a:t>abab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obkročný /</a:t>
            </a:r>
            <a:r>
              <a:rPr lang="cs-CZ" b="1" dirty="0" err="1"/>
              <a:t>abba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přerývaný (-a –a) nebo (a-a-)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</a:t>
            </a:r>
            <a:r>
              <a:rPr lang="cs-CZ" b="1" dirty="0" err="1"/>
              <a:t>rirádový</a:t>
            </a:r>
            <a:r>
              <a:rPr lang="cs-CZ" b="1" dirty="0"/>
              <a:t>  (</a:t>
            </a:r>
            <a:r>
              <a:rPr lang="cs-CZ" b="1" dirty="0" err="1"/>
              <a:t>aaaa</a:t>
            </a:r>
            <a:r>
              <a:rPr lang="cs-CZ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84955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Enjambement (přesah)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Situace, kdy konec věty nepřipadá na konec verše, se nazývá PŘESAHEM (Enjambement)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	Na bílé zdě stříbrnou zář</a:t>
            </a:r>
          </a:p>
          <a:p>
            <a:pPr>
              <a:buNone/>
            </a:pPr>
            <a:r>
              <a:rPr lang="cs-CZ" dirty="0"/>
              <a:t>		rozlila bledá lůny tvář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B05F6-9AAF-45B8-AEEE-B9AAD1AD7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46BEC7-839D-466E-86B1-158F68FE8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R. Ibrahim, P. Plecháč, J. Říha: </a:t>
            </a:r>
            <a:r>
              <a:rPr lang="cs-CZ" sz="2500" i="1" dirty="0"/>
              <a:t>Úvod do teorie verše</a:t>
            </a:r>
            <a:r>
              <a:rPr lang="cs-CZ" sz="2500" dirty="0"/>
              <a:t>, Praha: Akropolis 2013</a:t>
            </a:r>
          </a:p>
          <a:p>
            <a:r>
              <a:rPr lang="cs-CZ" sz="2500" dirty="0"/>
              <a:t>J. Hrabák: </a:t>
            </a:r>
            <a:r>
              <a:rPr lang="cs-CZ" sz="2500" i="1" dirty="0"/>
              <a:t>Úvod do teorie verše</a:t>
            </a:r>
            <a:r>
              <a:rPr lang="cs-CZ" sz="2500" dirty="0"/>
              <a:t>, Praha: Státní pedagogické nakladatelství 1986 [6. vyd.; 1. vyd. = 1956]</a:t>
            </a:r>
          </a:p>
          <a:p>
            <a:r>
              <a:rPr lang="cs-CZ" sz="2500" dirty="0"/>
              <a:t>J. Brukner, J. Filip: </a:t>
            </a:r>
            <a:r>
              <a:rPr lang="cs-CZ" sz="2500" i="1" dirty="0"/>
              <a:t>Poetický slovník</a:t>
            </a:r>
            <a:r>
              <a:rPr lang="cs-CZ" sz="2500" dirty="0"/>
              <a:t>, Praha: Mladá fronta 1997 [uprav. vyd.; 1. vyd. = 1968]</a:t>
            </a:r>
          </a:p>
          <a:p>
            <a:r>
              <a:rPr lang="cs-CZ" sz="2500" dirty="0"/>
              <a:t>M. L. </a:t>
            </a:r>
            <a:r>
              <a:rPr lang="cs-CZ" sz="2500" dirty="0" err="1"/>
              <a:t>Gasparov</a:t>
            </a:r>
            <a:r>
              <a:rPr lang="cs-CZ" sz="2500" dirty="0"/>
              <a:t>: </a:t>
            </a:r>
            <a:r>
              <a:rPr lang="cs-CZ" sz="2500" i="1" dirty="0"/>
              <a:t>Nástin dějin evropského verše</a:t>
            </a:r>
            <a:r>
              <a:rPr lang="cs-CZ" sz="2500" dirty="0"/>
              <a:t>, Praha: 2012</a:t>
            </a:r>
          </a:p>
          <a:p>
            <a:endParaRPr lang="cs-CZ" sz="2500" dirty="0"/>
          </a:p>
          <a:p>
            <a:r>
              <a:rPr lang="cs-CZ" sz="2500" dirty="0"/>
              <a:t>http://versologie.cz/v2/tool_cvicebnice/</a:t>
            </a:r>
          </a:p>
          <a:p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771045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Ukázka z </a:t>
            </a:r>
            <a:r>
              <a:rPr lang="cs-CZ" i="1" dirty="0">
                <a:solidFill>
                  <a:srgbClr val="C00000"/>
                </a:solidFill>
              </a:rPr>
              <a:t>Máje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Opakování hlásek</a:t>
            </a:r>
          </a:p>
          <a:p>
            <a:endParaRPr lang="cs-CZ" dirty="0"/>
          </a:p>
          <a:p>
            <a:pPr>
              <a:buNone/>
            </a:pPr>
            <a:r>
              <a:rPr lang="cs-CZ" i="1" dirty="0"/>
              <a:t>… tichými slovy </a:t>
            </a:r>
            <a:r>
              <a:rPr lang="cs-CZ" i="1" dirty="0" err="1"/>
              <a:t>šepce</a:t>
            </a:r>
            <a:r>
              <a:rPr lang="cs-CZ" i="1" dirty="0"/>
              <a:t> praví,</a:t>
            </a:r>
          </a:p>
          <a:p>
            <a:pPr>
              <a:buNone/>
            </a:pPr>
            <a:r>
              <a:rPr lang="cs-CZ" i="1" dirty="0"/>
              <a:t>„tam při jezeru vížka ční</a:t>
            </a:r>
          </a:p>
          <a:p>
            <a:pPr>
              <a:buNone/>
            </a:pPr>
            <a:r>
              <a:rPr lang="cs-CZ" i="1" dirty="0"/>
              <a:t>nad stromů noc; jen bílý stín</a:t>
            </a:r>
          </a:p>
          <a:p>
            <a:pPr>
              <a:buNone/>
            </a:pPr>
            <a:r>
              <a:rPr lang="cs-CZ" i="1" dirty="0" err="1"/>
              <a:t>hlubkoť</a:t>
            </a:r>
            <a:r>
              <a:rPr lang="cs-CZ" i="1" dirty="0"/>
              <a:t> stopen v jezera klín; </a:t>
            </a:r>
          </a:p>
          <a:p>
            <a:pPr>
              <a:buNone/>
            </a:pPr>
            <a:r>
              <a:rPr lang="cs-CZ" i="1" dirty="0"/>
              <a:t>však hlouběji ještě u vodu vryt</a:t>
            </a:r>
          </a:p>
          <a:p>
            <a:pPr>
              <a:buNone/>
            </a:pPr>
            <a:r>
              <a:rPr lang="cs-CZ" i="1" dirty="0"/>
              <a:t>je z mala okénka lampy svit;</a:t>
            </a:r>
          </a:p>
          <a:p>
            <a:pPr>
              <a:buNone/>
            </a:pPr>
            <a:r>
              <a:rPr lang="cs-CZ" i="1" dirty="0"/>
              <a:t>tam Vilém myšlenkou se baví,</a:t>
            </a:r>
          </a:p>
          <a:p>
            <a:pPr>
              <a:buNone/>
            </a:pPr>
            <a:r>
              <a:rPr lang="cs-CZ" i="1" dirty="0"/>
              <a:t>že příští den jej žití zbaví.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Základní rytmická jednotka, je oddělen od ostatních rytmickými jednotkami přesnými hranicemi.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Ale vzpurný </a:t>
            </a:r>
            <a:r>
              <a:rPr lang="cs-CZ" dirty="0" err="1"/>
              <a:t>Halfar</a:t>
            </a:r>
            <a:r>
              <a:rPr lang="cs-CZ" dirty="0"/>
              <a:t> učí,</a:t>
            </a:r>
          </a:p>
          <a:p>
            <a:pPr>
              <a:buNone/>
            </a:pPr>
            <a:r>
              <a:rPr lang="cs-CZ" dirty="0"/>
              <a:t>Jak mu kázal zákon boží.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Bezruč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Poloverš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Verš s větším počtem slov se dělí na menší metrické jednotky, tzv. veršová </a:t>
            </a:r>
            <a:r>
              <a:rPr lang="cs-CZ" dirty="0" err="1"/>
              <a:t>kóla</a:t>
            </a:r>
            <a:r>
              <a:rPr lang="cs-CZ" dirty="0"/>
              <a:t>.</a:t>
            </a:r>
          </a:p>
          <a:p>
            <a:r>
              <a:rPr lang="cs-CZ" dirty="0"/>
              <a:t>Jsou-li ve verši dvě </a:t>
            </a:r>
            <a:r>
              <a:rPr lang="cs-CZ" dirty="0" err="1"/>
              <a:t>kóla</a:t>
            </a:r>
            <a:r>
              <a:rPr lang="cs-CZ" dirty="0"/>
              <a:t>, označujeme je jako poloverše.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Obláček bílý  do výše stoupal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Křička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Verš a řádek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Verš může být rozdělen do více řádků;</a:t>
            </a:r>
          </a:p>
          <a:p>
            <a:r>
              <a:rPr lang="cs-CZ" dirty="0"/>
              <a:t>Počet řádků lze lehce spočítat; počet veršů neurčíme na první pohled.</a:t>
            </a:r>
          </a:p>
          <a:p>
            <a:endParaRPr lang="cs-CZ" dirty="0"/>
          </a:p>
          <a:p>
            <a:pPr>
              <a:buNone/>
            </a:pPr>
            <a:r>
              <a:rPr lang="cs-CZ" sz="2300" dirty="0"/>
              <a:t>Však vrátili se sami, před zámkem</a:t>
            </a:r>
          </a:p>
          <a:p>
            <a:pPr>
              <a:buNone/>
            </a:pPr>
            <a:r>
              <a:rPr lang="cs-CZ" sz="2300" dirty="0"/>
              <a:t>vše pusto bylo, prázdno, nikoho</a:t>
            </a:r>
          </a:p>
          <a:p>
            <a:pPr>
              <a:buNone/>
            </a:pPr>
            <a:r>
              <a:rPr lang="cs-CZ" sz="2300" dirty="0"/>
              <a:t>kol vidět nebylo. Snad zahoupal</a:t>
            </a:r>
          </a:p>
          <a:p>
            <a:pPr>
              <a:buNone/>
            </a:pPr>
            <a:r>
              <a:rPr lang="cs-CZ" sz="2300" dirty="0"/>
              <a:t>to vítr jenom zvonem?</a:t>
            </a:r>
          </a:p>
          <a:p>
            <a:pPr>
              <a:buNone/>
            </a:pPr>
            <a:endParaRPr lang="cs-CZ" sz="2300" dirty="0"/>
          </a:p>
          <a:p>
            <a:pPr lvl="6">
              <a:buNone/>
            </a:pPr>
            <a:r>
              <a:rPr lang="cs-CZ" sz="2300" dirty="0"/>
              <a:t>Sotva tak</a:t>
            </a:r>
          </a:p>
          <a:p>
            <a:pPr>
              <a:buNone/>
            </a:pPr>
            <a:r>
              <a:rPr lang="cs-CZ" sz="2300" dirty="0"/>
              <a:t>když domluvili, slyš tu zazněl zas</a:t>
            </a:r>
          </a:p>
          <a:p>
            <a:pPr>
              <a:buNone/>
            </a:pPr>
            <a:r>
              <a:rPr lang="cs-CZ" sz="2300" dirty="0"/>
              <a:t>zvuk zvonů mocně, smutně, příšerně, </a:t>
            </a:r>
          </a:p>
          <a:p>
            <a:pPr>
              <a:buNone/>
            </a:pPr>
            <a:r>
              <a:rPr lang="cs-CZ" sz="2300" dirty="0"/>
              <a:t>jak ve zoufalství, v strachu, v úzkostech</a:t>
            </a:r>
          </a:p>
          <a:p>
            <a:pPr>
              <a:buNone/>
            </a:pPr>
            <a:r>
              <a:rPr lang="cs-CZ" sz="2300" dirty="0"/>
              <a:t>by se kdo dovolával pomoci.</a:t>
            </a:r>
          </a:p>
          <a:p>
            <a:pPr>
              <a:buNone/>
            </a:pPr>
            <a:endParaRPr lang="cs-CZ" sz="2300" dirty="0"/>
          </a:p>
          <a:p>
            <a:pPr>
              <a:buNone/>
            </a:pPr>
            <a:r>
              <a:rPr lang="cs-CZ" sz="2300" dirty="0"/>
              <a:t>/Zeyer, </a:t>
            </a:r>
            <a:r>
              <a:rPr lang="cs-CZ" sz="2300" i="1" dirty="0"/>
              <a:t>Pohádka o Karlu Velikém</a:t>
            </a:r>
            <a:r>
              <a:rPr lang="cs-CZ" sz="2300" dirty="0"/>
              <a:t>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2064</Words>
  <Application>Microsoft Office PowerPoint</Application>
  <PresentationFormat>Předvádění na obrazovce (4:3)</PresentationFormat>
  <Paragraphs>505</Paragraphs>
  <Slides>56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1" baseType="lpstr">
      <vt:lpstr>Arial</vt:lpstr>
      <vt:lpstr>Calibri</vt:lpstr>
      <vt:lpstr>Gill Sans MT</vt:lpstr>
      <vt:lpstr>Times New Roman</vt:lpstr>
      <vt:lpstr>Motiv sady Office</vt:lpstr>
      <vt:lpstr>Úvod do studia literatury a literární vědy</vt:lpstr>
      <vt:lpstr>Hlásková instrumentace</vt:lpstr>
      <vt:lpstr>Prostředky hláskové instrumentace</vt:lpstr>
      <vt:lpstr>Prezentace aplikace PowerPoint</vt:lpstr>
      <vt:lpstr>Prezentace aplikace PowerPoint</vt:lpstr>
      <vt:lpstr>Ukázka z Máje</vt:lpstr>
      <vt:lpstr>Verš</vt:lpstr>
      <vt:lpstr>Poloverš</vt:lpstr>
      <vt:lpstr>Verš a řádek</vt:lpstr>
      <vt:lpstr>Prezentace aplikace PowerPoint</vt:lpstr>
      <vt:lpstr>Prezentace aplikace PowerPoint</vt:lpstr>
      <vt:lpstr>Versifikační systémy</vt:lpstr>
      <vt:lpstr>Typy prozodických systémů </vt:lpstr>
      <vt:lpstr>Přízvučnost</vt:lpstr>
      <vt:lpstr>Příklady: přízvučnost</vt:lpstr>
      <vt:lpstr>Rytmus</vt:lpstr>
      <vt:lpstr>Časoměrný verš</vt:lpstr>
      <vt:lpstr>Příklady:</vt:lpstr>
      <vt:lpstr>Sylabotónický verš</vt:lpstr>
      <vt:lpstr>Sylabický verš</vt:lpstr>
      <vt:lpstr>Stopa</vt:lpstr>
      <vt:lpstr>Stopa a slovo</vt:lpstr>
      <vt:lpstr>Prezentace aplikace PowerPoint</vt:lpstr>
      <vt:lpstr>Sylabotónický verš</vt:lpstr>
      <vt:lpstr>Metrika</vt:lpstr>
      <vt:lpstr>Typy sylabotónického verše</vt:lpstr>
      <vt:lpstr>Další typy</vt:lpstr>
      <vt:lpstr>Prezentace aplikace PowerPoint</vt:lpstr>
      <vt:lpstr>Prezentace aplikace PowerPoint</vt:lpstr>
      <vt:lpstr>Jaroslav Vrchlický, Cestou, in: Úhor, Nová lyrika (1904−1906), (1906) </vt:lpstr>
      <vt:lpstr>Prezentace aplikace PowerPoint</vt:lpstr>
      <vt:lpstr>Prezentace aplikace PowerPoint</vt:lpstr>
      <vt:lpstr>Prezentace aplikace PowerPoint</vt:lpstr>
      <vt:lpstr>Výstavba verše: jaké pravidlo převažuje?</vt:lpstr>
      <vt:lpstr>Jamb</vt:lpstr>
      <vt:lpstr>Příklad: třístopý časoměrný jamb</vt:lpstr>
      <vt:lpstr>Incipit</vt:lpstr>
      <vt:lpstr>Jambický incipit</vt:lpstr>
      <vt:lpstr>Prezentace aplikace PowerPoint</vt:lpstr>
      <vt:lpstr>Klauzule</vt:lpstr>
      <vt:lpstr>Příklady klauzulí</vt:lpstr>
      <vt:lpstr>Ženská klauzule</vt:lpstr>
      <vt:lpstr>Dodatek</vt:lpstr>
      <vt:lpstr>Metrum vs. rytmus </vt:lpstr>
      <vt:lpstr>DRUHY VERŠE</vt:lpstr>
      <vt:lpstr>Příklad: časoměrný hexametr</vt:lpstr>
      <vt:lpstr>Příklad: sylabotónický hexametr</vt:lpstr>
      <vt:lpstr>PENTAMETR </vt:lpstr>
      <vt:lpstr>ALEXANDRIN</vt:lpstr>
      <vt:lpstr>Příklad sylabotónického alexandrinu</vt:lpstr>
      <vt:lpstr>BLANKVERS</vt:lpstr>
      <vt:lpstr>VOLNÝ VERŠ</vt:lpstr>
      <vt:lpstr>Rým</vt:lpstr>
      <vt:lpstr>Rýmová schémata</vt:lpstr>
      <vt:lpstr>Enjambement (přesah)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Ondrej</dc:creator>
  <cp:lastModifiedBy>Ondřej Sládek</cp:lastModifiedBy>
  <cp:revision>62</cp:revision>
  <dcterms:created xsi:type="dcterms:W3CDTF">2016-10-30T20:29:15Z</dcterms:created>
  <dcterms:modified xsi:type="dcterms:W3CDTF">2018-12-21T23:14:23Z</dcterms:modified>
</cp:coreProperties>
</file>