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59BEC-8A2E-43F2-B744-25AB412B5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D3EA1F-A5AC-4AD1-B2B7-32936B2DE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6C4D-E917-44A9-81E3-2261018B3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7CD09A-53CF-4233-9B60-3F8D7C7A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49D297-A074-4857-94B7-18958860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60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9A5B02-5C69-460F-B03B-01544CE1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7FF398-D4F3-474B-A3BD-C0CF44138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DBA066-1831-4DF8-BAD2-3BD1C729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3A92B-F668-4996-9EB8-49FCF7A4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626517-73BA-4AFE-B14A-113F26ED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0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A5C532-880E-4D76-B98B-9341657C3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112E86-F0CB-4851-AC36-8D023F497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A5A263-FA5F-48F8-B202-AECD26986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B6947-EE20-4D64-87A2-2AFAD2D26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9173C5-74C1-4AF9-9359-4D9844B4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8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50D00-04B6-4E59-A3B2-75F3DBD30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9F856-A361-4CFA-9FE6-36ABB9301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998B30-2CE3-43D3-B46B-CE336290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BFA6B5-373C-4644-ADDA-DCD2409F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5A373B-C133-4A35-ABC2-C777903E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757D2-B5E9-4F64-8BA5-D0ECFA92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AF032A-7DF7-4661-A409-9CB46C10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EAE6C7-BB30-49CD-BEB7-91476B13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8123C0-B002-4F87-98AC-514104AD3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F73BC5-6BED-424B-A683-A2F370F6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11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9E293-A30A-43FA-A88A-BA852F06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508582-C4CF-48AF-9554-C95104AC0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A5F34F-DD04-4BE0-BF0B-ABC45F7CD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B978A9-574F-44EB-801F-B5D81CBB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CD8EAE-53B4-4455-8FEA-695A98B64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90DAD7-885C-4B48-8708-FB6DCC21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3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D9FA7-E5D9-4D47-9FB4-1FDDF459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AE0000F-6DC2-4BB1-93FC-A3F8EA921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D49CE1-F08D-412D-A67D-0D9403B4D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89CC423-7753-4513-B8FE-313346FC5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182E10C1-6674-4019-88B3-28DA2601A9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EA880B-A79C-46CE-913B-78552236E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B215DB-084F-4B68-AA2B-21376EEBA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B74DC4-57C3-4DE1-A314-8A92BE16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1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70EE9C-2385-4213-943A-CDC725F78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47F3AC-DF66-4202-BFCF-A37EBEE47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B3050D4-7F5D-41E7-8297-DF029A3A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5660FC-D510-4AED-9118-74852A82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23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7B0A1BF-0C68-49B7-9C5B-E4E62218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B1F923-86E9-48A4-99E8-7DC9E463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22D4DE-ECD4-460A-AD44-7D686EDD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19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EAA58-F5B4-48FA-A08B-FA1B32F93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3CFB5C-2B6C-41ED-9005-D2F67390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1C11163-570B-485D-991C-F3D95655B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69176D-E9A6-4ADF-AAA5-2BEF5B632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F2A2CD-AE9C-46BC-A34D-99280B856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518B82-1D20-405D-B308-AB7E4AF81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23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8A9CF-A205-4255-B24D-531E48B8B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767A15A-F571-4540-BFD9-7711002B9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28FD27-4348-4B47-9369-7999444C0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9D6B8E-A26F-4731-A6A7-F0689283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2D9406-D539-4B4A-A903-76D38D6A1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62F5EF-5949-41F8-8208-456E3C8A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8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AC4F4461-CECC-4CA4-9A30-CA5120FB5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E4C00A2-B835-47A8-B0A3-470271BA5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CB6450-55C6-47F8-AC17-87EDAE3A7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5A6D0-B3A1-4D43-B0F5-A3441C640670}" type="datetimeFigureOut">
              <a:rPr lang="cs-CZ" smtClean="0"/>
              <a:t>19.09.2018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6421EB-21C6-4ED3-AC85-672C8C4C7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3D8444-8075-4099-9986-7B3C24B98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CA004-3699-466A-B74C-171008A653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37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419CD-106F-40E7-A1D4-7C52FD9EBF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Literární komparatistika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E637EF-4975-4C6A-9201-6B46BC71E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9956"/>
            <a:ext cx="9144000" cy="827843"/>
          </a:xfrm>
        </p:spPr>
        <p:txBody>
          <a:bodyPr/>
          <a:lstStyle/>
          <a:p>
            <a:r>
              <a:rPr lang="cs-CZ" dirty="0"/>
              <a:t>Ondřej Sládek, podzim 2018</a:t>
            </a:r>
          </a:p>
        </p:txBody>
      </p:sp>
    </p:spTree>
    <p:extLst>
      <p:ext uri="{BB962C8B-B14F-4D97-AF65-F5344CB8AC3E}">
        <p14:creationId xmlns:p14="http://schemas.microsoft.com/office/powerpoint/2010/main" val="159422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60849-51ED-41EE-8A68-9E4A01BE4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8456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2A55EE-2645-4FDE-A2C9-B05C19515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5"/>
            <a:ext cx="10515600" cy="512939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Literární komparatistika</a:t>
            </a:r>
            <a:endParaRPr lang="cs-CZ" dirty="0"/>
          </a:p>
          <a:p>
            <a:endParaRPr lang="cs-CZ" dirty="0"/>
          </a:p>
          <a:p>
            <a:r>
              <a:rPr lang="cs-CZ" dirty="0"/>
              <a:t>lat. </a:t>
            </a:r>
            <a:r>
              <a:rPr lang="cs-CZ" i="1" dirty="0" err="1"/>
              <a:t>comparó</a:t>
            </a:r>
            <a:r>
              <a:rPr lang="cs-CZ" dirty="0"/>
              <a:t> = srovnávat; angl. </a:t>
            </a:r>
            <a:r>
              <a:rPr lang="cs-CZ" i="1" dirty="0" err="1"/>
              <a:t>Comparative</a:t>
            </a:r>
            <a:r>
              <a:rPr lang="cs-CZ" i="1" dirty="0"/>
              <a:t> </a:t>
            </a:r>
            <a:r>
              <a:rPr lang="cs-CZ" i="1" dirty="0" err="1"/>
              <a:t>literature</a:t>
            </a:r>
            <a:r>
              <a:rPr lang="cs-CZ" dirty="0"/>
              <a:t>; fr. </a:t>
            </a:r>
            <a:r>
              <a:rPr lang="cs-CZ" i="1" dirty="0"/>
              <a:t>La </a:t>
            </a:r>
            <a:r>
              <a:rPr lang="cs-CZ" i="1" dirty="0" err="1"/>
              <a:t>littérature</a:t>
            </a:r>
            <a:r>
              <a:rPr lang="cs-CZ" i="1" dirty="0"/>
              <a:t> </a:t>
            </a:r>
            <a:r>
              <a:rPr lang="cs-CZ" i="1" dirty="0" err="1"/>
              <a:t>comparée</a:t>
            </a:r>
            <a:endParaRPr lang="cs-CZ" dirty="0"/>
          </a:p>
          <a:p>
            <a:endParaRPr lang="cs-CZ" dirty="0"/>
          </a:p>
          <a:p>
            <a:r>
              <a:rPr lang="cs-CZ" dirty="0"/>
              <a:t>Literatura – Co je literatura?</a:t>
            </a:r>
          </a:p>
          <a:p>
            <a:r>
              <a:rPr lang="cs-CZ" dirty="0"/>
              <a:t>Komparace – Srovnávání? 	</a:t>
            </a:r>
          </a:p>
          <a:p>
            <a:endParaRPr lang="cs-CZ" dirty="0"/>
          </a:p>
          <a:p>
            <a:r>
              <a:rPr lang="cs-CZ" dirty="0"/>
              <a:t>- předmět (co?) a metoda (jak?) srovnávání</a:t>
            </a:r>
          </a:p>
          <a:p>
            <a:r>
              <a:rPr lang="cs-CZ" dirty="0"/>
              <a:t>- podmínky srovnávání</a:t>
            </a:r>
          </a:p>
          <a:p>
            <a:r>
              <a:rPr lang="cs-CZ" dirty="0"/>
              <a:t>- srovnávat srovnatelné?</a:t>
            </a:r>
          </a:p>
          <a:p>
            <a:r>
              <a:rPr lang="cs-CZ" dirty="0"/>
              <a:t>- srovnávání nesrovnatelného (náboženské texty x současná beletrie?)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54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EDF30-B75F-4A7B-B5C5-45819D73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529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2E3F96-24E9-4414-ADEB-9D00AEEE1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687"/>
            <a:ext cx="10515600" cy="51382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Základní pojmy:</a:t>
            </a:r>
            <a:endParaRPr lang="cs-CZ" dirty="0"/>
          </a:p>
          <a:p>
            <a:endParaRPr lang="cs-CZ" dirty="0"/>
          </a:p>
          <a:p>
            <a:r>
              <a:rPr lang="cs-CZ" dirty="0"/>
              <a:t>Literární komparatistika</a:t>
            </a:r>
          </a:p>
          <a:p>
            <a:r>
              <a:rPr lang="cs-CZ" dirty="0"/>
              <a:t>Srovnávací literatura / srovnávací literární věda</a:t>
            </a:r>
          </a:p>
          <a:p>
            <a:r>
              <a:rPr lang="cs-CZ" dirty="0"/>
              <a:t>Obecná literatura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Důvody vzniku: </a:t>
            </a:r>
          </a:p>
          <a:p>
            <a:r>
              <a:rPr lang="cs-CZ" dirty="0"/>
              <a:t>1. vymezení se vůči úzkému pojetí literatury a kultury jako národní literatury; představa vlivu a vzájemného působení literárních textů, škol, kultury atd.</a:t>
            </a:r>
          </a:p>
          <a:p>
            <a:r>
              <a:rPr lang="cs-CZ" dirty="0"/>
              <a:t>2. Vznik vlastně přirozený – již v minulosti (srovnávání textů jako součást ediční a literární praxe; překlady atd.)</a:t>
            </a:r>
          </a:p>
          <a:p>
            <a:r>
              <a:rPr lang="cs-CZ" dirty="0"/>
              <a:t>3. Odpovídá to lidské potřebě vnímat, srovnávat, hodnotit (v rámci literatury vliv na literární kritiku a historii).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43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ADE03-1625-4BE0-8FFD-30DE3750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02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1F9A0E-C2E0-4421-8434-180E882BF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357"/>
            <a:ext cx="10515600" cy="54046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Literární komparatistika</a:t>
            </a:r>
            <a:endParaRPr lang="cs-CZ" dirty="0"/>
          </a:p>
          <a:p>
            <a:r>
              <a:rPr lang="cs-CZ" dirty="0"/>
              <a:t>Literárněvědná disciplína zabývající se srovnáváním děl, literárních škol, směrů a celků různých literatur, zjišťováním vzájemných vztahů a souvislostí.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Vztah dvou literatur: bilaterální</a:t>
            </a:r>
          </a:p>
          <a:p>
            <a:r>
              <a:rPr lang="cs-CZ" dirty="0"/>
              <a:t>Vztah mezi více literaturami: multilaterální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Východisko úvah: </a:t>
            </a:r>
            <a:r>
              <a:rPr lang="cs-CZ" b="1" dirty="0"/>
              <a:t>světová literatura</a:t>
            </a:r>
            <a:r>
              <a:rPr lang="cs-CZ" dirty="0"/>
              <a:t> (generální, obecná literatura)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Problém: </a:t>
            </a:r>
            <a:endParaRPr lang="cs-CZ" dirty="0"/>
          </a:p>
          <a:p>
            <a:pPr lvl="0"/>
            <a:r>
              <a:rPr lang="cs-CZ" dirty="0"/>
              <a:t>předmět výzkumu (co přesně se zkoumá a srovnává?)</a:t>
            </a:r>
          </a:p>
          <a:p>
            <a:pPr lvl="0"/>
            <a:r>
              <a:rPr lang="cs-CZ" dirty="0"/>
              <a:t>pojetí literatury jako vývoje (studium vnějších x vnitřních vlivů; </a:t>
            </a:r>
            <a:r>
              <a:rPr lang="cs-CZ" dirty="0" err="1"/>
              <a:t>kontextualizace</a:t>
            </a:r>
            <a:r>
              <a:rPr lang="cs-CZ" dirty="0"/>
              <a:t> x </a:t>
            </a:r>
            <a:r>
              <a:rPr lang="cs-CZ" dirty="0" err="1"/>
              <a:t>imanentismus</a:t>
            </a:r>
            <a:r>
              <a:rPr lang="cs-CZ" dirty="0"/>
              <a:t>; pozitivistický přístup x strukturalismus)</a:t>
            </a:r>
          </a:p>
          <a:p>
            <a:pPr lvl="0"/>
            <a:r>
              <a:rPr lang="cs-CZ" dirty="0"/>
              <a:t>pojetí vývoje (kontinuální rozvoj; směřování; spirálovitý vývoj; věčný návrat – mýtus)</a:t>
            </a:r>
          </a:p>
          <a:p>
            <a:pPr lvl="0"/>
            <a:r>
              <a:rPr lang="cs-CZ" dirty="0"/>
              <a:t>literární věda a ostatní humanitní a sociální vědy (metodologické výpůjčky; kulturní antropologie, etnologie atd.; - studium kultury a vývoje člověka)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90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8F99F5-CCCF-48F4-B14C-0E6425DE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978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B51D39-7695-485B-A1C3-38CDDFF5B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623"/>
            <a:ext cx="10515600" cy="535134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Světová literatura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J. W. Goethe (1749–1832)</a:t>
            </a:r>
          </a:p>
          <a:p>
            <a:pPr marL="0" indent="0">
              <a:buNone/>
            </a:pPr>
            <a:r>
              <a:rPr lang="cs-CZ" sz="2400" dirty="0"/>
              <a:t>Původně: vzájemná spojitost kulturních oblastí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Další významy: </a:t>
            </a:r>
          </a:p>
          <a:p>
            <a:pPr marL="0" indent="0">
              <a:buNone/>
            </a:pPr>
            <a:r>
              <a:rPr lang="cs-CZ" sz="2400" dirty="0"/>
              <a:t>1. souhrn všech národních literatur světa</a:t>
            </a:r>
          </a:p>
          <a:p>
            <a:pPr marL="0" indent="0">
              <a:buNone/>
            </a:pPr>
            <a:r>
              <a:rPr lang="cs-CZ" sz="2400" dirty="0"/>
              <a:t>2. soubor mistrovských děl různých literatur; panteon (kánon; 	srov. kánon západní literatury; kánon české literatury; osobní kánon)</a:t>
            </a:r>
          </a:p>
          <a:p>
            <a:pPr marL="0" indent="0">
              <a:buNone/>
            </a:pPr>
            <a:r>
              <a:rPr lang="cs-CZ" sz="2400" dirty="0"/>
              <a:t>3. termín uplatňující se v srovnávací literatuře; hypotetický strukturní celek, který vznikl v procesu vzájemného působení národních literatur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2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B6C93-58C2-4180-B559-3F9D0FD4B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474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F95EC0-7471-4365-9688-AFD6CA659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421"/>
            <a:ext cx="10515600" cy="519154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Obecná literatura / generální literatura</a:t>
            </a:r>
            <a:endParaRPr lang="cs-CZ" dirty="0"/>
          </a:p>
          <a:p>
            <a:pPr marL="0" indent="0">
              <a:buNone/>
            </a:pPr>
            <a:r>
              <a:rPr lang="cs-CZ" sz="2400" dirty="0"/>
              <a:t>fr. </a:t>
            </a:r>
            <a:r>
              <a:rPr lang="cs-CZ" sz="2400" i="1" dirty="0"/>
              <a:t>la </a:t>
            </a:r>
            <a:r>
              <a:rPr lang="cs-CZ" sz="2400" i="1" dirty="0" err="1"/>
              <a:t>littérature</a:t>
            </a:r>
            <a:r>
              <a:rPr lang="cs-CZ" sz="2400" i="1" dirty="0"/>
              <a:t> </a:t>
            </a:r>
            <a:r>
              <a:rPr lang="cs-CZ" sz="2400" i="1" dirty="0" err="1"/>
              <a:t>générale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pPr lvl="0"/>
            <a:r>
              <a:rPr lang="cs-CZ" sz="2400" dirty="0"/>
              <a:t>Označení pro komplex literárních souvislostí národních literatur určité kulturně geografické oblasti (západoevropské, středoevropské, slovanské, jihoamerické literatury atd.).</a:t>
            </a:r>
          </a:p>
          <a:p>
            <a:r>
              <a:rPr lang="cs-CZ" sz="2400" dirty="0"/>
              <a:t>Claudio </a:t>
            </a:r>
            <a:r>
              <a:rPr lang="cs-CZ" sz="2400" dirty="0" err="1"/>
              <a:t>Magris</a:t>
            </a:r>
            <a:r>
              <a:rPr lang="cs-CZ" sz="2400" dirty="0"/>
              <a:t>, </a:t>
            </a:r>
            <a:r>
              <a:rPr lang="cs-CZ" sz="2400" i="1" dirty="0"/>
              <a:t>Dunaj</a:t>
            </a:r>
            <a:r>
              <a:rPr lang="cs-CZ" sz="2400" dirty="0"/>
              <a:t>, 2010 [1986]; Ernest Robert </a:t>
            </a:r>
            <a:r>
              <a:rPr lang="cs-CZ" sz="2400" dirty="0" err="1"/>
              <a:t>Curtius</a:t>
            </a:r>
            <a:r>
              <a:rPr lang="cs-CZ" sz="2400" dirty="0"/>
              <a:t> (1886-1956); </a:t>
            </a:r>
            <a:r>
              <a:rPr lang="cs-CZ" sz="2400" i="1" dirty="0"/>
              <a:t>Evropská literatura a latinský středověk</a:t>
            </a:r>
            <a:r>
              <a:rPr lang="cs-CZ" sz="2400" dirty="0"/>
              <a:t> (1998 [1948]).</a:t>
            </a:r>
          </a:p>
          <a:p>
            <a:pPr lvl="0"/>
            <a:r>
              <a:rPr lang="cs-CZ" sz="2400" dirty="0"/>
              <a:t>Nejde o sumu jednotlivých národních literatur, ale o celek (shodné literární procesy, shoda tematická, formální, významová atd.)</a:t>
            </a:r>
          </a:p>
          <a:p>
            <a:pPr lvl="0"/>
            <a:r>
              <a:rPr lang="cs-CZ" sz="2400" dirty="0"/>
              <a:t>Paul van </a:t>
            </a:r>
            <a:r>
              <a:rPr lang="cs-CZ" sz="2400" dirty="0" err="1"/>
              <a:t>Tieghem</a:t>
            </a:r>
            <a:r>
              <a:rPr lang="cs-CZ" sz="2400" dirty="0"/>
              <a:t> (1871–1948);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03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C9DA6-6739-4FF5-837A-FAFCB6798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416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08D5B6-D27A-4970-AA59-21552120F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4703"/>
            <a:ext cx="10515600" cy="56994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400" b="1" dirty="0"/>
              <a:t>Srovnávání</a:t>
            </a:r>
          </a:p>
          <a:p>
            <a:pPr marL="0" indent="0">
              <a:buNone/>
            </a:pPr>
            <a:endParaRPr lang="cs-CZ" sz="7400" dirty="0"/>
          </a:p>
          <a:p>
            <a:pPr marL="0" indent="0">
              <a:buNone/>
            </a:pPr>
            <a:r>
              <a:rPr lang="cs-CZ" sz="8000" dirty="0"/>
              <a:t>Literární dílo (jeho výstavba; literární skutečnost)  </a:t>
            </a:r>
          </a:p>
          <a:p>
            <a:pPr marL="0" indent="0">
              <a:buNone/>
            </a:pPr>
            <a:r>
              <a:rPr lang="cs-CZ" sz="8000" dirty="0"/>
              <a:t>x</a:t>
            </a:r>
          </a:p>
          <a:p>
            <a:pPr marL="0" indent="0">
              <a:buNone/>
            </a:pPr>
            <a:r>
              <a:rPr lang="cs-CZ" sz="8000" dirty="0"/>
              <a:t>okolí literárního díla (kontext, mimoliterární skutečnost)</a:t>
            </a:r>
          </a:p>
          <a:p>
            <a:pPr marL="0" indent="0">
              <a:buNone/>
            </a:pPr>
            <a:r>
              <a:rPr lang="cs-CZ" sz="8000" dirty="0"/>
              <a:t>  </a:t>
            </a:r>
          </a:p>
          <a:p>
            <a:pPr marL="0" indent="0">
              <a:buNone/>
            </a:pPr>
            <a:r>
              <a:rPr lang="cs-CZ" sz="8000" b="1" dirty="0"/>
              <a:t>Přístupy:</a:t>
            </a:r>
            <a:endParaRPr lang="cs-CZ" sz="8000" dirty="0"/>
          </a:p>
          <a:p>
            <a:pPr marL="0" indent="0">
              <a:buNone/>
            </a:pPr>
            <a:r>
              <a:rPr lang="cs-CZ" sz="8000" dirty="0"/>
              <a:t>vertikální osa /obecná poetika/ </a:t>
            </a:r>
          </a:p>
          <a:p>
            <a:pPr marL="0" indent="0">
              <a:buNone/>
            </a:pPr>
            <a:r>
              <a:rPr lang="cs-CZ" sz="8000" dirty="0"/>
              <a:t>x</a:t>
            </a:r>
          </a:p>
          <a:p>
            <a:pPr marL="0" indent="0">
              <a:buNone/>
            </a:pPr>
            <a:r>
              <a:rPr lang="cs-CZ" sz="8000" dirty="0"/>
              <a:t>horizontální osa /srovnání v čase; vývojové hledisko/</a:t>
            </a:r>
          </a:p>
          <a:p>
            <a:pPr marL="0" indent="0">
              <a:buNone/>
            </a:pPr>
            <a:r>
              <a:rPr lang="cs-CZ" sz="8000" dirty="0"/>
              <a:t> </a:t>
            </a:r>
          </a:p>
          <a:p>
            <a:pPr marL="0" indent="0">
              <a:buNone/>
            </a:pPr>
            <a:r>
              <a:rPr lang="cs-CZ" sz="8000" b="1" dirty="0"/>
              <a:t>Srovnávané skutečnosti: </a:t>
            </a:r>
            <a:endParaRPr lang="cs-CZ" sz="8000" dirty="0"/>
          </a:p>
          <a:p>
            <a:r>
              <a:rPr lang="cs-CZ" sz="8000"/>
              <a:t> LÁTKA</a:t>
            </a:r>
            <a:endParaRPr lang="cs-CZ" sz="8000" dirty="0"/>
          </a:p>
          <a:p>
            <a:r>
              <a:rPr lang="cs-CZ" sz="8000" dirty="0"/>
              <a:t>MOTIV</a:t>
            </a:r>
          </a:p>
          <a:p>
            <a:r>
              <a:rPr lang="cs-CZ" sz="8000" dirty="0"/>
              <a:t>PRAMEN</a:t>
            </a:r>
          </a:p>
          <a:p>
            <a:r>
              <a:rPr lang="cs-CZ" sz="8000" dirty="0"/>
              <a:t>ZPROSTŘEDKOVATEL</a:t>
            </a:r>
          </a:p>
          <a:p>
            <a:r>
              <a:rPr lang="cs-CZ" sz="8000" dirty="0"/>
              <a:t>RECIPIENT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7351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Širokoúhlá obrazovka</PresentationFormat>
  <Paragraphs>69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Literární komparatistika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komparatistika</dc:title>
  <dc:creator>Ondřej Sládek</dc:creator>
  <cp:lastModifiedBy>Ondřej Sládek</cp:lastModifiedBy>
  <cp:revision>2</cp:revision>
  <dcterms:created xsi:type="dcterms:W3CDTF">2017-09-24T23:18:45Z</dcterms:created>
  <dcterms:modified xsi:type="dcterms:W3CDTF">2018-09-19T12:07:35Z</dcterms:modified>
</cp:coreProperties>
</file>