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5" r:id="rId15"/>
    <p:sldId id="269" r:id="rId16"/>
    <p:sldId id="270" r:id="rId17"/>
    <p:sldId id="271" r:id="rId18"/>
    <p:sldId id="272" r:id="rId19"/>
    <p:sldId id="273" r:id="rId20"/>
    <p:sldId id="274" r:id="rId21"/>
    <p:sldId id="276" r:id="rId22"/>
    <p:sldId id="277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3AC40-54FA-4D65-848B-3B7B603AF07F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F8D58-26D4-48CE-9E1B-F935CC3E36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3AC40-54FA-4D65-848B-3B7B603AF07F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F8D58-26D4-48CE-9E1B-F935CC3E36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3AC40-54FA-4D65-848B-3B7B603AF07F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F8D58-26D4-48CE-9E1B-F935CC3E36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3AC40-54FA-4D65-848B-3B7B603AF07F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F8D58-26D4-48CE-9E1B-F935CC3E36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3AC40-54FA-4D65-848B-3B7B603AF07F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F8D58-26D4-48CE-9E1B-F935CC3E36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3AC40-54FA-4D65-848B-3B7B603AF07F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F8D58-26D4-48CE-9E1B-F935CC3E36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3AC40-54FA-4D65-848B-3B7B603AF07F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F8D58-26D4-48CE-9E1B-F935CC3E36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3AC40-54FA-4D65-848B-3B7B603AF07F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F8D58-26D4-48CE-9E1B-F935CC3E36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3AC40-54FA-4D65-848B-3B7B603AF07F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F8D58-26D4-48CE-9E1B-F935CC3E36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3AC40-54FA-4D65-848B-3B7B603AF07F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F8D58-26D4-48CE-9E1B-F935CC3E36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3AC40-54FA-4D65-848B-3B7B603AF07F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F8D58-26D4-48CE-9E1B-F935CC3E36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53AC40-54FA-4D65-848B-3B7B603AF07F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CF8D58-26D4-48CE-9E1B-F935CC3E366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MANAGAMENT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70C0"/>
                </a:solidFill>
              </a:rPr>
              <a:t>ORGANIZOVÁNÍ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Liniové struktury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Přímá rozhodovací pravomoc ve vertikální dimenzi</a:t>
            </a:r>
          </a:p>
          <a:p>
            <a:r>
              <a:rPr lang="cs-CZ" dirty="0" smtClean="0"/>
              <a:t>Přímá zodpovědnost za plnění předem vymezené soustavy cílů a úkolů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Štábní struktury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Poradní funkce pro zabezpečení kvalifikovaného rozhodování strukturních jednotek s liniovou pravomocí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Kombinované struktury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cs-CZ" b="1" dirty="0" smtClean="0"/>
              <a:t>Liniově – štábní  </a:t>
            </a:r>
          </a:p>
          <a:p>
            <a:r>
              <a:rPr lang="cs-CZ" dirty="0" smtClean="0"/>
              <a:t>delegování části pravomocí z liniové struktury na štábní (poradní) v jednoznačně vymezené funkční oblasti </a:t>
            </a:r>
          </a:p>
          <a:p>
            <a:r>
              <a:rPr lang="cs-CZ" b="1" dirty="0" smtClean="0"/>
              <a:t>typický příklad:  </a:t>
            </a:r>
            <a:r>
              <a:rPr lang="cs-CZ" dirty="0" smtClean="0"/>
              <a:t>vedení a kontrola účetnictví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Cílově – programové</a:t>
            </a:r>
          </a:p>
          <a:p>
            <a:r>
              <a:rPr lang="cs-CZ" dirty="0" smtClean="0"/>
              <a:t>Kombinují organizační vztahy příslušnosti k útvaru a vedení krátkodobější akce – např. projektu</a:t>
            </a:r>
          </a:p>
          <a:p>
            <a:r>
              <a:rPr lang="cs-CZ" dirty="0" smtClean="0"/>
              <a:t>Vznikají „maticové struktury“, „pružné týmy“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Maticové struktury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Posílení tvůrčí spolupráce</a:t>
            </a:r>
          </a:p>
          <a:p>
            <a:r>
              <a:rPr lang="cs-CZ" dirty="0" smtClean="0"/>
              <a:t>Vytváření několika sfér pravomocí, které se navzájem protínají</a:t>
            </a:r>
          </a:p>
          <a:p>
            <a:r>
              <a:rPr lang="cs-CZ" dirty="0" smtClean="0"/>
              <a:t>Pravomoci se dělí mezi více pracovníků</a:t>
            </a:r>
          </a:p>
          <a:p>
            <a:r>
              <a:rPr lang="cs-CZ" dirty="0" smtClean="0"/>
              <a:t>Daný problém řeší ti nejkvalifikovanější, uplatní se odborné specializace</a:t>
            </a:r>
          </a:p>
          <a:p>
            <a:r>
              <a:rPr lang="cs-CZ" dirty="0" smtClean="0"/>
              <a:t>Konflikty – pracovník může odpovídat více nadřízeným, hůře se měří podíly jednotlivců na výsledku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Struktury komisionálního typu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Různé komise – účelně sestavené skupiny lidí na určitý časový úsek či k určitému úkolu</a:t>
            </a:r>
          </a:p>
          <a:p>
            <a:r>
              <a:rPr lang="cs-CZ" dirty="0" smtClean="0"/>
              <a:t>Často poradní orgány k liniovému řízení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C. Míra delegace pravomoci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Centralizované</a:t>
            </a:r>
          </a:p>
          <a:p>
            <a:r>
              <a:rPr lang="cs-CZ" dirty="0" smtClean="0"/>
              <a:t>Decentralizované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D. Struktury podle členitosti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Doplňkové klasifikační hledisko</a:t>
            </a:r>
          </a:p>
          <a:p>
            <a:r>
              <a:rPr lang="cs-CZ" dirty="0" smtClean="0"/>
              <a:t>Charakteristika organizace podle počtu podřízených útvarů a řídících úrovní</a:t>
            </a:r>
          </a:p>
          <a:p>
            <a:r>
              <a:rPr lang="cs-CZ" dirty="0" smtClean="0"/>
              <a:t>Též jako hledisko „tvaru“</a:t>
            </a:r>
          </a:p>
          <a:p>
            <a:pPr>
              <a:buNone/>
            </a:pPr>
            <a:r>
              <a:rPr lang="cs-CZ" dirty="0" smtClean="0"/>
              <a:t>Struktury</a:t>
            </a:r>
          </a:p>
          <a:p>
            <a:r>
              <a:rPr lang="cs-CZ" b="1" dirty="0" smtClean="0"/>
              <a:t>Ploché</a:t>
            </a:r>
          </a:p>
          <a:p>
            <a:r>
              <a:rPr lang="cs-CZ" b="1" dirty="0" smtClean="0"/>
              <a:t>Špičaté</a:t>
            </a:r>
            <a:endParaRPr lang="cs-CZ" b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E. Struktury podle časového trvání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Doplňkové klasifikační hledisko</a:t>
            </a:r>
          </a:p>
          <a:p>
            <a:r>
              <a:rPr lang="cs-CZ" dirty="0" smtClean="0"/>
              <a:t>Struktury </a:t>
            </a:r>
            <a:r>
              <a:rPr lang="cs-CZ" b="1" dirty="0" smtClean="0"/>
              <a:t>dočasné </a:t>
            </a:r>
            <a:r>
              <a:rPr lang="cs-CZ" dirty="0" smtClean="0"/>
              <a:t>např. práce týmu, dočasně odloučená jednotka, projektové týmy…</a:t>
            </a:r>
          </a:p>
          <a:p>
            <a:r>
              <a:rPr lang="cs-CZ" dirty="0" smtClean="0"/>
              <a:t>Struktury </a:t>
            </a:r>
            <a:r>
              <a:rPr lang="cs-CZ" b="1" dirty="0" smtClean="0"/>
              <a:t>trvalé</a:t>
            </a:r>
            <a:endParaRPr lang="cs-CZ" b="1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Proces tvorby organizační struktury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smtClean="0"/>
              <a:t>Vytipování </a:t>
            </a:r>
            <a:r>
              <a:rPr lang="cs-CZ" dirty="0" smtClean="0"/>
              <a:t>potřebných hlavních, obslužných a pomocných činností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Provedení racionální dělby práce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Racionální sdružování účelně specializovaných činností do strukturních jednotek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Stanovení pravomocí a zodpovědnosti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Zajištění způsobu komunikace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OSCAR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Zkratka řetězce požadavků, které musí být procesem organizování zajištěny</a:t>
            </a:r>
          </a:p>
          <a:p>
            <a:r>
              <a:rPr lang="cs-CZ" b="1" dirty="0" smtClean="0"/>
              <a:t>Cíle </a:t>
            </a:r>
            <a:r>
              <a:rPr lang="cs-CZ" dirty="0" smtClean="0"/>
              <a:t>(O= </a:t>
            </a:r>
            <a:r>
              <a:rPr lang="cs-CZ" dirty="0" err="1" smtClean="0"/>
              <a:t>Objectives</a:t>
            </a:r>
            <a:r>
              <a:rPr lang="cs-CZ" dirty="0" smtClean="0"/>
              <a:t>)</a:t>
            </a:r>
          </a:p>
          <a:p>
            <a:r>
              <a:rPr lang="cs-CZ" b="1" dirty="0" smtClean="0"/>
              <a:t>Specializace </a:t>
            </a:r>
            <a:r>
              <a:rPr lang="cs-CZ" dirty="0" smtClean="0"/>
              <a:t>(S= </a:t>
            </a:r>
            <a:r>
              <a:rPr lang="cs-CZ" dirty="0" err="1" smtClean="0"/>
              <a:t>Specialization</a:t>
            </a:r>
            <a:r>
              <a:rPr lang="cs-CZ" dirty="0" smtClean="0"/>
              <a:t>)</a:t>
            </a:r>
          </a:p>
          <a:p>
            <a:r>
              <a:rPr lang="cs-CZ" b="1" dirty="0" smtClean="0"/>
              <a:t>Koordinace</a:t>
            </a:r>
            <a:r>
              <a:rPr lang="cs-CZ" dirty="0" smtClean="0"/>
              <a:t> ( C= </a:t>
            </a:r>
            <a:r>
              <a:rPr lang="cs-CZ" dirty="0" err="1" smtClean="0"/>
              <a:t>Coordination</a:t>
            </a:r>
            <a:r>
              <a:rPr lang="cs-CZ" dirty="0" smtClean="0"/>
              <a:t>)</a:t>
            </a:r>
          </a:p>
          <a:p>
            <a:r>
              <a:rPr lang="cs-CZ" b="1" dirty="0" smtClean="0"/>
              <a:t>Pravomoc</a:t>
            </a:r>
            <a:r>
              <a:rPr lang="cs-CZ" dirty="0" smtClean="0"/>
              <a:t> (A=</a:t>
            </a:r>
            <a:r>
              <a:rPr lang="cs-CZ" dirty="0" err="1" smtClean="0"/>
              <a:t>Authority</a:t>
            </a:r>
            <a:r>
              <a:rPr lang="cs-CZ" dirty="0" smtClean="0"/>
              <a:t>)</a:t>
            </a:r>
          </a:p>
          <a:p>
            <a:r>
              <a:rPr lang="cs-CZ" b="1" dirty="0" smtClean="0"/>
              <a:t>Zodpovědnost</a:t>
            </a:r>
            <a:r>
              <a:rPr lang="cs-CZ" dirty="0" smtClean="0"/>
              <a:t> (R= </a:t>
            </a:r>
            <a:r>
              <a:rPr lang="cs-CZ" dirty="0" err="1" smtClean="0"/>
              <a:t>Responsibility</a:t>
            </a:r>
            <a:r>
              <a:rPr lang="cs-CZ" dirty="0" smtClean="0"/>
              <a:t>)</a:t>
            </a:r>
          </a:p>
          <a:p>
            <a:endParaRPr lang="cs-CZ" b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Strategické aliance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Především střední a menší podniky</a:t>
            </a:r>
          </a:p>
          <a:p>
            <a:r>
              <a:rPr lang="cs-CZ" dirty="0" smtClean="0"/>
              <a:t>S domácími i zahraničními partnery</a:t>
            </a:r>
          </a:p>
          <a:p>
            <a:r>
              <a:rPr lang="cs-CZ" dirty="0" smtClean="0"/>
              <a:t>Smlouvy na různých úrovních: o výměně licencí, výzkumné a marketingové dohody</a:t>
            </a:r>
          </a:p>
          <a:p>
            <a:r>
              <a:rPr lang="cs-CZ" dirty="0" smtClean="0"/>
              <a:t>Možnost aktivace silných a eliminace slabých stránek firmy</a:t>
            </a:r>
          </a:p>
          <a:p>
            <a:r>
              <a:rPr lang="cs-CZ" dirty="0" smtClean="0"/>
              <a:t>Nebezpečí vzniku </a:t>
            </a:r>
            <a:r>
              <a:rPr lang="cs-CZ" smtClean="0"/>
              <a:t>nových rizik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Funkční požadavky organizace a její struktury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dirty="0" smtClean="0"/>
              <a:t>V dnešní době, kdy jedinou jistotou je </a:t>
            </a:r>
            <a:r>
              <a:rPr lang="cs-CZ" b="1" dirty="0" smtClean="0"/>
              <a:t>změna</a:t>
            </a:r>
            <a:r>
              <a:rPr lang="cs-CZ" dirty="0" smtClean="0"/>
              <a:t>, je třeba respektovat některé obecné požadavky:</a:t>
            </a:r>
          </a:p>
          <a:p>
            <a:r>
              <a:rPr lang="cs-CZ" dirty="0" smtClean="0"/>
              <a:t>Požadavek </a:t>
            </a:r>
            <a:r>
              <a:rPr lang="cs-CZ" b="1" dirty="0" smtClean="0"/>
              <a:t>podnikavosti</a:t>
            </a:r>
            <a:r>
              <a:rPr lang="cs-CZ" dirty="0" smtClean="0"/>
              <a:t> – změny organizačních struktur</a:t>
            </a:r>
          </a:p>
          <a:p>
            <a:r>
              <a:rPr lang="cs-CZ" dirty="0" smtClean="0"/>
              <a:t>Požadavek </a:t>
            </a:r>
            <a:r>
              <a:rPr lang="cs-CZ" b="1" dirty="0" smtClean="0"/>
              <a:t>efektivnosti</a:t>
            </a:r>
            <a:r>
              <a:rPr lang="cs-CZ" dirty="0" smtClean="0"/>
              <a:t> – porovnání s konkurencí, světovými standardy</a:t>
            </a:r>
          </a:p>
          <a:p>
            <a:r>
              <a:rPr lang="cs-CZ" dirty="0" smtClean="0"/>
              <a:t>Požadavek větší </a:t>
            </a:r>
            <a:r>
              <a:rPr lang="cs-CZ" b="1" dirty="0" smtClean="0"/>
              <a:t>pružnosti </a:t>
            </a:r>
            <a:r>
              <a:rPr lang="cs-CZ" dirty="0" smtClean="0"/>
              <a:t>– nové příležitosti, méně řídících stupňů, investice, </a:t>
            </a:r>
            <a:r>
              <a:rPr lang="cs-CZ" dirty="0" err="1" smtClean="0"/>
              <a:t>povýrobní</a:t>
            </a:r>
            <a:r>
              <a:rPr lang="cs-CZ" dirty="0" smtClean="0"/>
              <a:t> služby…</a:t>
            </a:r>
          </a:p>
          <a:p>
            <a:pPr lvl="0"/>
            <a:r>
              <a:rPr lang="cs-CZ" dirty="0" smtClean="0"/>
              <a:t>Požadavek </a:t>
            </a:r>
            <a:r>
              <a:rPr lang="cs-CZ" b="1" dirty="0" smtClean="0"/>
              <a:t>internacionalizace </a:t>
            </a:r>
            <a:r>
              <a:rPr lang="cs-CZ" dirty="0" smtClean="0"/>
              <a:t>výroby (zapojení do mezinárodních informačních databank, různé formy zahraniční spolupráce, zkrácení průběžné doby výroby, filozofie just in </a:t>
            </a:r>
            <a:r>
              <a:rPr lang="cs-CZ" dirty="0" err="1" smtClean="0"/>
              <a:t>time</a:t>
            </a:r>
            <a:r>
              <a:rPr lang="cs-CZ" dirty="0" smtClean="0"/>
              <a:t> – právě včas).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Funkční požadavky - pokračování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cs-CZ" dirty="0" smtClean="0"/>
              <a:t>Požadavek </a:t>
            </a:r>
            <a:r>
              <a:rPr lang="cs-CZ" b="1" dirty="0" smtClean="0"/>
              <a:t>vysoké kvality </a:t>
            </a:r>
            <a:r>
              <a:rPr lang="cs-CZ" dirty="0" smtClean="0"/>
              <a:t>výroby (dosahování kvality je jednou z hlavních aktivit řízení výroby, kompetence za její rozvoj do všech útvarů, které ji mohou ovlivnit, kolektivní styl řízení, vztahy mezi vrcholovou a střední úrovní řízení atd.).</a:t>
            </a:r>
          </a:p>
          <a:p>
            <a:pPr lvl="0"/>
            <a:r>
              <a:rPr lang="cs-CZ" dirty="0" smtClean="0"/>
              <a:t>Požadavek </a:t>
            </a:r>
            <a:r>
              <a:rPr lang="cs-CZ" b="1" dirty="0" smtClean="0"/>
              <a:t>vysoké produktivity řídící práce a </a:t>
            </a:r>
            <a:r>
              <a:rPr lang="cs-CZ" dirty="0" smtClean="0"/>
              <a:t>administrativy (méně řídících stupňů, zejména v řízení výroby, automatizace kancelářské práce, nahrazování pevných forem organizačních struktur pružnými formami – proměnlivé týmy, neformální kontakty projektování s využitím výpočetní techniky).</a:t>
            </a:r>
          </a:p>
          <a:p>
            <a:pPr lvl="0"/>
            <a:r>
              <a:rPr lang="cs-CZ" dirty="0" smtClean="0"/>
              <a:t>Požadavek </a:t>
            </a:r>
            <a:r>
              <a:rPr lang="cs-CZ" b="1" dirty="0" smtClean="0"/>
              <a:t>funkčnosti organizační struktury </a:t>
            </a:r>
            <a:r>
              <a:rPr lang="cs-CZ" dirty="0" smtClean="0"/>
              <a:t>(návrhy musí vycházet ze stanovených záměrů rozvoje organizace a napomáhat dosahování vytýčených záměrů a cílů).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Posláním organizování je zajistit plánování – stanovení </a:t>
            </a:r>
            <a:r>
              <a:rPr lang="cs-CZ" b="1" dirty="0" smtClean="0"/>
              <a:t>cílů</a:t>
            </a:r>
            <a:r>
              <a:rPr lang="cs-CZ" dirty="0" smtClean="0"/>
              <a:t>, využívají se k tomu procesy dělby práce – </a:t>
            </a:r>
            <a:r>
              <a:rPr lang="cs-CZ" b="1" dirty="0" smtClean="0"/>
              <a:t>specializace</a:t>
            </a:r>
            <a:r>
              <a:rPr lang="cs-CZ" dirty="0" smtClean="0"/>
              <a:t>, dílčí procesy dělby práce vyžadují v prostoru a čase </a:t>
            </a:r>
            <a:r>
              <a:rPr lang="cs-CZ" b="1" dirty="0" smtClean="0"/>
              <a:t>koordinaci</a:t>
            </a:r>
            <a:r>
              <a:rPr lang="cs-CZ" dirty="0" smtClean="0"/>
              <a:t>. Řád, disciplínu a způsob provádění dílčích procesů usnadňuje vymezení </a:t>
            </a:r>
            <a:r>
              <a:rPr lang="cs-CZ" b="1" dirty="0" smtClean="0"/>
              <a:t>pravomocí</a:t>
            </a:r>
            <a:r>
              <a:rPr lang="cs-CZ" dirty="0" smtClean="0"/>
              <a:t> a </a:t>
            </a:r>
            <a:r>
              <a:rPr lang="cs-CZ" b="1" dirty="0" smtClean="0"/>
              <a:t>zodpovědnosti</a:t>
            </a:r>
            <a:r>
              <a:rPr lang="cs-CZ" dirty="0" smtClean="0"/>
              <a:t> zúčastněných.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Organizační struktury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/>
              <a:t>Forma sdružování lidí a činností pro zabezpečování úkolů organizování</a:t>
            </a:r>
          </a:p>
          <a:p>
            <a:pPr>
              <a:buNone/>
            </a:pPr>
            <a:r>
              <a:rPr lang="cs-CZ" dirty="0" smtClean="0"/>
              <a:t>Dělení z hlediska:</a:t>
            </a:r>
          </a:p>
          <a:p>
            <a:pPr marL="514350" indent="-514350">
              <a:buAutoNum type="alphaUcPeriod"/>
            </a:pPr>
            <a:r>
              <a:rPr lang="cs-CZ" dirty="0" smtClean="0"/>
              <a:t>Sdružování činností</a:t>
            </a:r>
          </a:p>
          <a:p>
            <a:pPr marL="514350" indent="-514350">
              <a:buAutoNum type="alphaUcPeriod"/>
            </a:pPr>
            <a:r>
              <a:rPr lang="cs-CZ" dirty="0" smtClean="0"/>
              <a:t>Uplatňování rozhodující pravomoci</a:t>
            </a:r>
          </a:p>
          <a:p>
            <a:pPr marL="514350" indent="-514350">
              <a:buAutoNum type="alphaUcPeriod"/>
            </a:pPr>
            <a:r>
              <a:rPr lang="cs-CZ" dirty="0" smtClean="0"/>
              <a:t>Míry delegace pravomoci a zodpovědnosti</a:t>
            </a:r>
          </a:p>
          <a:p>
            <a:pPr marL="514350" indent="-514350">
              <a:buAutoNum type="alphaUcPeriod"/>
            </a:pPr>
            <a:r>
              <a:rPr lang="cs-CZ" dirty="0" smtClean="0"/>
              <a:t>Členitosti</a:t>
            </a:r>
          </a:p>
          <a:p>
            <a:pPr marL="514350" indent="-514350">
              <a:buAutoNum type="alphaUcPeriod"/>
            </a:pPr>
            <a:r>
              <a:rPr lang="cs-CZ" dirty="0" smtClean="0"/>
              <a:t>Časového trvání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A. Sdružování činností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Struktury</a:t>
            </a:r>
          </a:p>
          <a:p>
            <a:r>
              <a:rPr lang="cs-CZ" dirty="0" smtClean="0"/>
              <a:t>Funkcionální</a:t>
            </a:r>
          </a:p>
          <a:p>
            <a:r>
              <a:rPr lang="cs-CZ" dirty="0" smtClean="0"/>
              <a:t>Výrobkové</a:t>
            </a:r>
          </a:p>
          <a:p>
            <a:r>
              <a:rPr lang="cs-CZ" dirty="0" smtClean="0"/>
              <a:t>Ostatní účelové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Funkcionální organizační struktura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75856" y="2780928"/>
            <a:ext cx="1850504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ředitel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043608" y="5013176"/>
            <a:ext cx="1274440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výzkum a vývoj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2771800" y="5013176"/>
            <a:ext cx="1296144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výroba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4499992" y="5013176"/>
            <a:ext cx="1296144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finance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6516216" y="5013176"/>
            <a:ext cx="1296144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marketing</a:t>
            </a:r>
            <a:endParaRPr lang="cs-CZ" dirty="0"/>
          </a:p>
        </p:txBody>
      </p:sp>
      <p:cxnSp>
        <p:nvCxnSpPr>
          <p:cNvPr id="10" name="Přímá spojovací čára 9"/>
          <p:cNvCxnSpPr>
            <a:stCxn id="4" idx="2"/>
          </p:cNvCxnSpPr>
          <p:nvPr/>
        </p:nvCxnSpPr>
        <p:spPr>
          <a:xfrm>
            <a:off x="4201108" y="3695328"/>
            <a:ext cx="10852" cy="8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čára 11"/>
          <p:cNvCxnSpPr/>
          <p:nvPr/>
        </p:nvCxnSpPr>
        <p:spPr>
          <a:xfrm>
            <a:off x="1691680" y="4653136"/>
            <a:ext cx="54726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ovací čára 13"/>
          <p:cNvCxnSpPr/>
          <p:nvPr/>
        </p:nvCxnSpPr>
        <p:spPr>
          <a:xfrm flipV="1">
            <a:off x="4211960" y="4581128"/>
            <a:ext cx="0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šipka 18"/>
          <p:cNvCxnSpPr>
            <a:endCxn id="5" idx="0"/>
          </p:cNvCxnSpPr>
          <p:nvPr/>
        </p:nvCxnSpPr>
        <p:spPr>
          <a:xfrm flipH="1">
            <a:off x="1680828" y="4653136"/>
            <a:ext cx="10852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šipka 20"/>
          <p:cNvCxnSpPr>
            <a:endCxn id="6" idx="0"/>
          </p:cNvCxnSpPr>
          <p:nvPr/>
        </p:nvCxnSpPr>
        <p:spPr>
          <a:xfrm>
            <a:off x="3419872" y="4653136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ovací šipka 22"/>
          <p:cNvCxnSpPr/>
          <p:nvPr/>
        </p:nvCxnSpPr>
        <p:spPr>
          <a:xfrm>
            <a:off x="5148064" y="4653136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ovací šipka 33"/>
          <p:cNvCxnSpPr>
            <a:endCxn id="8" idx="0"/>
          </p:cNvCxnSpPr>
          <p:nvPr/>
        </p:nvCxnSpPr>
        <p:spPr>
          <a:xfrm>
            <a:off x="7164288" y="4653136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Výrobková organizační struktura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pPr>
              <a:buNone/>
            </a:pP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419872" y="2276872"/>
            <a:ext cx="1706488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ředitel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827584" y="3429000"/>
            <a:ext cx="115212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/>
              <a:t>motory</a:t>
            </a:r>
            <a:endParaRPr lang="cs-CZ" sz="1400" dirty="0"/>
          </a:p>
        </p:txBody>
      </p:sp>
      <p:sp>
        <p:nvSpPr>
          <p:cNvPr id="7" name="Obdélník 6"/>
          <p:cNvSpPr/>
          <p:nvPr/>
        </p:nvSpPr>
        <p:spPr>
          <a:xfrm>
            <a:off x="2555776" y="3429000"/>
            <a:ext cx="115212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/>
              <a:t>kompresory</a:t>
            </a:r>
            <a:endParaRPr lang="cs-CZ" sz="1400" dirty="0"/>
          </a:p>
        </p:txBody>
      </p:sp>
      <p:sp>
        <p:nvSpPr>
          <p:cNvPr id="8" name="Obdélník 7"/>
          <p:cNvSpPr/>
          <p:nvPr/>
        </p:nvSpPr>
        <p:spPr>
          <a:xfrm>
            <a:off x="4355976" y="3429000"/>
            <a:ext cx="115212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/>
              <a:t>tramvaje</a:t>
            </a:r>
            <a:endParaRPr lang="cs-CZ" sz="1400" dirty="0"/>
          </a:p>
        </p:txBody>
      </p:sp>
      <p:sp>
        <p:nvSpPr>
          <p:cNvPr id="9" name="Obdélník 8"/>
          <p:cNvSpPr/>
          <p:nvPr/>
        </p:nvSpPr>
        <p:spPr>
          <a:xfrm>
            <a:off x="6156176" y="3429000"/>
            <a:ext cx="122413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/>
              <a:t>jeřáby</a:t>
            </a:r>
            <a:endParaRPr lang="cs-CZ" sz="1400" dirty="0"/>
          </a:p>
        </p:txBody>
      </p:sp>
      <p:sp>
        <p:nvSpPr>
          <p:cNvPr id="10" name="Obdélník 9"/>
          <p:cNvSpPr/>
          <p:nvPr/>
        </p:nvSpPr>
        <p:spPr>
          <a:xfrm>
            <a:off x="1043608" y="5517232"/>
            <a:ext cx="91440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marketing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1043608" y="4293096"/>
            <a:ext cx="91440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/>
              <a:t>Výzkum a vývoj</a:t>
            </a:r>
          </a:p>
        </p:txBody>
      </p:sp>
      <p:cxnSp>
        <p:nvCxnSpPr>
          <p:cNvPr id="19" name="Přímá spojovací šipka 18"/>
          <p:cNvCxnSpPr>
            <a:endCxn id="6" idx="0"/>
          </p:cNvCxnSpPr>
          <p:nvPr/>
        </p:nvCxnSpPr>
        <p:spPr>
          <a:xfrm>
            <a:off x="1403648" y="3140968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ovací šipka 22"/>
          <p:cNvCxnSpPr>
            <a:endCxn id="7" idx="0"/>
          </p:cNvCxnSpPr>
          <p:nvPr/>
        </p:nvCxnSpPr>
        <p:spPr>
          <a:xfrm>
            <a:off x="3131840" y="3140968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ovací šipka 24"/>
          <p:cNvCxnSpPr>
            <a:endCxn id="8" idx="0"/>
          </p:cNvCxnSpPr>
          <p:nvPr/>
        </p:nvCxnSpPr>
        <p:spPr>
          <a:xfrm>
            <a:off x="4932040" y="3140968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ovací šipka 30"/>
          <p:cNvCxnSpPr>
            <a:endCxn id="9" idx="0"/>
          </p:cNvCxnSpPr>
          <p:nvPr/>
        </p:nvCxnSpPr>
        <p:spPr>
          <a:xfrm flipH="1">
            <a:off x="6768244" y="3140968"/>
            <a:ext cx="36004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ovací čára 32"/>
          <p:cNvCxnSpPr/>
          <p:nvPr/>
        </p:nvCxnSpPr>
        <p:spPr>
          <a:xfrm>
            <a:off x="1403648" y="3140968"/>
            <a:ext cx="5400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ovací šipka 34"/>
          <p:cNvCxnSpPr>
            <a:endCxn id="9" idx="0"/>
          </p:cNvCxnSpPr>
          <p:nvPr/>
        </p:nvCxnSpPr>
        <p:spPr>
          <a:xfrm flipH="1">
            <a:off x="6768244" y="3140968"/>
            <a:ext cx="36004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ovací čára 38"/>
          <p:cNvCxnSpPr>
            <a:stCxn id="4" idx="2"/>
          </p:cNvCxnSpPr>
          <p:nvPr/>
        </p:nvCxnSpPr>
        <p:spPr>
          <a:xfrm>
            <a:off x="4273116" y="2780928"/>
            <a:ext cx="10852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Přímá spojovací čára 46"/>
          <p:cNvCxnSpPr/>
          <p:nvPr/>
        </p:nvCxnSpPr>
        <p:spPr>
          <a:xfrm>
            <a:off x="827584" y="3861048"/>
            <a:ext cx="0" cy="18722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Obdélník 48"/>
          <p:cNvSpPr/>
          <p:nvPr/>
        </p:nvSpPr>
        <p:spPr>
          <a:xfrm>
            <a:off x="1043608" y="4941168"/>
            <a:ext cx="91440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/>
              <a:t>výroba</a:t>
            </a:r>
          </a:p>
        </p:txBody>
      </p:sp>
      <p:cxnSp>
        <p:nvCxnSpPr>
          <p:cNvPr id="52" name="Přímá spojovací šipka 51"/>
          <p:cNvCxnSpPr>
            <a:endCxn id="11" idx="1"/>
          </p:cNvCxnSpPr>
          <p:nvPr/>
        </p:nvCxnSpPr>
        <p:spPr>
          <a:xfrm>
            <a:off x="827584" y="4509120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Přímá spojovací šipka 53"/>
          <p:cNvCxnSpPr>
            <a:endCxn id="49" idx="1"/>
          </p:cNvCxnSpPr>
          <p:nvPr/>
        </p:nvCxnSpPr>
        <p:spPr>
          <a:xfrm>
            <a:off x="827584" y="5157192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Přímá spojovací šipka 55"/>
          <p:cNvCxnSpPr/>
          <p:nvPr/>
        </p:nvCxnSpPr>
        <p:spPr>
          <a:xfrm>
            <a:off x="827584" y="5733256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Přímá spojovací čára 59"/>
          <p:cNvCxnSpPr/>
          <p:nvPr/>
        </p:nvCxnSpPr>
        <p:spPr>
          <a:xfrm>
            <a:off x="2627784" y="3861048"/>
            <a:ext cx="0" cy="19442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Obdélník 60"/>
          <p:cNvSpPr/>
          <p:nvPr/>
        </p:nvSpPr>
        <p:spPr>
          <a:xfrm>
            <a:off x="2915816" y="4221088"/>
            <a:ext cx="91440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/>
              <a:t>Výzkum a vývoj</a:t>
            </a:r>
          </a:p>
        </p:txBody>
      </p:sp>
      <p:sp>
        <p:nvSpPr>
          <p:cNvPr id="62" name="Obdélník 61"/>
          <p:cNvSpPr/>
          <p:nvPr/>
        </p:nvSpPr>
        <p:spPr>
          <a:xfrm>
            <a:off x="2915816" y="4869160"/>
            <a:ext cx="91440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/>
              <a:t>výroba</a:t>
            </a:r>
          </a:p>
        </p:txBody>
      </p:sp>
      <p:sp>
        <p:nvSpPr>
          <p:cNvPr id="63" name="Obdélník 62"/>
          <p:cNvSpPr/>
          <p:nvPr/>
        </p:nvSpPr>
        <p:spPr>
          <a:xfrm>
            <a:off x="2915816" y="5517232"/>
            <a:ext cx="91440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marketing</a:t>
            </a:r>
          </a:p>
        </p:txBody>
      </p:sp>
      <p:cxnSp>
        <p:nvCxnSpPr>
          <p:cNvPr id="65" name="Přímá spojovací šipka 64"/>
          <p:cNvCxnSpPr>
            <a:endCxn id="61" idx="1"/>
          </p:cNvCxnSpPr>
          <p:nvPr/>
        </p:nvCxnSpPr>
        <p:spPr>
          <a:xfrm>
            <a:off x="2627784" y="4437112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Přímá spojovací šipka 66"/>
          <p:cNvCxnSpPr>
            <a:endCxn id="62" idx="1"/>
          </p:cNvCxnSpPr>
          <p:nvPr/>
        </p:nvCxnSpPr>
        <p:spPr>
          <a:xfrm>
            <a:off x="2627784" y="5085184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Přímá spojovací šipka 68"/>
          <p:cNvCxnSpPr/>
          <p:nvPr/>
        </p:nvCxnSpPr>
        <p:spPr>
          <a:xfrm>
            <a:off x="2627784" y="5805264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Ostatní účelové struktury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Podle</a:t>
            </a:r>
          </a:p>
          <a:p>
            <a:r>
              <a:rPr lang="cs-CZ" dirty="0" smtClean="0"/>
              <a:t>Zákazníků</a:t>
            </a:r>
          </a:p>
          <a:p>
            <a:r>
              <a:rPr lang="cs-CZ" dirty="0" smtClean="0"/>
              <a:t>Teritoriálního či geografického umístění</a:t>
            </a:r>
          </a:p>
          <a:p>
            <a:r>
              <a:rPr lang="cs-CZ" dirty="0" smtClean="0"/>
              <a:t>Poskytovaných služeb</a:t>
            </a:r>
          </a:p>
          <a:p>
            <a:r>
              <a:rPr lang="cs-CZ" dirty="0" smtClean="0"/>
              <a:t>Technologie procesů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B. Uplatňování rozhodovací pravomoci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Struktury</a:t>
            </a:r>
          </a:p>
          <a:p>
            <a:r>
              <a:rPr lang="cs-CZ" dirty="0" smtClean="0"/>
              <a:t>liniového typu</a:t>
            </a:r>
          </a:p>
          <a:p>
            <a:r>
              <a:rPr lang="cs-CZ" dirty="0" smtClean="0"/>
              <a:t>štábního typu</a:t>
            </a:r>
          </a:p>
          <a:p>
            <a:r>
              <a:rPr lang="cs-CZ" dirty="0" smtClean="0"/>
              <a:t>kombinovaného typu</a:t>
            </a:r>
          </a:p>
          <a:p>
            <a:r>
              <a:rPr lang="cs-CZ" dirty="0" smtClean="0"/>
              <a:t>komisionálního typu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</TotalTime>
  <Words>556</Words>
  <Application>Microsoft Office PowerPoint</Application>
  <PresentationFormat>Předvádění na obrazovce (4:3)</PresentationFormat>
  <Paragraphs>112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5" baseType="lpstr">
      <vt:lpstr>Arial</vt:lpstr>
      <vt:lpstr>Calibri</vt:lpstr>
      <vt:lpstr>Motiv sady Office</vt:lpstr>
      <vt:lpstr>MANAGAMENT</vt:lpstr>
      <vt:lpstr>OSCAR</vt:lpstr>
      <vt:lpstr> </vt:lpstr>
      <vt:lpstr>Organizační struktury</vt:lpstr>
      <vt:lpstr>A. Sdružování činností</vt:lpstr>
      <vt:lpstr>Funkcionální organizační struktura</vt:lpstr>
      <vt:lpstr>Výrobková organizační struktura</vt:lpstr>
      <vt:lpstr>Ostatní účelové struktury</vt:lpstr>
      <vt:lpstr>B. Uplatňování rozhodovací pravomoci</vt:lpstr>
      <vt:lpstr>Liniové struktury</vt:lpstr>
      <vt:lpstr>Štábní struktury</vt:lpstr>
      <vt:lpstr>Kombinované struktury</vt:lpstr>
      <vt:lpstr> </vt:lpstr>
      <vt:lpstr>Maticové struktury</vt:lpstr>
      <vt:lpstr>Struktury komisionálního typu</vt:lpstr>
      <vt:lpstr>C. Míra delegace pravomoci</vt:lpstr>
      <vt:lpstr>D. Struktury podle členitosti</vt:lpstr>
      <vt:lpstr>E. Struktury podle časového trvání</vt:lpstr>
      <vt:lpstr>Proces tvorby organizační struktury</vt:lpstr>
      <vt:lpstr>Strategické aliance</vt:lpstr>
      <vt:lpstr>Funkční požadavky organizace a její struktury</vt:lpstr>
      <vt:lpstr>Funkční požadavky - pokračování</vt:lpstr>
    </vt:vector>
  </TitlesOfParts>
  <Company>Pedagogická fakulta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ORGANIZOVÁNÍ</dc:title>
  <dc:creator>Javorova Barbora</dc:creator>
  <cp:lastModifiedBy>bjavorova</cp:lastModifiedBy>
  <cp:revision>26</cp:revision>
  <dcterms:created xsi:type="dcterms:W3CDTF">2011-09-29T11:01:19Z</dcterms:created>
  <dcterms:modified xsi:type="dcterms:W3CDTF">2018-09-27T14:16:34Z</dcterms:modified>
</cp:coreProperties>
</file>