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78" r:id="rId8"/>
    <p:sldId id="279" r:id="rId9"/>
    <p:sldId id="280" r:id="rId10"/>
    <p:sldId id="282" r:id="rId11"/>
    <p:sldId id="283" r:id="rId12"/>
    <p:sldId id="284" r:id="rId13"/>
    <p:sldId id="285" r:id="rId14"/>
    <p:sldId id="286" r:id="rId15"/>
    <p:sldId id="28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26" autoAdjust="0"/>
  </p:normalViewPr>
  <p:slideViewPr>
    <p:cSldViewPr>
      <p:cViewPr varScale="1">
        <p:scale>
          <a:sx n="102" d="100"/>
          <a:sy n="102" d="100"/>
        </p:scale>
        <p:origin x="18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D2D9A-1302-4439-8FE3-99CE7CA7E3BD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Doplnění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ovlivňující spotřebitele při nákupu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 a vnější vlivy</a:t>
            </a:r>
          </a:p>
          <a:p>
            <a:r>
              <a:rPr lang="cs-CZ" dirty="0" smtClean="0"/>
              <a:t>Osobní, psychologické, společenské, kulturní a situační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Pohlaví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Rasa</a:t>
            </a:r>
          </a:p>
          <a:p>
            <a:r>
              <a:rPr lang="cs-CZ" dirty="0" smtClean="0"/>
              <a:t>Ekonomické podmínky</a:t>
            </a:r>
          </a:p>
          <a:p>
            <a:r>
              <a:rPr lang="cs-CZ" dirty="0" smtClean="0"/>
              <a:t>Životní styl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Osobnost</a:t>
            </a:r>
          </a:p>
          <a:p>
            <a:r>
              <a:rPr lang="cs-CZ" dirty="0" smtClean="0"/>
              <a:t>Sebeuvědomění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Psychologické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</a:p>
          <a:p>
            <a:r>
              <a:rPr lang="cs-CZ" dirty="0" smtClean="0"/>
              <a:t>Vnímání</a:t>
            </a:r>
          </a:p>
          <a:p>
            <a:r>
              <a:rPr lang="cs-CZ" dirty="0" smtClean="0"/>
              <a:t>Schopnosti a znalosti</a:t>
            </a:r>
          </a:p>
          <a:p>
            <a:r>
              <a:rPr lang="cs-CZ" dirty="0" smtClean="0"/>
              <a:t>Postoje</a:t>
            </a:r>
          </a:p>
          <a:p>
            <a:r>
              <a:rPr lang="cs-CZ" dirty="0" smtClean="0"/>
              <a:t>Osobnost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Společenské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Názoroví vůdci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Referenční skupiny  -  formální (komise)</a:t>
            </a:r>
          </a:p>
          <a:p>
            <a:pPr>
              <a:buNone/>
            </a:pPr>
            <a:r>
              <a:rPr lang="cs-CZ" dirty="0" smtClean="0"/>
              <a:t>                                    -  neformální (přátelé)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Kulturou označujeme sadu hodnot, názorů a postojů, které jsou akceptovány homogenní skupinou osob a předávány další generaci</a:t>
            </a:r>
          </a:p>
          <a:p>
            <a:r>
              <a:rPr lang="cs-CZ" dirty="0" smtClean="0"/>
              <a:t>Kultura určuje, jak lidé bydlí, co nosí, co jí, jak cestují…</a:t>
            </a:r>
          </a:p>
          <a:p>
            <a:r>
              <a:rPr lang="cs-CZ" dirty="0" smtClean="0"/>
              <a:t>Různé společnosti mají různé úrovně potřeb a různé hodnoty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Situační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Náročnost úkolu</a:t>
            </a:r>
          </a:p>
          <a:p>
            <a:r>
              <a:rPr lang="cs-CZ" dirty="0" smtClean="0"/>
              <a:t>Společenské okolí</a:t>
            </a:r>
          </a:p>
          <a:p>
            <a:r>
              <a:rPr lang="cs-CZ" dirty="0" smtClean="0"/>
              <a:t>Fyzické okolnosti nákupu</a:t>
            </a:r>
          </a:p>
          <a:p>
            <a:r>
              <a:rPr lang="cs-CZ" dirty="0" smtClean="0"/>
              <a:t>Čas</a:t>
            </a:r>
          </a:p>
          <a:p>
            <a:r>
              <a:rPr lang="cs-CZ" dirty="0" smtClean="0"/>
              <a:t>Další neočekávané </a:t>
            </a:r>
            <a:r>
              <a:rPr lang="cs-CZ" smtClean="0"/>
              <a:t>změny prostředí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Rozšířený marketingový mix – 10P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4P</a:t>
            </a:r>
          </a:p>
          <a:p>
            <a:r>
              <a:rPr lang="cs-CZ" dirty="0" err="1" smtClean="0"/>
              <a:t>People</a:t>
            </a:r>
            <a:r>
              <a:rPr lang="cs-CZ" dirty="0" smtClean="0"/>
              <a:t> – lidé, lidský činitel</a:t>
            </a:r>
          </a:p>
          <a:p>
            <a:r>
              <a:rPr lang="cs-CZ" dirty="0" err="1" smtClean="0"/>
              <a:t>Packaging</a:t>
            </a:r>
            <a:r>
              <a:rPr lang="cs-CZ" dirty="0" smtClean="0"/>
              <a:t> – balík služeb, jeho sestavení</a:t>
            </a:r>
          </a:p>
          <a:p>
            <a:r>
              <a:rPr lang="cs-CZ" dirty="0" err="1" smtClean="0"/>
              <a:t>Programing</a:t>
            </a:r>
            <a:r>
              <a:rPr lang="cs-CZ" dirty="0" smtClean="0"/>
              <a:t> – programová specifikace</a:t>
            </a:r>
          </a:p>
          <a:p>
            <a:r>
              <a:rPr lang="cs-CZ" dirty="0" err="1" smtClean="0"/>
              <a:t>Partnership</a:t>
            </a:r>
            <a:r>
              <a:rPr lang="cs-CZ" dirty="0" smtClean="0"/>
              <a:t> - spolupráce</a:t>
            </a:r>
          </a:p>
          <a:p>
            <a:r>
              <a:rPr lang="cs-CZ" dirty="0" err="1" smtClean="0"/>
              <a:t>Politics</a:t>
            </a:r>
            <a:r>
              <a:rPr lang="cs-CZ" dirty="0" smtClean="0"/>
              <a:t> – politické aktivity</a:t>
            </a:r>
          </a:p>
          <a:p>
            <a:r>
              <a:rPr lang="cs-CZ" dirty="0" smtClean="0"/>
              <a:t>Public </a:t>
            </a:r>
            <a:r>
              <a:rPr lang="cs-CZ" dirty="0" err="1" smtClean="0"/>
              <a:t>opinion</a:t>
            </a:r>
            <a:r>
              <a:rPr lang="cs-CZ" dirty="0" smtClean="0"/>
              <a:t> – veřejné mínění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Marketingový mix spotřebitele – 4C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– užitná hodnota produktu pro spotřebitele</a:t>
            </a:r>
          </a:p>
          <a:p>
            <a:r>
              <a:rPr lang="cs-CZ" dirty="0" err="1" smtClean="0"/>
              <a:t>Cost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costumer</a:t>
            </a:r>
            <a:r>
              <a:rPr lang="cs-CZ" dirty="0" smtClean="0"/>
              <a:t> – zákaznické náklady</a:t>
            </a:r>
          </a:p>
          <a:p>
            <a:r>
              <a:rPr lang="cs-CZ" dirty="0" err="1" smtClean="0"/>
              <a:t>Convenience</a:t>
            </a:r>
            <a:r>
              <a:rPr lang="cs-CZ" dirty="0" smtClean="0"/>
              <a:t> – „pohodlí“ při získávání produktu</a:t>
            </a:r>
          </a:p>
          <a:p>
            <a:r>
              <a:rPr lang="cs-CZ" dirty="0" err="1" smtClean="0"/>
              <a:t>Communication</a:t>
            </a:r>
            <a:r>
              <a:rPr lang="cs-CZ" dirty="0" smtClean="0"/>
              <a:t> – možnost komunikace před, při a po uzavření transakce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spotřebních aktivit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Spotřeba jako </a:t>
            </a:r>
            <a:r>
              <a:rPr lang="cs-CZ" b="1" dirty="0" smtClean="0"/>
              <a:t>prostředek uspokojení základní potřeby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zážitek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prostředek integrace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klasifikace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hra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/>
              <a:t>strana </a:t>
            </a:r>
            <a:fld id="{3F3FB4CC-BEF9-428A-8263-85302A0BB524}" type="slidenum">
              <a:rPr lang="cs-CZ"/>
              <a:pPr/>
              <a:t>5</a:t>
            </a:fld>
            <a:endParaRPr lang="cs-CZ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6996112" cy="777875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Calibri" pitchFamily="34" charset="0"/>
              </a:rPr>
              <a:t>Chování spotřebitele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Chování, kterým se spotřebitelé projevují při hledání, nakupování, užívání, hodnocení a nakládání s výrobky a službami, od nichž očekávají uspokojení svých potřeb. 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Souhrn vnějších projevů, činností, jednání a reakcí organismu, dělených podle psychologické povahy na instinktivní, návykové a rozumové. </a:t>
            </a:r>
          </a:p>
          <a:p>
            <a:pPr>
              <a:lnSpc>
                <a:spcPct val="90000"/>
              </a:lnSpc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 dirty="0">
                <a:solidFill>
                  <a:srgbClr val="005DA8"/>
                </a:solidFill>
                <a:latin typeface="Calibri" pitchFamily="34" charset="0"/>
              </a:rPr>
              <a:t>Chování spotřebitele</a:t>
            </a:r>
            <a:r>
              <a:rPr lang="cs-CZ" sz="2800" dirty="0">
                <a:solidFill>
                  <a:srgbClr val="005DA8"/>
                </a:solidFill>
                <a:latin typeface="Calibri" pitchFamily="34" charset="0"/>
              </a:rPr>
              <a:t> </a:t>
            </a:r>
            <a:r>
              <a:rPr lang="cs-CZ" sz="2800" dirty="0">
                <a:solidFill>
                  <a:srgbClr val="5F5F5F"/>
                </a:solidFill>
                <a:latin typeface="Calibri" pitchFamily="34" charset="0"/>
              </a:rPr>
              <a:t>patří do </a:t>
            </a:r>
            <a:r>
              <a:rPr lang="cs-CZ" sz="2800" dirty="0" err="1">
                <a:solidFill>
                  <a:srgbClr val="5F5F5F"/>
                </a:solidFill>
                <a:latin typeface="Calibri" pitchFamily="34" charset="0"/>
              </a:rPr>
              <a:t>multidisciplinárních</a:t>
            </a:r>
            <a:r>
              <a:rPr lang="cs-CZ" sz="2800" dirty="0">
                <a:solidFill>
                  <a:srgbClr val="5F5F5F"/>
                </a:solidFill>
                <a:latin typeface="Calibri" pitchFamily="34" charset="0"/>
              </a:rPr>
              <a:t> témat, neboť žádná disciplína není schopná o něm poskytnout ucelený obrázek.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nákupního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Rozpoznání problému (povědomí o potřebě)</a:t>
            </a:r>
          </a:p>
          <a:p>
            <a:pPr>
              <a:buNone/>
            </a:pPr>
            <a:r>
              <a:rPr lang="cs-CZ" dirty="0" smtClean="0"/>
              <a:t>2. Hledání informací</a:t>
            </a:r>
          </a:p>
          <a:p>
            <a:pPr>
              <a:buNone/>
            </a:pPr>
            <a:r>
              <a:rPr lang="cs-CZ" dirty="0" smtClean="0"/>
              <a:t>3. Hodnocení alternativ a nákupní rozhodnutí</a:t>
            </a:r>
          </a:p>
          <a:p>
            <a:pPr>
              <a:buNone/>
            </a:pPr>
            <a:r>
              <a:rPr lang="cs-CZ" dirty="0" smtClean="0"/>
              <a:t>4. Nákup</a:t>
            </a:r>
          </a:p>
          <a:p>
            <a:pPr>
              <a:buNone/>
            </a:pPr>
            <a:r>
              <a:rPr lang="cs-CZ" dirty="0" smtClean="0"/>
              <a:t>5. </a:t>
            </a:r>
            <a:r>
              <a:rPr lang="cs-CZ" dirty="0" err="1" smtClean="0"/>
              <a:t>Ponákupní</a:t>
            </a:r>
            <a:r>
              <a:rPr lang="cs-CZ" dirty="0" smtClean="0"/>
              <a:t> chování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7“O“ ( 7 otázek) k chování spotřebitele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Kdo jsou zákazníci? – </a:t>
            </a:r>
            <a:r>
              <a:rPr lang="cs-CZ" b="1" dirty="0" err="1" smtClean="0"/>
              <a:t>Occupants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 Co na trhu vyhledávají? – </a:t>
            </a:r>
            <a:r>
              <a:rPr lang="cs-CZ" b="1" dirty="0" err="1" smtClean="0"/>
              <a:t>Objects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 Proč, za jakým účelem? – </a:t>
            </a:r>
            <a:r>
              <a:rPr lang="cs-CZ" b="1" dirty="0" err="1" smtClean="0"/>
              <a:t>Objectives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Kdo všechno se podílí na tomto procesu? – </a:t>
            </a:r>
            <a:r>
              <a:rPr lang="cs-CZ" b="1" dirty="0" err="1" smtClean="0"/>
              <a:t>Organizations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Jak probíhají transakce a operace na trhu? – </a:t>
            </a:r>
            <a:r>
              <a:rPr lang="cs-CZ" b="1" dirty="0" err="1" smtClean="0"/>
              <a:t>Operations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Kdy, při jaké příležitosti (stimuly)? – </a:t>
            </a:r>
            <a:r>
              <a:rPr lang="cs-CZ" b="1" dirty="0" err="1" smtClean="0"/>
              <a:t>Occasions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Kde je odbytiště, kde se nakupuje? - </a:t>
            </a:r>
            <a:r>
              <a:rPr lang="cs-CZ" b="1" dirty="0" err="1" smtClean="0"/>
              <a:t>Outlets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Kupní role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Iniciátor</a:t>
            </a:r>
            <a:r>
              <a:rPr lang="cs-CZ" dirty="0" smtClean="0"/>
              <a:t> – přichází s návrhem koupit</a:t>
            </a:r>
          </a:p>
          <a:p>
            <a:r>
              <a:rPr lang="cs-CZ" b="1" dirty="0" err="1" smtClean="0"/>
              <a:t>Ovlivňovatel</a:t>
            </a:r>
            <a:r>
              <a:rPr lang="cs-CZ" dirty="0" smtClean="0"/>
              <a:t> – osoba, jejíž názory a rady ovlivňují rozhodování</a:t>
            </a:r>
          </a:p>
          <a:p>
            <a:r>
              <a:rPr lang="cs-CZ" b="1" dirty="0" err="1" smtClean="0"/>
              <a:t>Rozhodovatel</a:t>
            </a:r>
            <a:r>
              <a:rPr lang="cs-CZ" b="1" dirty="0" smtClean="0"/>
              <a:t> </a:t>
            </a:r>
            <a:r>
              <a:rPr lang="cs-CZ" dirty="0" smtClean="0"/>
              <a:t>– určuje zda koupit, co, jak a kde</a:t>
            </a:r>
          </a:p>
          <a:p>
            <a:r>
              <a:rPr lang="cs-CZ" b="1" dirty="0" smtClean="0"/>
              <a:t>Kupující</a:t>
            </a:r>
            <a:r>
              <a:rPr lang="cs-CZ" dirty="0" smtClean="0"/>
              <a:t> – provede nákup produktu</a:t>
            </a:r>
          </a:p>
          <a:p>
            <a:r>
              <a:rPr lang="cs-CZ" b="1" dirty="0" smtClean="0"/>
              <a:t>Uživatel </a:t>
            </a:r>
            <a:r>
              <a:rPr lang="cs-CZ" dirty="0" smtClean="0"/>
              <a:t>– zakoupený </a:t>
            </a:r>
            <a:r>
              <a:rPr lang="cs-CZ" dirty="0" err="1" smtClean="0"/>
              <a:t>produkz</a:t>
            </a:r>
            <a:r>
              <a:rPr lang="cs-CZ" dirty="0" smtClean="0"/>
              <a:t> užívá</a:t>
            </a:r>
          </a:p>
          <a:p>
            <a:r>
              <a:rPr lang="cs-CZ" b="1" dirty="0" smtClean="0"/>
              <a:t>Plátce</a:t>
            </a:r>
            <a:r>
              <a:rPr lang="cs-CZ" dirty="0" smtClean="0"/>
              <a:t> – financuje nákup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nákupního chování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Rutinní/ zvyklostní nákup</a:t>
            </a:r>
          </a:p>
          <a:p>
            <a:r>
              <a:rPr lang="cs-CZ" dirty="0" smtClean="0"/>
              <a:t>Limitovaný nákup</a:t>
            </a:r>
          </a:p>
          <a:p>
            <a:r>
              <a:rPr lang="cs-CZ" dirty="0" smtClean="0"/>
              <a:t>Extenzivní nákup</a:t>
            </a:r>
          </a:p>
          <a:p>
            <a:r>
              <a:rPr lang="cs-CZ" dirty="0" smtClean="0"/>
              <a:t>Impulzivní nákup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391</Words>
  <Application>Microsoft Office PowerPoint</Application>
  <PresentationFormat>Předvádění na obrazovce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Doplnění</vt:lpstr>
      <vt:lpstr>Rozšířený marketingový mix – 10P</vt:lpstr>
      <vt:lpstr>Marketingový mix spotřebitele – 4C</vt:lpstr>
      <vt:lpstr>Typy spotřebních aktivit</vt:lpstr>
      <vt:lpstr>Chování spotřebitele</vt:lpstr>
      <vt:lpstr>Proces nákupního rozhodování</vt:lpstr>
      <vt:lpstr>7“O“ ( 7 otázek) k chování spotřebitele</vt:lpstr>
      <vt:lpstr>Kupní role</vt:lpstr>
      <vt:lpstr>Typy nákupního chování</vt:lpstr>
      <vt:lpstr>Faktory ovlivňující spotřebitele při nákupu</vt:lpstr>
      <vt:lpstr>Osobní faktory</vt:lpstr>
      <vt:lpstr>Psychologické faktory</vt:lpstr>
      <vt:lpstr>Společenské faktory</vt:lpstr>
      <vt:lpstr>Kulturní faktory</vt:lpstr>
      <vt:lpstr>Situační faktory</vt:lpstr>
    </vt:vector>
  </TitlesOfParts>
  <Company>Pedagogická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2</dc:title>
  <dc:creator>Javorova Barbora</dc:creator>
  <cp:lastModifiedBy>Uživatel systému Windows</cp:lastModifiedBy>
  <cp:revision>30</cp:revision>
  <dcterms:created xsi:type="dcterms:W3CDTF">2011-11-14T11:37:20Z</dcterms:created>
  <dcterms:modified xsi:type="dcterms:W3CDTF">2018-11-05T14:01:57Z</dcterms:modified>
</cp:coreProperties>
</file>