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1"/>
  </p:notesMasterIdLst>
  <p:sldIdLst>
    <p:sldId id="256" r:id="rId2"/>
    <p:sldId id="258" r:id="rId3"/>
    <p:sldId id="259" r:id="rId4"/>
    <p:sldId id="278" r:id="rId5"/>
    <p:sldId id="353" r:id="rId6"/>
    <p:sldId id="354" r:id="rId7"/>
    <p:sldId id="355" r:id="rId8"/>
    <p:sldId id="476" r:id="rId9"/>
    <p:sldId id="477" r:id="rId10"/>
    <p:sldId id="475" r:id="rId11"/>
    <p:sldId id="356" r:id="rId12"/>
    <p:sldId id="357" r:id="rId13"/>
    <p:sldId id="358" r:id="rId14"/>
    <p:sldId id="359" r:id="rId15"/>
    <p:sldId id="479" r:id="rId16"/>
    <p:sldId id="478" r:id="rId17"/>
    <p:sldId id="360" r:id="rId18"/>
    <p:sldId id="361" r:id="rId19"/>
    <p:sldId id="517" r:id="rId20"/>
    <p:sldId id="468" r:id="rId21"/>
    <p:sldId id="474" r:id="rId22"/>
    <p:sldId id="469" r:id="rId23"/>
    <p:sldId id="470" r:id="rId24"/>
    <p:sldId id="471" r:id="rId25"/>
    <p:sldId id="472" r:id="rId26"/>
    <p:sldId id="473" r:id="rId27"/>
    <p:sldId id="466" r:id="rId28"/>
    <p:sldId id="467" r:id="rId29"/>
    <p:sldId id="464" r:id="rId30"/>
    <p:sldId id="284" r:id="rId31"/>
    <p:sldId id="363" r:id="rId32"/>
    <p:sldId id="364" r:id="rId33"/>
    <p:sldId id="365" r:id="rId34"/>
    <p:sldId id="366" r:id="rId35"/>
    <p:sldId id="367" r:id="rId36"/>
    <p:sldId id="368" r:id="rId37"/>
    <p:sldId id="369" r:id="rId38"/>
    <p:sldId id="480" r:id="rId39"/>
    <p:sldId id="285" r:id="rId40"/>
    <p:sldId id="287" r:id="rId41"/>
    <p:sldId id="485" r:id="rId42"/>
    <p:sldId id="288" r:id="rId43"/>
    <p:sldId id="510" r:id="rId44"/>
    <p:sldId id="511" r:id="rId45"/>
    <p:sldId id="512" r:id="rId46"/>
    <p:sldId id="513" r:id="rId47"/>
    <p:sldId id="514" r:id="rId48"/>
    <p:sldId id="515" r:id="rId49"/>
    <p:sldId id="482" r:id="rId50"/>
    <p:sldId id="518" r:id="rId51"/>
    <p:sldId id="483" r:id="rId52"/>
    <p:sldId id="484" r:id="rId53"/>
    <p:sldId id="291" r:id="rId54"/>
    <p:sldId id="486" r:id="rId55"/>
    <p:sldId id="487" r:id="rId56"/>
    <p:sldId id="488" r:id="rId57"/>
    <p:sldId id="489" r:id="rId58"/>
    <p:sldId id="481" r:id="rId59"/>
    <p:sldId id="453" r:id="rId60"/>
    <p:sldId id="454" r:id="rId61"/>
    <p:sldId id="455" r:id="rId62"/>
    <p:sldId id="456" r:id="rId63"/>
    <p:sldId id="457" r:id="rId64"/>
    <p:sldId id="458" r:id="rId65"/>
    <p:sldId id="459" r:id="rId66"/>
    <p:sldId id="460" r:id="rId67"/>
    <p:sldId id="447" r:id="rId68"/>
    <p:sldId id="451" r:id="rId69"/>
    <p:sldId id="448" r:id="rId70"/>
    <p:sldId id="450" r:id="rId71"/>
    <p:sldId id="490" r:id="rId72"/>
    <p:sldId id="452" r:id="rId73"/>
    <p:sldId id="449" r:id="rId74"/>
    <p:sldId id="318" r:id="rId75"/>
    <p:sldId id="491" r:id="rId76"/>
    <p:sldId id="493" r:id="rId77"/>
    <p:sldId id="492" r:id="rId78"/>
    <p:sldId id="328" r:id="rId79"/>
    <p:sldId id="494" r:id="rId80"/>
    <p:sldId id="329" r:id="rId81"/>
    <p:sldId id="330" r:id="rId82"/>
    <p:sldId id="495" r:id="rId83"/>
    <p:sldId id="516" r:id="rId84"/>
    <p:sldId id="319" r:id="rId85"/>
    <p:sldId id="498" r:id="rId86"/>
    <p:sldId id="499" r:id="rId87"/>
    <p:sldId id="497" r:id="rId88"/>
    <p:sldId id="321" r:id="rId89"/>
    <p:sldId id="322" r:id="rId90"/>
    <p:sldId id="500" r:id="rId91"/>
    <p:sldId id="323" r:id="rId92"/>
    <p:sldId id="501" r:id="rId93"/>
    <p:sldId id="502" r:id="rId94"/>
    <p:sldId id="503" r:id="rId95"/>
    <p:sldId id="504" r:id="rId96"/>
    <p:sldId id="324" r:id="rId97"/>
    <p:sldId id="519" r:id="rId98"/>
    <p:sldId id="520" r:id="rId99"/>
    <p:sldId id="521" r:id="rId100"/>
    <p:sldId id="326" r:id="rId101"/>
    <p:sldId id="327" r:id="rId102"/>
    <p:sldId id="331" r:id="rId103"/>
    <p:sldId id="370" r:id="rId104"/>
    <p:sldId id="371" r:id="rId105"/>
    <p:sldId id="372" r:id="rId106"/>
    <p:sldId id="379" r:id="rId107"/>
    <p:sldId id="380" r:id="rId108"/>
    <p:sldId id="381" r:id="rId109"/>
    <p:sldId id="382" r:id="rId110"/>
    <p:sldId id="384" r:id="rId111"/>
    <p:sldId id="383" r:id="rId112"/>
    <p:sldId id="373" r:id="rId113"/>
    <p:sldId id="374" r:id="rId114"/>
    <p:sldId id="375" r:id="rId115"/>
    <p:sldId id="378" r:id="rId116"/>
    <p:sldId id="335" r:id="rId117"/>
    <p:sldId id="505" r:id="rId118"/>
    <p:sldId id="336" r:id="rId119"/>
    <p:sldId id="337" r:id="rId120"/>
    <p:sldId id="391" r:id="rId121"/>
    <p:sldId id="392" r:id="rId122"/>
    <p:sldId id="393" r:id="rId123"/>
    <p:sldId id="412" r:id="rId124"/>
    <p:sldId id="413" r:id="rId125"/>
    <p:sldId id="414" r:id="rId126"/>
    <p:sldId id="415" r:id="rId127"/>
    <p:sldId id="416" r:id="rId128"/>
    <p:sldId id="417" r:id="rId129"/>
    <p:sldId id="394" r:id="rId130"/>
    <p:sldId id="508" r:id="rId131"/>
    <p:sldId id="506" r:id="rId132"/>
    <p:sldId id="507" r:id="rId133"/>
    <p:sldId id="396" r:id="rId134"/>
    <p:sldId id="397" r:id="rId135"/>
    <p:sldId id="398" r:id="rId136"/>
    <p:sldId id="399" r:id="rId137"/>
    <p:sldId id="400" r:id="rId138"/>
    <p:sldId id="401" r:id="rId139"/>
    <p:sldId id="418" r:id="rId140"/>
    <p:sldId id="402" r:id="rId141"/>
    <p:sldId id="403" r:id="rId142"/>
    <p:sldId id="405" r:id="rId143"/>
    <p:sldId id="406" r:id="rId144"/>
    <p:sldId id="407" r:id="rId145"/>
    <p:sldId id="408" r:id="rId146"/>
    <p:sldId id="409" r:id="rId147"/>
    <p:sldId id="410" r:id="rId148"/>
    <p:sldId id="420" r:id="rId149"/>
    <p:sldId id="421" r:id="rId150"/>
    <p:sldId id="419" r:id="rId151"/>
    <p:sldId id="423" r:id="rId152"/>
    <p:sldId id="424" r:id="rId153"/>
    <p:sldId id="425" r:id="rId154"/>
    <p:sldId id="343" r:id="rId155"/>
    <p:sldId id="338" r:id="rId156"/>
    <p:sldId id="344" r:id="rId157"/>
    <p:sldId id="339" r:id="rId158"/>
    <p:sldId id="340" r:id="rId159"/>
    <p:sldId id="341" r:id="rId160"/>
    <p:sldId id="426" r:id="rId161"/>
    <p:sldId id="342" r:id="rId162"/>
    <p:sldId id="427"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509" r:id="rId179"/>
    <p:sldId id="443" r:id="rId18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40" autoAdjust="0"/>
  </p:normalViewPr>
  <p:slideViewPr>
    <p:cSldViewPr>
      <p:cViewPr varScale="1">
        <p:scale>
          <a:sx n="111" d="100"/>
          <a:sy n="111" d="100"/>
        </p:scale>
        <p:origin x="153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B6965-A107-46DF-8AF8-A696A5DBF782}" type="datetimeFigureOut">
              <a:rPr lang="cs-CZ" smtClean="0"/>
              <a:pPr/>
              <a:t>12.09.2018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CC2B4-4E48-4C02-A33B-E09BD05EAB9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0BCC2B4-4E48-4C02-A33B-E09BD05EAB94}" type="slidenum">
              <a:rPr lang="cs-CZ" smtClean="0"/>
              <a:pPr/>
              <a:t>18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cs-CZ"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fld id="{E8F89C1C-4AB7-4D59-B75D-1B41F139A357}"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F05C9B62-D6FF-45B1-B488-CB53A91ED2D8}" type="datetimeFigureOut">
              <a:rPr lang="cs-CZ" smtClean="0"/>
              <a:pPr/>
              <a:t>12.09.2018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A120A06-9C9E-4E60-8BF3-B6719FFAE35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C9B62-D6FF-45B1-B488-CB53A91ED2D8}" type="datetimeFigureOut">
              <a:rPr lang="cs-CZ" smtClean="0"/>
              <a:pPr/>
              <a:t>12.09.2018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20A06-9C9E-4E60-8BF3-B6719FFAE35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www.chmi.cz/uoco/isko/groc/gr06cz/kap21.html"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7.emf"/><Relationship Id="rId4" Type="http://schemas.openxmlformats.org/officeDocument/2006/relationships/image" Target="../media/image16.emf"/></Relationships>
</file>

<file path=ppt/slides/_rels/slide16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sustainabledevelopment.un.org/content/documents/7891Transforming%20Our%20World.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osn.cz/osn/hlavni-temata/cile-udrzitelneho-rozvoje-sdgs-2015-203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Ekologické aspekty lidské činnosti</a:t>
            </a:r>
            <a:endParaRPr lang="cs-CZ" b="1" dirty="0"/>
          </a:p>
        </p:txBody>
      </p:sp>
      <p:sp>
        <p:nvSpPr>
          <p:cNvPr id="3" name="Podnadpis 2"/>
          <p:cNvSpPr>
            <a:spLocks noGrp="1"/>
          </p:cNvSpPr>
          <p:nvPr>
            <p:ph type="subTitle" idx="1"/>
          </p:nvPr>
        </p:nvSpPr>
        <p:spPr>
          <a:xfrm>
            <a:off x="1371600" y="3886200"/>
            <a:ext cx="6400800" cy="46856"/>
          </a:xfrm>
        </p:spPr>
        <p:txBody>
          <a:bodyPr>
            <a:normAutofit fontScale="25000" lnSpcReduction="20000"/>
          </a:bodyPr>
          <a:lstStyle/>
          <a:p>
            <a:endParaRPr lang="cs-CZ" sz="54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Reducenti</a:t>
            </a:r>
            <a:endParaRPr lang="cs-CZ" dirty="0"/>
          </a:p>
        </p:txBody>
      </p:sp>
      <p:sp>
        <p:nvSpPr>
          <p:cNvPr id="3" name="Zástupný symbol pro obsah 2"/>
          <p:cNvSpPr>
            <a:spLocks noGrp="1"/>
          </p:cNvSpPr>
          <p:nvPr>
            <p:ph idx="1"/>
          </p:nvPr>
        </p:nvSpPr>
        <p:spPr/>
        <p:txBody>
          <a:bodyPr/>
          <a:lstStyle/>
          <a:p>
            <a:r>
              <a:rPr lang="cs-CZ" dirty="0" err="1" smtClean="0"/>
              <a:t>Rozkladači</a:t>
            </a:r>
            <a:r>
              <a:rPr lang="cs-CZ" dirty="0" smtClean="0"/>
              <a:t> – </a:t>
            </a:r>
            <a:r>
              <a:rPr lang="cs-CZ" dirty="0" err="1" smtClean="0"/>
              <a:t>dekompozitoři</a:t>
            </a:r>
            <a:endParaRPr lang="cs-CZ" dirty="0" smtClean="0"/>
          </a:p>
          <a:p>
            <a:r>
              <a:rPr lang="cs-CZ" dirty="0" smtClean="0"/>
              <a:t>Rozkládají organické hmoty na minerální látky</a:t>
            </a:r>
            <a:br>
              <a:rPr lang="cs-CZ" dirty="0" smtClean="0"/>
            </a:br>
            <a:r>
              <a:rPr lang="cs-CZ" dirty="0" smtClean="0"/>
              <a:t>=&gt;houby, bakterie, plísně, kvasinky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Geograficky nepůvodní druhy</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Mohou způsobit ohrožení populací druhů </a:t>
            </a:r>
            <a:r>
              <a:rPr lang="cs-CZ" dirty="0" smtClean="0"/>
              <a:t>rostlin </a:t>
            </a:r>
            <a:r>
              <a:rPr lang="cs-CZ" dirty="0" smtClean="0"/>
              <a:t>a živočichů</a:t>
            </a:r>
          </a:p>
          <a:p>
            <a:r>
              <a:rPr lang="cs-CZ" dirty="0" smtClean="0"/>
              <a:t>Na </a:t>
            </a:r>
            <a:r>
              <a:rPr lang="cs-CZ" dirty="0" smtClean="0"/>
              <a:t>povolení je vázána činnost úmyslná, tedy činnost vedená úmyslem rozšířit nepůvodní </a:t>
            </a:r>
            <a:r>
              <a:rPr lang="cs-CZ" dirty="0" smtClean="0"/>
              <a:t>druh (Toto </a:t>
            </a:r>
            <a:r>
              <a:rPr lang="cs-CZ" dirty="0" smtClean="0"/>
              <a:t>neplatí, pro nepůvodní druhy rostlin, pokud se hospodaří podle schváleného lesního hospodářského plánu nebo vlastníkem lesa převzaté lesní hospodářské </a:t>
            </a:r>
            <a:r>
              <a:rPr lang="cs-CZ" dirty="0" smtClean="0"/>
              <a:t>osnovy)</a:t>
            </a:r>
            <a:endParaRPr lang="cs-CZ" dirty="0" smtClean="0"/>
          </a:p>
          <a:p>
            <a:r>
              <a:rPr lang="cs-CZ" dirty="0" smtClean="0"/>
              <a:t>Geograficky nepůvodním druhem rostliny nebo živočicha je přitom míněn </a:t>
            </a:r>
            <a:r>
              <a:rPr lang="cs-CZ" b="1" dirty="0" smtClean="0"/>
              <a:t>druh, který není součástí přirozených společenstev určitého </a:t>
            </a:r>
            <a:r>
              <a:rPr lang="cs-CZ" b="1" dirty="0" smtClean="0"/>
              <a:t>regionu</a:t>
            </a:r>
            <a:endParaRPr lang="cs-CZ" dirty="0" smtClean="0"/>
          </a:p>
          <a:p>
            <a:r>
              <a:rPr lang="cs-CZ" dirty="0" smtClean="0"/>
              <a:t>Povolení k záměrnému šíření geograficky nepůvodních druhů vydávají ve správním řízení příslušné orgány ochrany </a:t>
            </a:r>
            <a:r>
              <a:rPr lang="cs-CZ" dirty="0" smtClean="0"/>
              <a:t>přírody </a:t>
            </a:r>
            <a:endParaRPr lang="cs-CZ"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Invazivní druhy</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Některé geograficky nepůvodní druhy se mohou velmi rychle šířit, čímž ohrožují biologickou </a:t>
            </a:r>
            <a:r>
              <a:rPr lang="cs-CZ" dirty="0" smtClean="0"/>
              <a:t>diverzitu </a:t>
            </a:r>
            <a:endParaRPr lang="cs-CZ" dirty="0" smtClean="0"/>
          </a:p>
          <a:p>
            <a:r>
              <a:rPr lang="cs-CZ" dirty="0" smtClean="0"/>
              <a:t>Takové druhy jsou označovány jako </a:t>
            </a:r>
            <a:r>
              <a:rPr lang="cs-CZ" dirty="0" smtClean="0"/>
              <a:t>invazivní</a:t>
            </a:r>
            <a:endParaRPr lang="cs-CZ" dirty="0" smtClean="0"/>
          </a:p>
          <a:p>
            <a:r>
              <a:rPr lang="cs-CZ" dirty="0" smtClean="0"/>
              <a:t>Nekontrolované šíření těchto druhů může vést až k zásadní přeměně původních </a:t>
            </a:r>
            <a:r>
              <a:rPr lang="cs-CZ" dirty="0" smtClean="0"/>
              <a:t>biotopů </a:t>
            </a:r>
            <a:endParaRPr lang="cs-CZ" dirty="0" smtClean="0"/>
          </a:p>
          <a:p>
            <a:r>
              <a:rPr lang="cs-CZ" dirty="0" smtClean="0"/>
              <a:t>Mezi nejnebezpečnější </a:t>
            </a:r>
            <a:r>
              <a:rPr lang="cs-CZ" dirty="0" smtClean="0"/>
              <a:t>invazivní </a:t>
            </a:r>
            <a:r>
              <a:rPr lang="cs-CZ" dirty="0" smtClean="0"/>
              <a:t>druhy u nás patří bolševník velkolepý, všechny druhy křídlatek (k. japonská, k. sachalinská a k. česká) či netýkavka </a:t>
            </a:r>
            <a:r>
              <a:rPr lang="cs-CZ" dirty="0" smtClean="0"/>
              <a:t>žláznatá</a:t>
            </a:r>
            <a:endParaRPr lang="cs-CZ" dirty="0" smtClean="0"/>
          </a:p>
          <a:p>
            <a:endParaRPr lang="cs-CZ"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Standardy péče o přírodu a krajinu</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smtClean="0"/>
              <a:t>Budou postupně pokrývat jednotlivé oblasti péče o přírodu a krajinu.</a:t>
            </a:r>
          </a:p>
          <a:p>
            <a:r>
              <a:rPr lang="cs-CZ" dirty="0" smtClean="0"/>
              <a:t> Standardy vycházejí z příkladů dobré praxe v daném oboru a jsou podkladem, který má sloužit ke zkvalitnění prováděných prací, zajistit porovnatelnost výstupů i sjednocení termínů v komunikaci mezi projektanty, dodavateli, odběrateli, úřady, odbornými institucemi i orgány státní správy.</a:t>
            </a:r>
            <a:br>
              <a:rPr lang="cs-CZ" dirty="0" smtClean="0"/>
            </a:br>
            <a:endParaRPr lang="cs-CZ" dirty="0" smtClean="0"/>
          </a:p>
          <a:p>
            <a:r>
              <a:rPr lang="cs-CZ" dirty="0" smtClean="0"/>
              <a:t>V rámci spolupráce Lesnické a dřevařské fakulty </a:t>
            </a:r>
            <a:r>
              <a:rPr lang="cs-CZ" dirty="0" err="1" smtClean="0"/>
              <a:t>Mendelovy</a:t>
            </a:r>
            <a:r>
              <a:rPr lang="cs-CZ" dirty="0" smtClean="0"/>
              <a:t> univerzity v Brně a Agentury ochrany přírody a krajiny ČR vznikají od roku 2010 </a:t>
            </a:r>
            <a:r>
              <a:rPr lang="cs-CZ" b="1" dirty="0" err="1" smtClean="0"/>
              <a:t>arboristické</a:t>
            </a:r>
            <a:r>
              <a:rPr lang="cs-CZ" b="1" dirty="0" smtClean="0"/>
              <a:t> standardy</a:t>
            </a:r>
            <a:r>
              <a:rPr lang="cs-CZ" dirty="0" smtClean="0"/>
              <a:t>, které postupně pokryjí celou oblast profesionální péče o dřeviny v </a:t>
            </a:r>
            <a:r>
              <a:rPr lang="cs-CZ" dirty="0" err="1" smtClean="0"/>
              <a:t>mimolesním</a:t>
            </a:r>
            <a:r>
              <a:rPr lang="cs-CZ" dirty="0" smtClean="0"/>
              <a:t> prostředí. Na jejich vývoji se podílí široká škála odborníků ze všech profesních organizací v oboru se zastoupením Sekce péče o dřeviny Společnosti pro zahradní a krajinářskou tvorbu, Svazu zakládání a údržby zeleně, Českého svazu ochránců přírody, soukromých firem a dalších organizací.</a:t>
            </a:r>
          </a:p>
          <a:p>
            <a:endParaRPr lang="cs-CZ"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Stará ekologická zátěž</a:t>
            </a:r>
            <a:endParaRPr lang="cs-CZ" dirty="0"/>
          </a:p>
        </p:txBody>
      </p:sp>
      <p:sp>
        <p:nvSpPr>
          <p:cNvPr id="3" name="Zástupný symbol pro obsah 2"/>
          <p:cNvSpPr>
            <a:spLocks noGrp="1"/>
          </p:cNvSpPr>
          <p:nvPr>
            <p:ph idx="1"/>
          </p:nvPr>
        </p:nvSpPr>
        <p:spPr/>
        <p:txBody>
          <a:bodyPr/>
          <a:lstStyle/>
          <a:p>
            <a:endParaRPr lang="cs-CZ" dirty="0" smtClean="0"/>
          </a:p>
          <a:p>
            <a:r>
              <a:rPr lang="cs-CZ" dirty="0" smtClean="0"/>
              <a:t>Pozůstatek lidských aktivit s nepříznivými důsledky pro životní prostředí, jako je nahromadění škodlivin v půdě a horninách, kontaminace staveb apod., vedoucí mimo jiné k dlouhodobému znečištění podzemních </a:t>
            </a:r>
            <a:r>
              <a:rPr lang="cs-CZ" dirty="0" smtClean="0"/>
              <a:t>vod</a:t>
            </a:r>
            <a:endParaRPr lang="cs-CZ" dirty="0" smtClean="0"/>
          </a:p>
          <a:p>
            <a:endParaRPr lang="cs-CZ"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Brownfield</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Plocha, která byla v minulosti využívána pro průmyslovou, zemědělskou, stavební nebo jinou činnost a mohla by být v následku této činnosti kontaminována (ekologická zátěž) či jinak zdevastována, což snižuje její atraktivitu pro budoucí </a:t>
            </a:r>
            <a:r>
              <a:rPr lang="cs-CZ" dirty="0" smtClean="0"/>
              <a:t>využití </a:t>
            </a:r>
            <a:endParaRPr lang="cs-CZ" dirty="0" smtClean="0"/>
          </a:p>
          <a:p>
            <a:r>
              <a:rPr lang="cs-CZ" dirty="0" smtClean="0"/>
              <a:t>Průmyslové areály, staré zemědělské objekty, nevyužívané drážní pozemky, bývalé vojenské prostory, „</a:t>
            </a:r>
            <a:r>
              <a:rPr lang="cs-CZ" dirty="0" err="1" smtClean="0"/>
              <a:t>vybydlené</a:t>
            </a:r>
            <a:r>
              <a:rPr lang="cs-CZ" dirty="0" smtClean="0"/>
              <a:t>“ obytné čtvrti atd.</a:t>
            </a:r>
          </a:p>
          <a:p>
            <a:pPr>
              <a:buNone/>
            </a:pPr>
            <a:r>
              <a:rPr lang="cs-CZ" dirty="0" smtClean="0"/>
              <a:t> </a:t>
            </a:r>
          </a:p>
          <a:p>
            <a:endParaRPr lang="cs-CZ"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Znaky </a:t>
            </a:r>
            <a:r>
              <a:rPr lang="cs-CZ" b="1" dirty="0" err="1" smtClean="0"/>
              <a:t>brownfields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Jedná se o </a:t>
            </a:r>
            <a:r>
              <a:rPr lang="cs-CZ" dirty="0" smtClean="0"/>
              <a:t>nemovitosti</a:t>
            </a:r>
            <a:endParaRPr lang="cs-CZ" dirty="0" smtClean="0"/>
          </a:p>
          <a:p>
            <a:r>
              <a:rPr lang="cs-CZ" dirty="0" smtClean="0"/>
              <a:t>Tyto nemovitosti nejsou užívány vůbec nebo z různých důvodů </a:t>
            </a:r>
            <a:r>
              <a:rPr lang="cs-CZ" dirty="0" smtClean="0"/>
              <a:t>nedostatečně</a:t>
            </a:r>
            <a:endParaRPr lang="cs-CZ" dirty="0" smtClean="0"/>
          </a:p>
          <a:p>
            <a:r>
              <a:rPr lang="cs-CZ" dirty="0" smtClean="0"/>
              <a:t>Představují potenciální nebo reálné ekologické, estetické, příp. sociální riziko pro své </a:t>
            </a:r>
            <a:r>
              <a:rPr lang="cs-CZ" dirty="0" smtClean="0"/>
              <a:t>okolí</a:t>
            </a:r>
            <a:endParaRPr lang="cs-CZ" dirty="0" smtClean="0"/>
          </a:p>
          <a:p>
            <a:r>
              <a:rPr lang="cs-CZ" dirty="0" smtClean="0"/>
              <a:t>U nedostatečně využívaných pozemků / staveb je třeba jejich ekonomickou hodnot zvýšit změnou využitelnosti / stavební </a:t>
            </a:r>
            <a:r>
              <a:rPr lang="cs-CZ" dirty="0" smtClean="0"/>
              <a:t>úpravou</a:t>
            </a:r>
            <a:endParaRPr lang="cs-CZ" dirty="0" smtClean="0"/>
          </a:p>
          <a:p>
            <a:r>
              <a:rPr lang="cs-CZ" dirty="0" smtClean="0"/>
              <a:t>Nelze je efektivně využívat, aniž by proběh proces jejich </a:t>
            </a:r>
            <a:r>
              <a:rPr lang="cs-CZ" dirty="0" smtClean="0"/>
              <a:t>regenerace</a:t>
            </a:r>
            <a:endParaRPr lang="cs-CZ" dirty="0" smtClean="0"/>
          </a:p>
          <a:p>
            <a:r>
              <a:rPr lang="cs-CZ" dirty="0" smtClean="0"/>
              <a:t>Problematiku lokalit, které lze označit jako </a:t>
            </a:r>
            <a:r>
              <a:rPr lang="cs-CZ" dirty="0" err="1" smtClean="0"/>
              <a:t>brownfields</a:t>
            </a:r>
            <a:r>
              <a:rPr lang="cs-CZ" dirty="0" smtClean="0"/>
              <a:t>, lze řešit buď obnovením jejich původní funkce, nebo nahrazením novým typem </a:t>
            </a:r>
            <a:r>
              <a:rPr lang="cs-CZ" dirty="0" smtClean="0"/>
              <a:t>využití</a:t>
            </a:r>
            <a:endParaRPr lang="cs-CZ" dirty="0" smtClean="0"/>
          </a:p>
          <a:p>
            <a:endParaRPr lang="cs-CZ"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Vaňkovka</a:t>
            </a:r>
            <a:endParaRPr lang="cs-CZ" b="1" dirty="0"/>
          </a:p>
        </p:txBody>
      </p:sp>
      <p:sp>
        <p:nvSpPr>
          <p:cNvPr id="3" name="Zástupný symbol pro obsah 2"/>
          <p:cNvSpPr>
            <a:spLocks noGrp="1"/>
          </p:cNvSpPr>
          <p:nvPr>
            <p:ph idx="1"/>
          </p:nvPr>
        </p:nvSpPr>
        <p:spPr/>
        <p:txBody>
          <a:bodyPr>
            <a:normAutofit fontScale="70000" lnSpcReduction="20000"/>
          </a:bodyPr>
          <a:lstStyle/>
          <a:p>
            <a:r>
              <a:rPr lang="cs-CZ" b="1" dirty="0" smtClean="0"/>
              <a:t>Jak šel čas ve </a:t>
            </a:r>
            <a:r>
              <a:rPr lang="cs-CZ" b="1" dirty="0" err="1" smtClean="0"/>
              <a:t>Vaňkovce</a:t>
            </a:r>
            <a:r>
              <a:rPr lang="cs-CZ" dirty="0" smtClean="0"/>
              <a:t/>
            </a:r>
            <a:br>
              <a:rPr lang="cs-CZ" dirty="0" smtClean="0"/>
            </a:br>
            <a:r>
              <a:rPr lang="cs-CZ" dirty="0" smtClean="0"/>
              <a:t/>
            </a:r>
            <a:br>
              <a:rPr lang="cs-CZ" dirty="0" smtClean="0"/>
            </a:br>
            <a:r>
              <a:rPr lang="cs-CZ" dirty="0" smtClean="0"/>
              <a:t>- 1865 – Fridrich </a:t>
            </a:r>
            <a:r>
              <a:rPr lang="cs-CZ" dirty="0" err="1" smtClean="0"/>
              <a:t>Wannieck</a:t>
            </a:r>
            <a:r>
              <a:rPr lang="cs-CZ" dirty="0" smtClean="0"/>
              <a:t> zakládá továrnu na cukrovarnické stroje</a:t>
            </a:r>
            <a:br>
              <a:rPr lang="cs-CZ" dirty="0" smtClean="0"/>
            </a:br>
            <a:r>
              <a:rPr lang="cs-CZ" dirty="0" smtClean="0"/>
              <a:t>- 1887 – továrna rozšířila výrobu na parní stroje a na stroje pro mlékárny</a:t>
            </a:r>
            <a:br>
              <a:rPr lang="cs-CZ" dirty="0" smtClean="0"/>
            </a:br>
            <a:r>
              <a:rPr lang="cs-CZ" dirty="0" smtClean="0"/>
              <a:t>- od r. 1901 – spolupráce s První brněnskou strojírnou, výroba parních turbín</a:t>
            </a:r>
            <a:br>
              <a:rPr lang="cs-CZ" dirty="0" smtClean="0"/>
            </a:br>
            <a:r>
              <a:rPr lang="cs-CZ" dirty="0" smtClean="0"/>
              <a:t>- od r. 1936 – továrna patřila Zbrojovce, Zetoru , Závodům Jana </a:t>
            </a:r>
            <a:r>
              <a:rPr lang="cs-CZ" dirty="0" err="1" smtClean="0"/>
              <a:t>Švermy</a:t>
            </a:r>
            <a:r>
              <a:rPr lang="cs-CZ" dirty="0" smtClean="0"/>
              <a:t> atd.</a:t>
            </a:r>
            <a:br>
              <a:rPr lang="cs-CZ" dirty="0" smtClean="0"/>
            </a:br>
            <a:r>
              <a:rPr lang="cs-CZ" dirty="0" smtClean="0"/>
              <a:t>- od r. 1988 – areál víceméně chátral, poslední rekonstrukce v areálu</a:t>
            </a:r>
            <a:br>
              <a:rPr lang="cs-CZ" dirty="0" smtClean="0"/>
            </a:br>
            <a:r>
              <a:rPr lang="cs-CZ" dirty="0" smtClean="0"/>
              <a:t>- 1994 – založení občanského sdružení </a:t>
            </a:r>
            <a:r>
              <a:rPr lang="cs-CZ" dirty="0" err="1" smtClean="0"/>
              <a:t>Vaňkovka</a:t>
            </a:r>
            <a:r>
              <a:rPr lang="cs-CZ" dirty="0" smtClean="0"/>
              <a:t>, první pokusy o oživení</a:t>
            </a:r>
            <a:br>
              <a:rPr lang="cs-CZ" dirty="0" smtClean="0"/>
            </a:br>
            <a:r>
              <a:rPr lang="cs-CZ" dirty="0" smtClean="0"/>
              <a:t>- 23. 3. 2005 – po pětileté rekonstrukci se Galerie </a:t>
            </a:r>
            <a:r>
              <a:rPr lang="cs-CZ" dirty="0" err="1" smtClean="0"/>
              <a:t>Vaňkovka</a:t>
            </a:r>
            <a:r>
              <a:rPr lang="cs-CZ" dirty="0" smtClean="0"/>
              <a:t> otevřela lidem</a:t>
            </a:r>
            <a:endParaRPr lang="cs-CZ"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C:\Documents and Settings\Javorova\Dokumenty\ekologické aspekty l č\vankovka_tovarna_rekonstrukce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C:\Documents and Settings\Javorova\Dokumenty\ekologické aspekty l č\vankovka_tovarna_rekonstrukce__2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descr="C:\Documents and Settings\Javorova\Dokumenty\ekologické aspekty l č\vankovka_tovarna_rekonstrukce__3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Dělení ekosystémů</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Podle organismů</a:t>
            </a:r>
          </a:p>
          <a:p>
            <a:pPr>
              <a:buFontTx/>
              <a:buChar char="-"/>
            </a:pPr>
            <a:r>
              <a:rPr lang="cs-CZ" dirty="0" smtClean="0"/>
              <a:t>flora </a:t>
            </a:r>
          </a:p>
          <a:p>
            <a:pPr>
              <a:buFontTx/>
              <a:buChar char="-"/>
            </a:pPr>
            <a:r>
              <a:rPr lang="cs-CZ" dirty="0" smtClean="0"/>
              <a:t>fauna</a:t>
            </a:r>
          </a:p>
          <a:p>
            <a:r>
              <a:rPr lang="cs-CZ" b="1" dirty="0" smtClean="0"/>
              <a:t>Podle zásahu člověka</a:t>
            </a:r>
          </a:p>
          <a:p>
            <a:pPr>
              <a:buNone/>
            </a:pPr>
            <a:r>
              <a:rPr lang="cs-CZ" dirty="0" smtClean="0"/>
              <a:t>- přírodní</a:t>
            </a:r>
          </a:p>
          <a:p>
            <a:pPr>
              <a:buNone/>
            </a:pPr>
            <a:r>
              <a:rPr lang="cs-CZ" dirty="0" smtClean="0"/>
              <a:t>- umělé </a:t>
            </a:r>
          </a:p>
          <a:p>
            <a:r>
              <a:rPr lang="cs-CZ" b="1" dirty="0" smtClean="0"/>
              <a:t>Podle prostředí</a:t>
            </a:r>
          </a:p>
          <a:p>
            <a:pPr>
              <a:buNone/>
            </a:pPr>
            <a:r>
              <a:rPr lang="cs-CZ" dirty="0" smtClean="0"/>
              <a:t>-suchozemské</a:t>
            </a:r>
          </a:p>
          <a:p>
            <a:pPr>
              <a:buNone/>
            </a:pPr>
            <a:r>
              <a:rPr lang="cs-CZ" dirty="0" smtClean="0"/>
              <a:t>- vodní </a:t>
            </a:r>
          </a:p>
          <a:p>
            <a:endParaRPr lang="cs-CZ"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C:\Documents and Settings\Javorova\Dokumenty\ekologické aspekty l č\vankovka_centrum_obchod__1__galerie-980.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pic>
        <p:nvPicPr>
          <p:cNvPr id="4099" name="Picture 3" descr="C:\Documents and Settings\Javorova\Dokumenty\ekologické aspekty l č\vankovka_centrum_obchod__2__galerie-980.jpg"/>
          <p:cNvPicPr>
            <a:picLocks noChangeAspect="1" noChangeArrowheads="1"/>
          </p:cNvPicPr>
          <p:nvPr/>
        </p:nvPicPr>
        <p:blipFill>
          <a:blip r:embed="rId3" cstate="print"/>
          <a:srcRect/>
          <a:stretch>
            <a:fillRect/>
          </a:stretch>
        </p:blipFill>
        <p:spPr bwMode="auto">
          <a:xfrm>
            <a:off x="-95250" y="-71438"/>
            <a:ext cx="9334500" cy="7000876"/>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Sanace ekologických zátěží a rekultivace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Průzkum dotčených území </a:t>
            </a:r>
          </a:p>
          <a:p>
            <a:r>
              <a:rPr lang="cs-CZ" dirty="0" smtClean="0"/>
              <a:t>Technicko-ekonomické studie sanačních a rekultivačních prací, posouzení variant řešení  a návrh řešení</a:t>
            </a:r>
          </a:p>
          <a:p>
            <a:r>
              <a:rPr lang="cs-CZ" dirty="0" smtClean="0"/>
              <a:t>Sanace znečištění zemin, podzemních vod</a:t>
            </a:r>
          </a:p>
          <a:p>
            <a:r>
              <a:rPr lang="cs-CZ" dirty="0" smtClean="0"/>
              <a:t>Rekultivace skládek a devastovaných území </a:t>
            </a:r>
          </a:p>
          <a:p>
            <a:r>
              <a:rPr lang="cs-CZ" dirty="0" smtClean="0"/>
              <a:t>Zamezení dalšího šíření znečištění </a:t>
            </a:r>
          </a:p>
          <a:p>
            <a:r>
              <a:rPr lang="cs-CZ" dirty="0" smtClean="0"/>
              <a:t>Zneškodnění odpadů vzniklých v souvislosti se sanačními a rekultivačními pracemi </a:t>
            </a:r>
          </a:p>
          <a:p>
            <a:r>
              <a:rPr lang="cs-CZ" dirty="0" smtClean="0"/>
              <a:t>Návrhy a vybudování monitorovacích systémů </a:t>
            </a:r>
          </a:p>
          <a:p>
            <a:r>
              <a:rPr lang="cs-CZ" dirty="0" smtClean="0"/>
              <a:t>Monitoring účinnosti a efektivnosti sanačních prací </a:t>
            </a:r>
          </a:p>
          <a:p>
            <a:r>
              <a:rPr lang="cs-CZ" dirty="0" smtClean="0"/>
              <a:t>Následný monitoring po realizaci sanačních a rekultivačních prací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Příklad rekultivací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smtClean="0"/>
              <a:t>Podkrušnohorská </a:t>
            </a:r>
            <a:r>
              <a:rPr lang="cs-CZ" dirty="0" smtClean="0"/>
              <a:t>jezera</a:t>
            </a:r>
            <a:br>
              <a:rPr lang="cs-CZ" dirty="0" smtClean="0"/>
            </a:br>
            <a:r>
              <a:rPr lang="cs-CZ" dirty="0" smtClean="0"/>
              <a:t>Most: 2,5 mld. Kč - z toho 360 mil. Kč stála doprava vody z Nechranické nádrže na Ohři</a:t>
            </a:r>
            <a:br>
              <a:rPr lang="cs-CZ" dirty="0" smtClean="0"/>
            </a:br>
            <a:r>
              <a:rPr lang="cs-CZ" dirty="0" smtClean="0"/>
              <a:t>Medard (Sokolov): 1,5 mld. Kč</a:t>
            </a:r>
          </a:p>
          <a:p>
            <a:r>
              <a:rPr lang="cs-CZ" dirty="0" smtClean="0"/>
              <a:t>Ostravská jezera</a:t>
            </a:r>
            <a:br>
              <a:rPr lang="cs-CZ" dirty="0" smtClean="0"/>
            </a:br>
            <a:r>
              <a:rPr lang="cs-CZ" dirty="0" err="1" smtClean="0"/>
              <a:t>Darkovské</a:t>
            </a:r>
            <a:r>
              <a:rPr lang="cs-CZ" dirty="0" smtClean="0"/>
              <a:t> moře: 63 mil. Kč</a:t>
            </a:r>
          </a:p>
          <a:p>
            <a:r>
              <a:rPr lang="cs-CZ" dirty="0" smtClean="0"/>
              <a:t>Rekreační areály</a:t>
            </a:r>
            <a:br>
              <a:rPr lang="cs-CZ" dirty="0" smtClean="0"/>
            </a:br>
            <a:r>
              <a:rPr lang="cs-CZ" dirty="0" err="1" smtClean="0"/>
              <a:t>Velebudická</a:t>
            </a:r>
            <a:r>
              <a:rPr lang="cs-CZ" dirty="0" smtClean="0"/>
              <a:t> výsypka Most: Hipodrom, střelnice a golfové hřiště, největší rekultivace v zemi</a:t>
            </a:r>
            <a:br>
              <a:rPr lang="cs-CZ" dirty="0" smtClean="0"/>
            </a:br>
            <a:r>
              <a:rPr lang="cs-CZ" dirty="0" smtClean="0"/>
              <a:t>1 mld. Kč</a:t>
            </a:r>
            <a:br>
              <a:rPr lang="cs-CZ" dirty="0" smtClean="0"/>
            </a:br>
            <a:r>
              <a:rPr lang="cs-CZ" dirty="0" smtClean="0"/>
              <a:t>Benedikt Most: 500 mil. Kč</a:t>
            </a:r>
            <a:br>
              <a:rPr lang="cs-CZ" dirty="0" smtClean="0"/>
            </a:br>
            <a:r>
              <a:rPr lang="cs-CZ" dirty="0" smtClean="0"/>
              <a:t>Kozinec u Karviné: 600 mil. Kč</a:t>
            </a:r>
          </a:p>
          <a:p>
            <a:endParaRPr lang="cs-CZ"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zátěže - příklad</a:t>
            </a:r>
            <a:endParaRPr lang="cs-CZ" b="1" dirty="0"/>
          </a:p>
        </p:txBody>
      </p:sp>
      <p:sp>
        <p:nvSpPr>
          <p:cNvPr id="3" name="Zástupný symbol pro obsah 2"/>
          <p:cNvSpPr>
            <a:spLocks noGrp="1"/>
          </p:cNvSpPr>
          <p:nvPr>
            <p:ph idx="1"/>
          </p:nvPr>
        </p:nvSpPr>
        <p:spPr/>
        <p:txBody>
          <a:bodyPr>
            <a:normAutofit fontScale="55000" lnSpcReduction="20000"/>
          </a:bodyPr>
          <a:lstStyle/>
          <a:p>
            <a:r>
              <a:rPr lang="cs-CZ" dirty="0" smtClean="0"/>
              <a:t>2012 - Chrudim začíná s přípravami na likvidaci ekologické zátěže po Transportě, bude odklízet odpad i kontaminovanou zeminu. Město stanovilo koordinátora bezpečnosti práce a také člověka, který bude mít na starosti technický dozor. Celá zakázka má stát 171 milionů korun. Informoval o tom starosta Chrudimi Petr Řezníček (SNK - ED).</a:t>
            </a:r>
          </a:p>
          <a:p>
            <a:r>
              <a:rPr lang="cs-CZ" dirty="0" smtClean="0"/>
              <a:t>"Koordinátor bezpečnosti práce bude mít těžkou pozici. Počítá se s tím, že lidé budou pracovat i v sedmimetrové hloubce, někde mohou potřebovat i dýchací přístroje a další ochranné pomůcky."</a:t>
            </a:r>
          </a:p>
          <a:p>
            <a:r>
              <a:rPr lang="cs-CZ" dirty="0" smtClean="0"/>
              <a:t>Areál po Transportě Chrudim je zamořený těkavými uhlovodíky, která představují nebezpečí i pro nedaleké </a:t>
            </a:r>
            <a:r>
              <a:rPr lang="cs-CZ" dirty="0" err="1" smtClean="0"/>
              <a:t>Medlešice</a:t>
            </a:r>
            <a:r>
              <a:rPr lang="cs-CZ" dirty="0" smtClean="0"/>
              <a:t> a Dřenice. Škodliviny v zemině jsou totiž karcinogenní. V současnosti brání kontaminaci spodních vod hydrogeologická bariéra, její provoz stojí osm milionů ročně. Rozpad nebezpečných látek přitom podle údajů města bude trvat až 250 let.</a:t>
            </a:r>
          </a:p>
          <a:p>
            <a:r>
              <a:rPr lang="cs-CZ" dirty="0" smtClean="0"/>
              <a:t>Předpokládá se, že jsou v podzemí jakési kobky, kam se za provozu Transporty vylévaly provozní materiály. Ty kontaminovaly půdu.</a:t>
            </a:r>
          </a:p>
          <a:p>
            <a:r>
              <a:rPr lang="cs-CZ" smtClean="0"/>
              <a:t>Transporta </a:t>
            </a:r>
            <a:r>
              <a:rPr lang="cs-CZ" dirty="0" smtClean="0"/>
              <a:t>byla firma s více než stoletou tradicí, která vyráběla zejména dopravní zařízení. Produkovala třeba výtahy, eskalátory a pásové dopravníky. Na počátku 90. let firma zaměstnávala přes 4000 lidí a měla obrat více než dvě miliardy Kč. V roce 1998 strojírny zkrachovaly. </a:t>
            </a:r>
          </a:p>
          <a:p>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Vývoj v čase</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V roce 2012 vybraná firma s nejlepším návrhem řešení problému</a:t>
            </a:r>
          </a:p>
          <a:p>
            <a:r>
              <a:rPr lang="cs-CZ" dirty="0" smtClean="0"/>
              <a:t>Zahájení sanace 2013</a:t>
            </a:r>
          </a:p>
          <a:p>
            <a:r>
              <a:rPr lang="cs-CZ" dirty="0" smtClean="0"/>
              <a:t>Červen 2014 – sanace ukončena, cca 200 mil. Kč</a:t>
            </a:r>
          </a:p>
          <a:p>
            <a:r>
              <a:rPr lang="cs-CZ" dirty="0" smtClean="0"/>
              <a:t>Odborníci systematicky sledují kvalitu tamějších podzemních vod</a:t>
            </a:r>
          </a:p>
          <a:p>
            <a:r>
              <a:rPr lang="cs-CZ" dirty="0" smtClean="0"/>
              <a:t>Před prosakujícím nebezpečím stále ještě chrání vodní zdroje speciální hydrogeologická clona</a:t>
            </a:r>
          </a:p>
          <a:p>
            <a:r>
              <a:rPr lang="cs-CZ" dirty="0" smtClean="0"/>
              <a:t>Zmizelo ohnisko kontaminace, kvalita podzemních vod se bude dál zlepšovat a clona bude moci být odstraněna v horizontu několika let</a:t>
            </a:r>
          </a:p>
          <a:p>
            <a:r>
              <a:rPr lang="cs-CZ" b="1" dirty="0" smtClean="0"/>
              <a:t>Sanace prý zafungovala tak, jak </a:t>
            </a:r>
            <a:r>
              <a:rPr lang="cs-CZ" b="1" dirty="0" smtClean="0"/>
              <a:t>měla</a:t>
            </a:r>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Integrovaný registr znečišťování (IRZ)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Česká republika se vstupem do Evropské unie a podpisem významných mezinárodních dokumentů (</a:t>
            </a:r>
            <a:r>
              <a:rPr lang="cs-CZ" dirty="0" err="1" smtClean="0"/>
              <a:t>Aarhuská</a:t>
            </a:r>
            <a:r>
              <a:rPr lang="cs-CZ" dirty="0" smtClean="0"/>
              <a:t> úmluva, Protokol o registrech úniků a přenosů znečišťujících látek) zavázala plnit povinnosti v oblasti životního prostředí, které z těchto mezinárodních aktů </a:t>
            </a:r>
            <a:r>
              <a:rPr lang="cs-CZ" dirty="0" smtClean="0"/>
              <a:t>vyplývají</a:t>
            </a:r>
            <a:endParaRPr lang="cs-CZ" dirty="0" smtClean="0"/>
          </a:p>
          <a:p>
            <a:r>
              <a:rPr lang="cs-CZ" dirty="0" smtClean="0"/>
              <a:t>Jedná se zejména o shromažďování a šíření informací o životním prostředí, umožnění svobodného přístupu veřejnosti k těmto informacím a tvorbu registru úniků a přenosů znečišťujících </a:t>
            </a:r>
            <a:r>
              <a:rPr lang="cs-CZ" dirty="0" smtClean="0"/>
              <a:t>látek</a:t>
            </a:r>
            <a:endParaRPr lang="cs-CZ" dirty="0" smtClean="0"/>
          </a:p>
          <a:p>
            <a:pPr>
              <a:buNone/>
            </a:pPr>
            <a:endParaRPr lang="cs-CZ" b="1" dirty="0" smtClean="0"/>
          </a:p>
          <a:p>
            <a:endParaRPr lang="cs-CZ"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b="1" dirty="0" smtClean="0"/>
              <a:t>Vznikl  integrovaný registr znečišťování životního prostředí (dále jen integrovaný registr znečišťování – IRZ) jako veřejně přístupný informační systém emisí a přenosů znečišťujících </a:t>
            </a:r>
            <a:r>
              <a:rPr lang="cs-CZ" b="1" dirty="0" smtClean="0"/>
              <a:t>látek</a:t>
            </a:r>
            <a:r>
              <a:rPr lang="cs-CZ" dirty="0" smtClean="0"/>
              <a:t> </a:t>
            </a:r>
          </a:p>
          <a:p>
            <a:r>
              <a:rPr lang="cs-CZ" dirty="0" smtClean="0"/>
              <a:t>Veřejná </a:t>
            </a:r>
            <a:r>
              <a:rPr lang="cs-CZ" dirty="0" smtClean="0"/>
              <a:t>přístupnost kvalitativně odlišila IRZ od ostatních již provozovaných registrů v oblasti životního prostředí a klade daleko větší požadavky na správu a provoz </a:t>
            </a:r>
            <a:r>
              <a:rPr lang="cs-CZ" dirty="0" smtClean="0"/>
              <a:t>registru</a:t>
            </a:r>
            <a:endParaRPr lang="cs-CZ" dirty="0" smtClean="0"/>
          </a:p>
          <a:p>
            <a:r>
              <a:rPr lang="cs-CZ" dirty="0" smtClean="0"/>
              <a:t>Kompetentními orgány v rámci IRZ jsou Ministerstvo životního prostředí (MŽP), Česká inspekce životního prostředí (ČIŽP) a CENIA, česká informační agentura životního </a:t>
            </a:r>
            <a:r>
              <a:rPr lang="cs-CZ" dirty="0" smtClean="0"/>
              <a:t>prostředí </a:t>
            </a:r>
            <a:endParaRPr lang="cs-CZ" dirty="0" smtClean="0"/>
          </a:p>
          <a:p>
            <a:endParaRPr lang="cs-CZ"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Látky ohlašované do IRZ</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Existuje </a:t>
            </a:r>
            <a:r>
              <a:rPr lang="cs-CZ" b="1" dirty="0" smtClean="0"/>
              <a:t>seznam</a:t>
            </a:r>
            <a:r>
              <a:rPr lang="cs-CZ" dirty="0" smtClean="0"/>
              <a:t> </a:t>
            </a:r>
          </a:p>
          <a:p>
            <a:r>
              <a:rPr lang="cs-CZ" b="1" dirty="0" smtClean="0"/>
              <a:t>Seznam</a:t>
            </a:r>
            <a:r>
              <a:rPr lang="cs-CZ" dirty="0" smtClean="0"/>
              <a:t> poskytuje základní informace o látkách ohlašovaných do integrovaného registru </a:t>
            </a:r>
            <a:r>
              <a:rPr lang="cs-CZ" dirty="0" smtClean="0"/>
              <a:t>znečišťování</a:t>
            </a:r>
            <a:endParaRPr lang="cs-CZ" dirty="0" smtClean="0"/>
          </a:p>
          <a:p>
            <a:r>
              <a:rPr lang="cs-CZ" dirty="0" smtClean="0"/>
              <a:t>Informace o látkách byly čerpány z podkladů zpracovaných pro Ministerstvo životního prostředí vysokými školami a dalšími </a:t>
            </a:r>
            <a:r>
              <a:rPr lang="cs-CZ" dirty="0" smtClean="0"/>
              <a:t>institucemi</a:t>
            </a:r>
            <a:endParaRPr lang="cs-CZ" dirty="0" smtClean="0"/>
          </a:p>
          <a:p>
            <a:r>
              <a:rPr lang="cs-CZ" dirty="0" smtClean="0"/>
              <a:t>Integrovaný registr znečišťování obsahuje látky, které mají škodlivý vliv na životní prostředí a zdraví člověka, tudíž i popis vlastností látek je takto orientován a nemůže být považován za vyčerpávající. Je třeba rovněž zdůraznit, že informace se spíše týkají možných rizik než skutečných dopadů.</a:t>
            </a:r>
          </a:p>
          <a:p>
            <a:endParaRPr lang="cs-CZ"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143000"/>
          </a:xfrm>
        </p:spPr>
        <p:txBody>
          <a:bodyPr>
            <a:normAutofit fontScale="90000"/>
          </a:bodyPr>
          <a:lstStyle/>
          <a:p>
            <a:r>
              <a:rPr lang="cs-CZ" b="1" dirty="0" smtClean="0"/>
              <a:t/>
            </a:r>
            <a:br>
              <a:rPr lang="cs-CZ" b="1" dirty="0" smtClean="0"/>
            </a:br>
            <a:r>
              <a:rPr lang="cs-CZ" b="1" dirty="0" smtClean="0"/>
              <a:t> </a:t>
            </a:r>
            <a:r>
              <a:rPr lang="cs-CZ" sz="4000" b="1" dirty="0" smtClean="0"/>
              <a:t>Rizikové a bezpečnostní věty (věty R a S)</a:t>
            </a:r>
            <a:br>
              <a:rPr lang="cs-CZ" sz="4000" b="1" dirty="0" smtClean="0"/>
            </a:br>
            <a:endParaRPr lang="cs-CZ" sz="4000" dirty="0"/>
          </a:p>
        </p:txBody>
      </p:sp>
      <p:sp>
        <p:nvSpPr>
          <p:cNvPr id="3" name="Zástupný symbol pro obsah 2"/>
          <p:cNvSpPr>
            <a:spLocks noGrp="1"/>
          </p:cNvSpPr>
          <p:nvPr>
            <p:ph idx="1"/>
          </p:nvPr>
        </p:nvSpPr>
        <p:spPr/>
        <p:txBody>
          <a:bodyPr>
            <a:normAutofit/>
          </a:bodyPr>
          <a:lstStyle/>
          <a:p>
            <a:r>
              <a:rPr lang="cs-CZ" dirty="0" smtClean="0"/>
              <a:t>Klasifikace nebezpečných vlastností látek</a:t>
            </a:r>
          </a:p>
          <a:p>
            <a:r>
              <a:rPr lang="cs-CZ" dirty="0" smtClean="0"/>
              <a:t>Věty R a S jsou normalizovanými vyjádřeními týkajícími se fyzikálně-chemických rizik a rizik pro zdraví a životní prostředí.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Přírodní ekosystémy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Pralesy, útesy, tundra, rašeliniště </a:t>
            </a:r>
          </a:p>
          <a:p>
            <a:r>
              <a:rPr lang="cs-CZ" dirty="0" smtClean="0"/>
              <a:t>Jsou druhově bohaté =&gt; mají složité potravní řetězce a nízkou produkci, protože obsahují velké množství konzumentů</a:t>
            </a:r>
          </a:p>
          <a:p>
            <a:r>
              <a:rPr lang="cs-CZ" dirty="0" smtClean="0"/>
              <a:t>Schopny autoregulace =&gt; ekosystém udržuje stabilitu (rovnováhu)</a:t>
            </a:r>
          </a:p>
          <a:p>
            <a:r>
              <a:rPr lang="cs-CZ" dirty="0" smtClean="0"/>
              <a:t>Při částečném narušení </a:t>
            </a:r>
            <a:r>
              <a:rPr lang="cs-CZ" u="sng" dirty="0" smtClean="0"/>
              <a:t>možnost obnovy</a:t>
            </a:r>
            <a:r>
              <a:rPr lang="cs-CZ" dirty="0" smtClean="0"/>
              <a:t> </a:t>
            </a:r>
            <a:r>
              <a:rPr lang="cs-CZ" b="1" dirty="0" smtClean="0"/>
              <a:t>X</a:t>
            </a:r>
            <a:r>
              <a:rPr lang="cs-CZ" dirty="0" smtClean="0"/>
              <a:t> při výrazném </a:t>
            </a:r>
            <a:r>
              <a:rPr lang="cs-CZ" u="sng" dirty="0" smtClean="0"/>
              <a:t>ztráta autoregulace, hroucení ekosystému</a:t>
            </a:r>
            <a:endParaRPr lang="cs-CZ" dirty="0" smtClean="0"/>
          </a:p>
          <a:p>
            <a:endParaRPr lang="cs-CZ"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ovzduší</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90.léta 20. století v ČR investováno mnoho finančních prostředků do snížení emisí (zejména z velkých elektráren) - výrazné zlepšení kvality ovzduší, která v některých regionech do té doby patřila k nejhorším na světě. </a:t>
            </a:r>
          </a:p>
          <a:p>
            <a:r>
              <a:rPr lang="cs-CZ" dirty="0" smtClean="0"/>
              <a:t>Rozvoj průmyslu a nárůst dopravy po roce 2000 – opět zhoršení</a:t>
            </a:r>
          </a:p>
          <a:p>
            <a:r>
              <a:rPr lang="cs-CZ" dirty="0" smtClean="0"/>
              <a:t>Velký vliv má také neodpovědné chování lidí, kteří k topení v domácnostech používají nekvalitní paliva či dokonce komunální odpad a vypouští tak do ovzduší nebezpečné látky. </a:t>
            </a:r>
          </a:p>
          <a:p>
            <a:r>
              <a:rPr lang="cs-CZ" dirty="0" smtClean="0"/>
              <a:t>Největší problém - jemný prach.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Národní program snižování emisí ČR</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Tento dokument obsahuje několik klíčových opatření, která přispějí ke zlepšení současného stavu a k ochraně životního prostředí a zdraví lidí.</a:t>
            </a:r>
          </a:p>
          <a:p>
            <a:r>
              <a:rPr lang="cs-CZ" dirty="0" smtClean="0"/>
              <a:t>Zaměřuje se cíleně na největší problémy České </a:t>
            </a:r>
          </a:p>
          <a:p>
            <a:pPr>
              <a:buNone/>
            </a:pPr>
            <a:r>
              <a:rPr lang="cs-CZ" dirty="0" smtClean="0"/>
              <a:t>	republiky, tj. </a:t>
            </a:r>
          </a:p>
          <a:p>
            <a:r>
              <a:rPr lang="cs-CZ" dirty="0" smtClean="0"/>
              <a:t>Znečištění ovzduší </a:t>
            </a:r>
            <a:r>
              <a:rPr lang="cs-CZ" b="1" dirty="0" smtClean="0"/>
              <a:t>prachovými částicemi PM10 a PM2,5</a:t>
            </a:r>
            <a:endParaRPr lang="cs-CZ" dirty="0" smtClean="0"/>
          </a:p>
          <a:p>
            <a:r>
              <a:rPr lang="cs-CZ" dirty="0" smtClean="0"/>
              <a:t>Znečišťující látky, ze kterých tyto částice mohou vznikat v atmosféře (zejména </a:t>
            </a:r>
            <a:r>
              <a:rPr lang="cs-CZ" b="1" dirty="0" err="1" smtClean="0"/>
              <a:t>NOx</a:t>
            </a:r>
            <a:r>
              <a:rPr lang="cs-CZ" dirty="0" smtClean="0"/>
              <a:t>) </a:t>
            </a:r>
            <a:endParaRPr lang="cs-CZ" dirty="0"/>
          </a:p>
        </p:txBody>
      </p:sp>
      <p:sp>
        <p:nvSpPr>
          <p:cNvPr id="4" name="Obdélník 3"/>
          <p:cNvSpPr/>
          <p:nvPr/>
        </p:nvSpPr>
        <p:spPr>
          <a:xfrm>
            <a:off x="4453217" y="3244334"/>
            <a:ext cx="237566" cy="369332"/>
          </a:xfrm>
          <a:prstGeom prst="rect">
            <a:avLst/>
          </a:prstGeom>
        </p:spPr>
        <p:txBody>
          <a:bodyPr wrap="none">
            <a:spAutoFit/>
          </a:bodyPr>
          <a:lstStyle/>
          <a:p>
            <a:r>
              <a:rPr lang="cs-CZ" dirty="0" smtClean="0"/>
              <a:t> </a:t>
            </a:r>
            <a:endParaRPr lang="cs-CZ"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Imisní monitoring</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Podmínky posuzování a hodnocení kvality ovzduší specifikuje prováděcí vyhláška o sledování a vyhodnocování kvality ovzduší. Tato vyhláška mimo jiné stanoví podmínky pro umísťování měřících stanic a jejich počty na území zón a aglomerací tak, aby naměřené hodnoty byly reprezentativní pro větší územní celky v rámci ČR. </a:t>
            </a:r>
          </a:p>
          <a:p>
            <a:r>
              <a:rPr lang="cs-CZ" dirty="0" smtClean="0"/>
              <a:t>Informace o rozmístění a počtu měřících stanic je dostupný na adrese </a:t>
            </a:r>
            <a:r>
              <a:rPr lang="cs-CZ" dirty="0" smtClean="0">
                <a:hlinkClick r:id="rId2"/>
              </a:rPr>
              <a:t>http://www.</a:t>
            </a:r>
            <a:r>
              <a:rPr lang="cs-CZ" dirty="0" err="1" smtClean="0">
                <a:hlinkClick r:id="rId2"/>
              </a:rPr>
              <a:t>chmi.cz</a:t>
            </a:r>
            <a:endParaRPr lang="cs-CZ"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 znečištění</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Celostátně sledovány v rámci tzv. </a:t>
            </a:r>
            <a:r>
              <a:rPr lang="cs-CZ" b="1" dirty="0" smtClean="0"/>
              <a:t>Registru emisí a zdrojů znečišťování ovzduší – REZZO</a:t>
            </a:r>
          </a:p>
          <a:p>
            <a:r>
              <a:rPr lang="cs-CZ" dirty="0" smtClean="0"/>
              <a:t>Správou databáze REZZO za ČR je pověřen ČHMÚ</a:t>
            </a:r>
          </a:p>
          <a:p>
            <a:r>
              <a:rPr lang="cs-CZ" dirty="0" smtClean="0"/>
              <a:t>Jednotlivé dílčí databáze REZZO 1-4, které slouží k archivaci a prezentaci údajů o stacionárních a mobilních zdrojích znečišťování ovzduší, tvoří součást </a:t>
            </a:r>
            <a:r>
              <a:rPr lang="cs-CZ" b="1" dirty="0" smtClean="0"/>
              <a:t>Informačního systému kvality ovzduší (ISKO)</a:t>
            </a:r>
            <a:endParaRPr lang="cs-CZ" b="1"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Rezzo</a:t>
            </a:r>
            <a:r>
              <a:rPr lang="cs-CZ" b="1" dirty="0" smtClean="0"/>
              <a:t> 4</a:t>
            </a:r>
            <a:endParaRPr lang="cs-CZ" b="1" dirty="0"/>
          </a:p>
        </p:txBody>
      </p:sp>
      <p:sp>
        <p:nvSpPr>
          <p:cNvPr id="3" name="Zástupný symbol pro obsah 2"/>
          <p:cNvSpPr>
            <a:spLocks noGrp="1"/>
          </p:cNvSpPr>
          <p:nvPr>
            <p:ph idx="1"/>
          </p:nvPr>
        </p:nvSpPr>
        <p:spPr/>
        <p:txBody>
          <a:bodyPr>
            <a:normAutofit fontScale="92500"/>
          </a:bodyPr>
          <a:lstStyle/>
          <a:p>
            <a:r>
              <a:rPr lang="cs-CZ" dirty="0" smtClean="0"/>
              <a:t>Bilance zahrnuje emise ze silniční, železniční, letecké a vodní dopravy a dále emise z nesilničních zdrojů (zemědělské, lesní a stavební stroje, vozidla armády, apod.)</a:t>
            </a:r>
          </a:p>
          <a:p>
            <a:r>
              <a:rPr lang="cs-CZ" dirty="0" smtClean="0"/>
              <a:t>Výpočet emisí z dopravy zajišťuje dle vlastní metodiky CDV Brno</a:t>
            </a:r>
          </a:p>
          <a:p>
            <a:r>
              <a:rPr lang="cs-CZ" dirty="0" smtClean="0"/>
              <a:t>Více informací o emisích z dopravy v jednotlivých letech a o metodice výpočtu emisí z dopravy je možné nalézt na internetové stránce ČHÚ</a:t>
            </a:r>
            <a:endParaRPr lang="cs-CZ"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Nízkoemisní</a:t>
            </a:r>
            <a:r>
              <a:rPr lang="cs-CZ" b="1" dirty="0" smtClean="0"/>
              <a:t> zóny (NEZ)</a:t>
            </a:r>
            <a:endParaRPr lang="cs-CZ" b="1" dirty="0"/>
          </a:p>
        </p:txBody>
      </p:sp>
      <p:sp>
        <p:nvSpPr>
          <p:cNvPr id="3" name="Zástupný symbol pro obsah 2"/>
          <p:cNvSpPr>
            <a:spLocks noGrp="1"/>
          </p:cNvSpPr>
          <p:nvPr>
            <p:ph idx="1"/>
          </p:nvPr>
        </p:nvSpPr>
        <p:spPr/>
        <p:txBody>
          <a:bodyPr/>
          <a:lstStyle/>
          <a:p>
            <a:r>
              <a:rPr lang="cs-CZ" dirty="0" smtClean="0"/>
              <a:t>Oblasti, do kterých je omezen vjezd vozidel způsobujících větší znečištění </a:t>
            </a:r>
          </a:p>
          <a:p>
            <a:r>
              <a:rPr lang="cs-CZ" dirty="0" smtClean="0"/>
              <a:t>Vyhlášení </a:t>
            </a:r>
            <a:r>
              <a:rPr lang="cs-CZ" dirty="0" err="1" smtClean="0"/>
              <a:t>nízkoemisních</a:t>
            </a:r>
            <a:r>
              <a:rPr lang="cs-CZ" dirty="0" smtClean="0"/>
              <a:t> zón přispívá ke snížení znečištění ovzduší právě v lokalitách, kde jsou lidé škodlivinami v ovzduší nejvíce ohroženi a kde je nutné o to důrazněji zlepšovat celkovou kvalitu života</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Podmínky pro zavedení NEZ</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Stanovuje zákon o ochraně ovzduší č. 201/2012 Sb.</a:t>
            </a:r>
          </a:p>
          <a:p>
            <a:r>
              <a:rPr lang="cs-CZ" dirty="0" smtClean="0"/>
              <a:t>NEZ lze vyhlašovat ve zvláště chráněných územích, lázeňských místech a v území, kde došlo k překročení některého z imisních limitů </a:t>
            </a:r>
          </a:p>
          <a:p>
            <a:r>
              <a:rPr lang="cs-CZ" dirty="0" smtClean="0"/>
              <a:t>Musí existovat objízdná trasa vedoucí po komunikaci stejné nebo vyšší třídy, která se nachází mimo NEZ a zároveň nevede přes zastavěné území této nebo sousední obce</a:t>
            </a:r>
          </a:p>
          <a:p>
            <a:r>
              <a:rPr lang="cs-CZ" dirty="0" smtClean="0"/>
              <a:t>Pokud jsou splněny výše uvedené podmínky, </a:t>
            </a:r>
            <a:r>
              <a:rPr lang="cs-CZ" b="1" dirty="0" smtClean="0"/>
              <a:t>mohou obce na svém území stanovit formou obecně závazné vyhlášky obce </a:t>
            </a:r>
            <a:r>
              <a:rPr lang="cs-CZ" b="1" dirty="0" err="1" smtClean="0"/>
              <a:t>nízkoemisní</a:t>
            </a:r>
            <a:r>
              <a:rPr lang="cs-CZ" b="1" dirty="0" smtClean="0"/>
              <a:t> zónu</a:t>
            </a:r>
            <a:endParaRPr lang="cs-CZ" b="1"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PM</a:t>
            </a:r>
            <a:endParaRPr lang="cs-CZ" b="1" dirty="0"/>
          </a:p>
        </p:txBody>
      </p:sp>
      <p:sp>
        <p:nvSpPr>
          <p:cNvPr id="3" name="Zástupný symbol pro obsah 2"/>
          <p:cNvSpPr>
            <a:spLocks noGrp="1"/>
          </p:cNvSpPr>
          <p:nvPr>
            <p:ph idx="1"/>
          </p:nvPr>
        </p:nvSpPr>
        <p:spPr/>
        <p:txBody>
          <a:bodyPr/>
          <a:lstStyle/>
          <a:p>
            <a:r>
              <a:rPr lang="cs-CZ" dirty="0" smtClean="0"/>
              <a:t>PM – </a:t>
            </a:r>
            <a:r>
              <a:rPr lang="cs-CZ" dirty="0" err="1" smtClean="0"/>
              <a:t>particulate</a:t>
            </a:r>
            <a:r>
              <a:rPr lang="cs-CZ" dirty="0" smtClean="0"/>
              <a:t> </a:t>
            </a:r>
            <a:r>
              <a:rPr lang="cs-CZ" dirty="0" err="1" smtClean="0"/>
              <a:t>matter</a:t>
            </a:r>
            <a:endParaRPr lang="cs-CZ" dirty="0" smtClean="0"/>
          </a:p>
          <a:p>
            <a:r>
              <a:rPr lang="cs-CZ" dirty="0" smtClean="0"/>
              <a:t>Číslo udává velikost částic v mikrometrech</a:t>
            </a:r>
          </a:p>
          <a:p>
            <a:r>
              <a:rPr lang="cs-CZ" dirty="0" smtClean="0"/>
              <a:t>Příměsi v ovzduší – suspendované částice</a:t>
            </a:r>
            <a:endParaRPr lang="cs-CZ"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Suspendované částice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Primární částice jsou emitovány přímo jako kapalné nebo pevné částice</a:t>
            </a:r>
          </a:p>
          <a:p>
            <a:r>
              <a:rPr lang="cs-CZ" dirty="0" smtClean="0"/>
              <a:t>Sekundární částice vznikají v atmosféře fyzikálními a chemickými procesy z SO</a:t>
            </a:r>
            <a:r>
              <a:rPr lang="cs-CZ" baseline="-25000" dirty="0" smtClean="0"/>
              <a:t>2</a:t>
            </a:r>
            <a:r>
              <a:rPr lang="cs-CZ" dirty="0" smtClean="0"/>
              <a:t>, </a:t>
            </a:r>
            <a:r>
              <a:rPr lang="cs-CZ" dirty="0" err="1" smtClean="0"/>
              <a:t>NO</a:t>
            </a:r>
            <a:r>
              <a:rPr lang="cs-CZ" baseline="-25000" dirty="0" err="1" smtClean="0"/>
              <a:t>x</a:t>
            </a:r>
            <a:r>
              <a:rPr lang="cs-CZ" dirty="0" smtClean="0"/>
              <a:t>, VOC a NH</a:t>
            </a:r>
            <a:r>
              <a:rPr lang="cs-CZ" baseline="-25000" dirty="0" smtClean="0"/>
              <a:t>3</a:t>
            </a:r>
            <a:r>
              <a:rPr lang="cs-CZ" dirty="0" smtClean="0"/>
              <a:t>.</a:t>
            </a:r>
          </a:p>
          <a:p>
            <a:r>
              <a:rPr lang="cs-CZ" dirty="0" smtClean="0"/>
              <a:t>V ČR je největším antropogenním zdrojem vytápění domácností, silniční doprava, polní práce (sklizeň, orba, aj.) a veřejná energetika a výroba tepla</a:t>
            </a:r>
            <a:br>
              <a:rPr lang="cs-CZ" dirty="0" smtClean="0"/>
            </a:br>
            <a:r>
              <a:rPr lang="cs-CZ" dirty="0" smtClean="0"/>
              <a:t> </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Umělé ekosystémy</a:t>
            </a:r>
            <a:endParaRPr lang="cs-CZ" b="1" dirty="0"/>
          </a:p>
        </p:txBody>
      </p:sp>
      <p:sp>
        <p:nvSpPr>
          <p:cNvPr id="3" name="Zástupný symbol pro obsah 2"/>
          <p:cNvSpPr>
            <a:spLocks noGrp="1"/>
          </p:cNvSpPr>
          <p:nvPr>
            <p:ph idx="1"/>
          </p:nvPr>
        </p:nvSpPr>
        <p:spPr/>
        <p:txBody>
          <a:bodyPr>
            <a:normAutofit fontScale="92500"/>
          </a:bodyPr>
          <a:lstStyle/>
          <a:p>
            <a:r>
              <a:rPr lang="cs-CZ" dirty="0" smtClean="0"/>
              <a:t>Pole, zahrady, rybníky,přehrady </a:t>
            </a:r>
          </a:p>
          <a:p>
            <a:r>
              <a:rPr lang="cs-CZ" dirty="0" smtClean="0"/>
              <a:t>Vznikly zásahem člověka, dnes převažují</a:t>
            </a:r>
          </a:p>
          <a:p>
            <a:r>
              <a:rPr lang="cs-CZ" dirty="0" smtClean="0"/>
              <a:t>Druhově méně početné ( extrém - monokultury)</a:t>
            </a:r>
          </a:p>
          <a:p>
            <a:r>
              <a:rPr lang="cs-CZ" b="1" dirty="0" smtClean="0"/>
              <a:t>Nejsou schopny autoregulace</a:t>
            </a:r>
            <a:r>
              <a:rPr lang="cs-CZ" dirty="0" smtClean="0"/>
              <a:t/>
            </a:r>
            <a:br>
              <a:rPr lang="cs-CZ" dirty="0" smtClean="0"/>
            </a:br>
            <a:r>
              <a:rPr lang="cs-CZ" dirty="0" smtClean="0"/>
              <a:t>=&gt; ekosystémy jsou nestabilní =&gt;náchylnost k přemnožení škůdců + kolísání klimatických faktorů (vítr, eroze, vývraty)</a:t>
            </a:r>
            <a:br>
              <a:rPr lang="cs-CZ" dirty="0" smtClean="0"/>
            </a:br>
            <a:r>
              <a:rPr lang="cs-CZ" dirty="0" smtClean="0"/>
              <a:t>=&gt; potřeba dodatkové energie (pesticidy, hnojiva, orba, zavlažování </a:t>
            </a:r>
          </a:p>
          <a:p>
            <a:endParaRPr lang="cs-CZ"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a:t>
            </a:r>
          </a:p>
          <a:p>
            <a:r>
              <a:rPr lang="cs-CZ" dirty="0" smtClean="0"/>
              <a:t>Dlouhodobé zvýšení</a:t>
            </a:r>
          </a:p>
          <a:p>
            <a:r>
              <a:rPr lang="cs-CZ" dirty="0" smtClean="0"/>
              <a:t>Vliv na vývoj rostlin</a:t>
            </a:r>
          </a:p>
          <a:p>
            <a:endParaRPr lang="cs-CZ"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Krátkodobé zvýšení denních koncentrací</a:t>
            </a:r>
            <a:endParaRPr lang="cs-CZ" b="1" dirty="0"/>
          </a:p>
        </p:txBody>
      </p:sp>
      <p:sp>
        <p:nvSpPr>
          <p:cNvPr id="3" name="Zástupný symbol pro obsah 2"/>
          <p:cNvSpPr>
            <a:spLocks noGrp="1"/>
          </p:cNvSpPr>
          <p:nvPr>
            <p:ph idx="1"/>
          </p:nvPr>
        </p:nvSpPr>
        <p:spPr/>
        <p:txBody>
          <a:bodyPr/>
          <a:lstStyle/>
          <a:p>
            <a:r>
              <a:rPr lang="cs-CZ" dirty="0" smtClean="0"/>
              <a:t>Účinek závisí na velikosti, tvaru a složení částic</a:t>
            </a:r>
          </a:p>
          <a:p>
            <a:r>
              <a:rPr lang="cs-CZ" dirty="0" smtClean="0"/>
              <a:t>Krátkodobé zvýšení denních koncentrací částic PM</a:t>
            </a:r>
            <a:r>
              <a:rPr lang="cs-CZ" baseline="-25000" dirty="0" smtClean="0"/>
              <a:t>10</a:t>
            </a:r>
            <a:r>
              <a:rPr lang="cs-CZ" dirty="0" smtClean="0"/>
              <a:t> se podílí na nárůstu celkové nemocnosti i úmrtnosti, zejména na onemocnění srdce a cév, na zvýšení počtu osob hospitalizovaných pro onemocnění dýchacího ústrojí, zvýšení kojenecké úmrtnosti</a:t>
            </a:r>
            <a:endParaRPr lang="cs-CZ"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Dlouhodobě zvýšené koncentrace</a:t>
            </a:r>
            <a:endParaRPr lang="cs-CZ" b="1" dirty="0"/>
          </a:p>
        </p:txBody>
      </p:sp>
      <p:sp>
        <p:nvSpPr>
          <p:cNvPr id="3" name="Zástupný symbol pro obsah 2"/>
          <p:cNvSpPr>
            <a:spLocks noGrp="1"/>
          </p:cNvSpPr>
          <p:nvPr>
            <p:ph idx="1"/>
          </p:nvPr>
        </p:nvSpPr>
        <p:spPr/>
        <p:txBody>
          <a:bodyPr/>
          <a:lstStyle/>
          <a:p>
            <a:r>
              <a:rPr lang="cs-CZ" dirty="0" smtClean="0"/>
              <a:t>Snížení plicních funkcí, zvýšení nemocnosti na onemocnění dýchacího ústrojí a výskytu symptomů chronického zánětu průdušek a zkrácení délky života zejména z důvodu vyšší úmrtnosti na choroby srdce a cév u starých a nemocných osob, a pravděpodobně i na rakovinu plic.</a:t>
            </a:r>
          </a:p>
          <a:p>
            <a:endParaRPr lang="cs-CZ"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Benzo</a:t>
            </a:r>
            <a:r>
              <a:rPr lang="cs-CZ" b="1" dirty="0" smtClean="0"/>
              <a:t>[</a:t>
            </a:r>
            <a:r>
              <a:rPr lang="cs-CZ" b="1" i="1" dirty="0" smtClean="0"/>
              <a:t>a</a:t>
            </a:r>
            <a:r>
              <a:rPr lang="cs-CZ" b="1" dirty="0" smtClean="0"/>
              <a:t>]</a:t>
            </a:r>
            <a:r>
              <a:rPr lang="cs-CZ" b="1" dirty="0" err="1" smtClean="0"/>
              <a:t>pyren</a:t>
            </a:r>
            <a:r>
              <a:rPr lang="cs-CZ" b="1" dirty="0" smtClean="0"/>
              <a:t>, PAH (</a:t>
            </a:r>
            <a:r>
              <a:rPr lang="cs-CZ" b="1" dirty="0" err="1" smtClean="0"/>
              <a:t>polyaromatické</a:t>
            </a:r>
            <a:r>
              <a:rPr lang="cs-CZ" b="1" dirty="0" smtClean="0"/>
              <a:t> uhlovodíky)</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 ovzduší se vyskytuje převážně navázán na částice, je vhodným </a:t>
            </a:r>
            <a:r>
              <a:rPr lang="cs-CZ" dirty="0" err="1" smtClean="0"/>
              <a:t>markerem</a:t>
            </a:r>
            <a:r>
              <a:rPr lang="cs-CZ" dirty="0" smtClean="0"/>
              <a:t> znečištění ovzduší PAH. </a:t>
            </a:r>
          </a:p>
          <a:p>
            <a:r>
              <a:rPr lang="cs-CZ" dirty="0" smtClean="0"/>
              <a:t>Důvodem je jeho stabilita a relativně konstantní příspěvek ke karcinogenní aktivitě směsi PAH vázaných na částicích</a:t>
            </a:r>
          </a:p>
          <a:p>
            <a:r>
              <a:rPr lang="cs-CZ" dirty="0" smtClean="0"/>
              <a:t>Mezi hlavní zdroje v ČR patří vytápění domácností, doprava a spalovací procesy v průmyslu a stavebnictví (železo a ocel)</a:t>
            </a:r>
            <a:br>
              <a:rPr lang="cs-CZ" dirty="0" smtClean="0"/>
            </a:br>
            <a:r>
              <a:rPr lang="cs-CZ" dirty="0" smtClean="0"/>
              <a:t> </a:t>
            </a:r>
            <a:endParaRPr lang="cs-CZ"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a:bodyPr>
          <a:lstStyle/>
          <a:p>
            <a:r>
              <a:rPr lang="cs-CZ" dirty="0" smtClean="0"/>
              <a:t>Nebezpečí PAH spočívá především v </a:t>
            </a:r>
            <a:r>
              <a:rPr lang="cs-CZ" dirty="0" err="1" smtClean="0"/>
              <a:t>karcinogenitě</a:t>
            </a:r>
            <a:r>
              <a:rPr lang="cs-CZ" dirty="0" smtClean="0"/>
              <a:t> a ohrožení zdravého vývoje</a:t>
            </a:r>
          </a:p>
          <a:p>
            <a:r>
              <a:rPr lang="cs-CZ" dirty="0" smtClean="0"/>
              <a:t>Samotný </a:t>
            </a:r>
            <a:r>
              <a:rPr lang="cs-CZ" dirty="0" err="1" smtClean="0"/>
              <a:t>benzo</a:t>
            </a:r>
            <a:r>
              <a:rPr lang="cs-CZ" dirty="0" smtClean="0"/>
              <a:t>[</a:t>
            </a:r>
            <a:r>
              <a:rPr lang="cs-CZ" i="1" dirty="0" smtClean="0"/>
              <a:t>a</a:t>
            </a:r>
            <a:r>
              <a:rPr lang="cs-CZ" dirty="0" smtClean="0"/>
              <a:t>]</a:t>
            </a:r>
            <a:r>
              <a:rPr lang="cs-CZ" dirty="0" err="1" smtClean="0"/>
              <a:t>pyren</a:t>
            </a:r>
            <a:r>
              <a:rPr lang="cs-CZ" dirty="0" smtClean="0"/>
              <a:t> je klasifikován jako prokázaný lidský karcinogen</a:t>
            </a:r>
          </a:p>
          <a:p>
            <a:r>
              <a:rPr lang="cs-CZ" dirty="0" smtClean="0"/>
              <a:t>Dráždí oči, nos, krk a průdušky</a:t>
            </a:r>
          </a:p>
          <a:p>
            <a:r>
              <a:rPr lang="cs-CZ" dirty="0" smtClean="0"/>
              <a:t>PAH mají schopnost </a:t>
            </a:r>
            <a:r>
              <a:rPr lang="cs-CZ" dirty="0" err="1" smtClean="0"/>
              <a:t>bioakumulace</a:t>
            </a:r>
            <a:r>
              <a:rPr lang="cs-CZ" dirty="0" smtClean="0"/>
              <a:t>, mohou přecházet do potravního řetězce</a:t>
            </a:r>
            <a:endParaRPr lang="cs-CZ"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Oxidy dusíku</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Jako oxidy dusíku (</a:t>
            </a:r>
            <a:r>
              <a:rPr lang="cs-CZ" dirty="0" err="1" smtClean="0"/>
              <a:t>NO</a:t>
            </a:r>
            <a:r>
              <a:rPr lang="cs-CZ" baseline="-25000" dirty="0" err="1" smtClean="0"/>
              <a:t>x</a:t>
            </a:r>
            <a:r>
              <a:rPr lang="cs-CZ" dirty="0" smtClean="0"/>
              <a:t>) jsou označovány oxid dusnatý (NO) a oxid dusičitý (NO</a:t>
            </a:r>
            <a:r>
              <a:rPr lang="cs-CZ" baseline="-25000" dirty="0" smtClean="0"/>
              <a:t>2</a:t>
            </a:r>
            <a:r>
              <a:rPr lang="cs-CZ" dirty="0" smtClean="0"/>
              <a:t>) </a:t>
            </a:r>
          </a:p>
          <a:p>
            <a:r>
              <a:rPr lang="cs-CZ" dirty="0" smtClean="0"/>
              <a:t>Více než 90 % antropogenních emisí </a:t>
            </a:r>
            <a:r>
              <a:rPr lang="cs-CZ" dirty="0" err="1" smtClean="0"/>
              <a:t>NO</a:t>
            </a:r>
            <a:r>
              <a:rPr lang="cs-CZ" baseline="-25000" dirty="0" err="1" smtClean="0"/>
              <a:t>x</a:t>
            </a:r>
            <a:r>
              <a:rPr lang="cs-CZ" dirty="0" smtClean="0"/>
              <a:t> představují emise NO</a:t>
            </a:r>
          </a:p>
          <a:p>
            <a:r>
              <a:rPr lang="cs-CZ" dirty="0" smtClean="0"/>
              <a:t>Hlavním antropogenním zdrojem </a:t>
            </a:r>
            <a:r>
              <a:rPr lang="cs-CZ" dirty="0" err="1" smtClean="0"/>
              <a:t>NO</a:t>
            </a:r>
            <a:r>
              <a:rPr lang="cs-CZ" baseline="-25000" dirty="0" err="1" smtClean="0"/>
              <a:t>x</a:t>
            </a:r>
            <a:r>
              <a:rPr lang="cs-CZ" dirty="0" smtClean="0"/>
              <a:t> v ČR je silniční doprava a mobilní zdroje v zemědělství a lesnictví, veřejná energetika a výroba tepla spalovací procesy v průmyslu a stavebnictví (chemické produkty a ostatní procesy)</a:t>
            </a:r>
            <a:endParaRPr lang="cs-CZ"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Nejvýznamnější NO2 </a:t>
            </a:r>
          </a:p>
          <a:p>
            <a:r>
              <a:rPr lang="cs-CZ" dirty="0" smtClean="0"/>
              <a:t>NO</a:t>
            </a:r>
            <a:r>
              <a:rPr lang="cs-CZ" baseline="-25000" dirty="0" smtClean="0"/>
              <a:t>2</a:t>
            </a:r>
            <a:r>
              <a:rPr lang="cs-CZ" dirty="0" smtClean="0"/>
              <a:t> postihuje především dýchací systém</a:t>
            </a:r>
          </a:p>
          <a:p>
            <a:r>
              <a:rPr lang="cs-CZ" dirty="0" smtClean="0"/>
              <a:t>Krátkodobá expozice NO</a:t>
            </a:r>
            <a:r>
              <a:rPr lang="cs-CZ" baseline="-25000" dirty="0" smtClean="0"/>
              <a:t>2 </a:t>
            </a:r>
            <a:r>
              <a:rPr lang="cs-CZ" dirty="0" smtClean="0"/>
              <a:t> - změny ve funkci plic u citlivých skupin obyvatelstva</a:t>
            </a:r>
          </a:p>
          <a:p>
            <a:r>
              <a:rPr lang="cs-CZ" dirty="0" smtClean="0"/>
              <a:t>Dlouhodobá expozice - náchylnost k respiračním infekcím </a:t>
            </a:r>
          </a:p>
          <a:p>
            <a:r>
              <a:rPr lang="cs-CZ" dirty="0" smtClean="0"/>
              <a:t>Působení NO</a:t>
            </a:r>
            <a:r>
              <a:rPr lang="cs-CZ" baseline="-25000" dirty="0" smtClean="0"/>
              <a:t>2</a:t>
            </a:r>
            <a:r>
              <a:rPr lang="cs-CZ" dirty="0" smtClean="0"/>
              <a:t> je obtížné oddělit od účinků dalších současně působících látek, zejména suspendovaných částic</a:t>
            </a:r>
            <a:endParaRPr lang="cs-CZ"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Přízemní ozon</a:t>
            </a:r>
            <a:endParaRPr lang="cs-CZ" dirty="0"/>
          </a:p>
        </p:txBody>
      </p:sp>
      <p:sp>
        <p:nvSpPr>
          <p:cNvPr id="3" name="Zástupný symbol pro obsah 2"/>
          <p:cNvSpPr>
            <a:spLocks noGrp="1"/>
          </p:cNvSpPr>
          <p:nvPr>
            <p:ph idx="1"/>
          </p:nvPr>
        </p:nvSpPr>
        <p:spPr/>
        <p:txBody>
          <a:bodyPr>
            <a:normAutofit fontScale="92500"/>
          </a:bodyPr>
          <a:lstStyle/>
          <a:p>
            <a:r>
              <a:rPr lang="cs-CZ" dirty="0" smtClean="0"/>
              <a:t>Ozon (O</a:t>
            </a:r>
            <a:r>
              <a:rPr lang="cs-CZ" baseline="-25000" dirty="0" smtClean="0"/>
              <a:t>3</a:t>
            </a:r>
            <a:r>
              <a:rPr lang="cs-CZ" dirty="0" smtClean="0"/>
              <a:t>) je sekundární znečišťující látka </a:t>
            </a:r>
            <a:r>
              <a:rPr lang="cs-CZ" b="1" dirty="0" smtClean="0"/>
              <a:t>bez vlastního emisního zdroje</a:t>
            </a:r>
            <a:r>
              <a:rPr lang="cs-CZ" dirty="0" smtClean="0"/>
              <a:t>, vzniká jako součást fotochemického smogu. </a:t>
            </a:r>
          </a:p>
          <a:p>
            <a:r>
              <a:rPr lang="cs-CZ" dirty="0" smtClean="0"/>
              <a:t>vzniká za účinku slunečního záření soustavou reakcí zejména mezi </a:t>
            </a:r>
            <a:r>
              <a:rPr lang="cs-CZ" dirty="0" err="1" smtClean="0"/>
              <a:t>NO</a:t>
            </a:r>
            <a:r>
              <a:rPr lang="cs-CZ" baseline="-25000" dirty="0" err="1" smtClean="0"/>
              <a:t>x</a:t>
            </a:r>
            <a:r>
              <a:rPr lang="cs-CZ" dirty="0" smtClean="0"/>
              <a:t>, VOC a kyslíkem</a:t>
            </a:r>
          </a:p>
          <a:p>
            <a:r>
              <a:rPr lang="cs-CZ" dirty="0" smtClean="0"/>
              <a:t>Ozon může být transportován na velké vzdálenosti, kumulovat se a dosáhnout vysokých koncentrací daleko od míst svého vzniku </a:t>
            </a:r>
            <a:br>
              <a:rPr lang="cs-CZ" dirty="0" smtClean="0"/>
            </a:br>
            <a:r>
              <a:rPr lang="cs-CZ" dirty="0" smtClean="0"/>
              <a:t> </a:t>
            </a:r>
            <a:endParaRPr lang="cs-CZ"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nepříznivé účinky na funkci plic vedoucí k jejich zánětu a respiračním problémům</a:t>
            </a:r>
          </a:p>
          <a:p>
            <a:r>
              <a:rPr lang="cs-CZ" dirty="0" smtClean="0"/>
              <a:t>nejvíce postiženi lidé trpící astmatem, chronickými problémy dýchacích cest nebo kardiovaskulárním onemocněním</a:t>
            </a:r>
          </a:p>
          <a:p>
            <a:r>
              <a:rPr lang="cs-CZ" dirty="0" smtClean="0"/>
              <a:t>při delším pobytu v oblasti, kde jsou zvýšené koncentrace, se může objevit i pálení očí, nosu, krku a bolesti hlavy</a:t>
            </a:r>
          </a:p>
          <a:p>
            <a:r>
              <a:rPr lang="cs-CZ" dirty="0" smtClean="0"/>
              <a:t>poškozuje vegetaci, ovlivňuje rostlinný růst a zapříčiňuje ztrátu výnosů zemědělských plodin</a:t>
            </a:r>
          </a:p>
          <a:p>
            <a:r>
              <a:rPr lang="cs-CZ" dirty="0" smtClean="0"/>
              <a:t>poškození lesních ekosystémů a snížení biodiverzity</a:t>
            </a:r>
            <a:endParaRPr lang="cs-CZ"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VOC (</a:t>
            </a:r>
            <a:r>
              <a:rPr lang="cs-CZ" b="1" dirty="0" err="1" smtClean="0"/>
              <a:t>Volatile</a:t>
            </a:r>
            <a:r>
              <a:rPr lang="cs-CZ" b="1" dirty="0" smtClean="0"/>
              <a:t> </a:t>
            </a:r>
            <a:r>
              <a:rPr lang="cs-CZ" b="1" dirty="0" err="1" smtClean="0"/>
              <a:t>Organic</a:t>
            </a:r>
            <a:r>
              <a:rPr lang="cs-CZ" b="1" dirty="0" smtClean="0"/>
              <a:t> </a:t>
            </a:r>
            <a:r>
              <a:rPr lang="cs-CZ" b="1" dirty="0" err="1" smtClean="0"/>
              <a:t>Compounds</a:t>
            </a:r>
            <a:r>
              <a:rPr lang="cs-CZ" b="1"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Skupina těkavých organických sloučenin</a:t>
            </a:r>
          </a:p>
          <a:p>
            <a:r>
              <a:rPr lang="cs-CZ" dirty="0" smtClean="0"/>
              <a:t>Jsou to sloučeniny schopné tvořit fotochemické oxidanty reakcí s oxidy dusíku, a to za přítomnosti slunečního záření </a:t>
            </a:r>
          </a:p>
          <a:p>
            <a:r>
              <a:rPr lang="cs-CZ" dirty="0" smtClean="0"/>
              <a:t>Jejich častými zdroji jsou barvy, laky, rozpouštědla a lepidla </a:t>
            </a:r>
          </a:p>
          <a:p>
            <a:r>
              <a:rPr lang="cs-CZ" dirty="0" smtClean="0"/>
              <a:t>VOC zatěžují životní prostředí a mohou dokonce poškodit lidské zdraví, například formou akutní otravy</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Ekosystémy podle prostředí</a:t>
            </a:r>
            <a:endParaRPr lang="cs-CZ" b="1" dirty="0"/>
          </a:p>
        </p:txBody>
      </p:sp>
      <p:sp>
        <p:nvSpPr>
          <p:cNvPr id="3" name="Zástupný symbol pro obsah 2"/>
          <p:cNvSpPr>
            <a:spLocks noGrp="1"/>
          </p:cNvSpPr>
          <p:nvPr>
            <p:ph idx="1"/>
          </p:nvPr>
        </p:nvSpPr>
        <p:spPr/>
        <p:txBody>
          <a:bodyPr>
            <a:normAutofit/>
          </a:bodyPr>
          <a:lstStyle/>
          <a:p>
            <a:r>
              <a:rPr lang="cs-CZ" dirty="0" smtClean="0"/>
              <a:t>Suchozemské ekosystémy</a:t>
            </a:r>
          </a:p>
          <a:p>
            <a:r>
              <a:rPr lang="cs-CZ" dirty="0" smtClean="0"/>
              <a:t>Vodní ekosystémy</a:t>
            </a:r>
            <a:endParaRPr lang="cs-CZ"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Olovo </a:t>
            </a:r>
            <a:endParaRPr lang="cs-CZ" dirty="0"/>
          </a:p>
        </p:txBody>
      </p:sp>
      <p:sp>
        <p:nvSpPr>
          <p:cNvPr id="3" name="Zástupný symbol pro obsah 2"/>
          <p:cNvSpPr>
            <a:spLocks noGrp="1"/>
          </p:cNvSpPr>
          <p:nvPr>
            <p:ph idx="1"/>
          </p:nvPr>
        </p:nvSpPr>
        <p:spPr/>
        <p:txBody>
          <a:bodyPr/>
          <a:lstStyle/>
          <a:p>
            <a:r>
              <a:rPr lang="cs-CZ" b="1" dirty="0" smtClean="0"/>
              <a:t> </a:t>
            </a:r>
            <a:r>
              <a:rPr lang="cs-CZ" dirty="0" smtClean="0"/>
              <a:t>Většina olova obsaženého v atmosféře pochází z antropogenních emisí </a:t>
            </a:r>
          </a:p>
          <a:p>
            <a:r>
              <a:rPr lang="cs-CZ" dirty="0" smtClean="0"/>
              <a:t>Hlavní zdroje v ČR  - výroba železa a oceli, spalovací procesy v průmyslu a stavebnictví (železo a ocel a ostatní procesy), veřejná energetika a výroba tepla, lokální vytápění domácností a silniční doprava</a:t>
            </a:r>
            <a:br>
              <a:rPr lang="cs-CZ" dirty="0" smtClean="0"/>
            </a:br>
            <a:r>
              <a:rPr lang="cs-CZ" dirty="0" smtClean="0"/>
              <a:t> </a:t>
            </a:r>
            <a:endParaRPr lang="cs-CZ"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Při dlouhodobé expozici se projevují účinky na nervový systém a krevní tlak </a:t>
            </a:r>
          </a:p>
          <a:p>
            <a:r>
              <a:rPr lang="cs-CZ" dirty="0" smtClean="0"/>
              <a:t>Riziko pro vyvíjecí se plod, může negativně ovlivnit vývoj mozku a následně ovlivnit duševní vývoj </a:t>
            </a:r>
          </a:p>
          <a:p>
            <a:r>
              <a:rPr lang="cs-CZ" dirty="0" smtClean="0"/>
              <a:t>Z hlediska </a:t>
            </a:r>
            <a:r>
              <a:rPr lang="cs-CZ" dirty="0" err="1" smtClean="0"/>
              <a:t>karcinogenity</a:t>
            </a:r>
            <a:r>
              <a:rPr lang="cs-CZ" dirty="0" smtClean="0"/>
              <a:t> pro člověka je olovo zařazeno do skupiny 2B – možné karcinogenní účinky</a:t>
            </a:r>
          </a:p>
          <a:p>
            <a:r>
              <a:rPr lang="cs-CZ" dirty="0" smtClean="0"/>
              <a:t>Může se hromadit v tělech organismů (</a:t>
            </a:r>
            <a:r>
              <a:rPr lang="cs-CZ" dirty="0" err="1" smtClean="0"/>
              <a:t>bioakumulace</a:t>
            </a:r>
            <a:r>
              <a:rPr lang="cs-CZ" dirty="0" smtClean="0"/>
              <a:t>) jako jsou ryby, a může přecházet do potravního řetězce</a:t>
            </a:r>
            <a:endParaRPr lang="cs-CZ"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siřičitý</a:t>
            </a:r>
            <a:endParaRPr lang="cs-CZ" dirty="0"/>
          </a:p>
        </p:txBody>
      </p:sp>
      <p:sp>
        <p:nvSpPr>
          <p:cNvPr id="3" name="Zástupný symbol pro obsah 2"/>
          <p:cNvSpPr>
            <a:spLocks noGrp="1"/>
          </p:cNvSpPr>
          <p:nvPr>
            <p:ph idx="1"/>
          </p:nvPr>
        </p:nvSpPr>
        <p:spPr/>
        <p:txBody>
          <a:bodyPr/>
          <a:lstStyle/>
          <a:p>
            <a:r>
              <a:rPr lang="cs-CZ" dirty="0" smtClean="0"/>
              <a:t>Oxid siřičitý (SO</a:t>
            </a:r>
            <a:r>
              <a:rPr lang="cs-CZ" baseline="-25000" dirty="0" smtClean="0"/>
              <a:t>2</a:t>
            </a:r>
            <a:r>
              <a:rPr lang="cs-CZ" dirty="0" smtClean="0"/>
              <a:t>) je emitován do ovzduší při spalování paliv s obsahem síry</a:t>
            </a:r>
          </a:p>
          <a:p>
            <a:r>
              <a:rPr lang="cs-CZ" dirty="0" smtClean="0"/>
              <a:t>mezi nejvýznamnější antropogenní zdroje SO</a:t>
            </a:r>
            <a:r>
              <a:rPr lang="cs-CZ" baseline="-25000" dirty="0" smtClean="0"/>
              <a:t>2 </a:t>
            </a:r>
            <a:r>
              <a:rPr lang="cs-CZ" dirty="0" smtClean="0"/>
              <a:t>v ČR patří veřejná energetika a výroba tepla, vytápění domácností a spalovací procesy v průmyslu a stavebnictví (chemické produkty a železo a ocel)</a:t>
            </a:r>
            <a:endParaRPr lang="cs-CZ"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má dráždivé účinky na oči a dýchací soustavu</a:t>
            </a:r>
          </a:p>
          <a:p>
            <a:r>
              <a:rPr lang="cs-CZ" dirty="0" smtClean="0"/>
              <a:t>vysoké koncentrace SO</a:t>
            </a:r>
            <a:r>
              <a:rPr lang="cs-CZ" baseline="-25000" dirty="0" smtClean="0"/>
              <a:t>2</a:t>
            </a:r>
            <a:r>
              <a:rPr lang="cs-CZ" dirty="0" smtClean="0"/>
              <a:t> mohou způsobit respirační potíže </a:t>
            </a:r>
          </a:p>
          <a:p>
            <a:r>
              <a:rPr lang="cs-CZ" dirty="0" smtClean="0"/>
              <a:t>lidé trpící astmatem a chronickým onemocněním plic jsou k působení SO</a:t>
            </a:r>
            <a:r>
              <a:rPr lang="cs-CZ" baseline="-25000" dirty="0" smtClean="0"/>
              <a:t>2</a:t>
            </a:r>
            <a:r>
              <a:rPr lang="cs-CZ" dirty="0" smtClean="0"/>
              <a:t> zvláště citliví</a:t>
            </a:r>
          </a:p>
          <a:p>
            <a:r>
              <a:rPr lang="cs-CZ" dirty="0" smtClean="0"/>
              <a:t>přispívá k acidifikaci prostředí </a:t>
            </a:r>
          </a:p>
          <a:p>
            <a:r>
              <a:rPr lang="cs-CZ" dirty="0" smtClean="0"/>
              <a:t>přispívá i ke vzniku sekundárních suspendovaných částic, u kterých je prokázán negativní dopad na lidské zdraví</a:t>
            </a:r>
            <a:endParaRPr lang="cs-CZ"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Oxid uhelnatý</a:t>
            </a:r>
            <a:endParaRPr lang="cs-CZ" dirty="0"/>
          </a:p>
        </p:txBody>
      </p:sp>
      <p:sp>
        <p:nvSpPr>
          <p:cNvPr id="3" name="Zástupný symbol pro obsah 2"/>
          <p:cNvSpPr>
            <a:spLocks noGrp="1"/>
          </p:cNvSpPr>
          <p:nvPr>
            <p:ph idx="1"/>
          </p:nvPr>
        </p:nvSpPr>
        <p:spPr/>
        <p:txBody>
          <a:bodyPr>
            <a:normAutofit fontScale="92500"/>
          </a:bodyPr>
          <a:lstStyle/>
          <a:p>
            <a:r>
              <a:rPr lang="cs-CZ" dirty="0" smtClean="0"/>
              <a:t>Oxid uhelnatý (CO) je plyn, který vzniká v důsledku nedokonalého spalování fosilních paliv</a:t>
            </a:r>
          </a:p>
          <a:p>
            <a:r>
              <a:rPr lang="cs-CZ" dirty="0" smtClean="0"/>
              <a:t>V ČR je největším zdrojem emisí CO silniční doprava (zavedení katalytických konvertorů emise CO z dopravy klesly) </a:t>
            </a:r>
          </a:p>
          <a:p>
            <a:r>
              <a:rPr lang="cs-CZ" dirty="0" smtClean="0"/>
              <a:t>Dalšími významnými zdroji jsou spalovací procesy v průmyslu a stavebnictví (železo a ocel), vytápění domácností a výroba železa a oceli</a:t>
            </a:r>
            <a:endParaRPr lang="cs-CZ"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na zdraví a životní prostředí</a:t>
            </a:r>
            <a:endParaRPr lang="cs-CZ" dirty="0"/>
          </a:p>
        </p:txBody>
      </p:sp>
      <p:sp>
        <p:nvSpPr>
          <p:cNvPr id="3" name="Zástupný symbol pro obsah 2"/>
          <p:cNvSpPr>
            <a:spLocks noGrp="1"/>
          </p:cNvSpPr>
          <p:nvPr>
            <p:ph idx="1"/>
          </p:nvPr>
        </p:nvSpPr>
        <p:spPr/>
        <p:txBody>
          <a:bodyPr>
            <a:normAutofit fontScale="92500"/>
          </a:bodyPr>
          <a:lstStyle/>
          <a:p>
            <a:r>
              <a:rPr lang="cs-CZ" dirty="0" smtClean="0"/>
              <a:t>CO se váže na krevní barvivo (hemoglobin) lépe než kyslík a dochází tak ke snížení kapacity krve pro přenos kyslíku. Nejvíce citliví k působení CO jsou opět lidé s kardiovaskulárním onemocněním </a:t>
            </a:r>
          </a:p>
          <a:p>
            <a:r>
              <a:rPr lang="cs-CZ" dirty="0" smtClean="0"/>
              <a:t>Toxické účinky CO se projeví nejvíce v orgánech a tkáních s vysokou spotřebou kyslíku, jako je mozek, srdce a kosterní svalstvo. </a:t>
            </a:r>
          </a:p>
          <a:p>
            <a:r>
              <a:rPr lang="cs-CZ" dirty="0" smtClean="0"/>
              <a:t>Nebezpečný je pro vyvíjející se plod </a:t>
            </a:r>
          </a:p>
          <a:p>
            <a:r>
              <a:rPr lang="cs-CZ" dirty="0" smtClean="0"/>
              <a:t>CO může přispívat ke vzniku </a:t>
            </a:r>
            <a:r>
              <a:rPr lang="cs-CZ" smtClean="0"/>
              <a:t>přízemního ozonu</a:t>
            </a:r>
            <a:endParaRPr lang="cs-CZ"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Kritéria udržitelnosti </a:t>
            </a:r>
            <a:r>
              <a:rPr lang="cs-CZ" b="1" dirty="0" err="1" smtClean="0"/>
              <a:t>biopaliv</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1.9.2012 nabyl účinnosti zákon č. 201/2012 Sb., o ochraně ovzduší </a:t>
            </a:r>
          </a:p>
          <a:p>
            <a:r>
              <a:rPr lang="cs-CZ" dirty="0" smtClean="0"/>
              <a:t>Rozšířil povinnost prokazovat splnění kritérií udržitelnosti i na dovozce a prodejce motorového benzínu a motorové nafty s přídavkem </a:t>
            </a:r>
            <a:r>
              <a:rPr lang="cs-CZ" dirty="0" err="1" smtClean="0"/>
              <a:t>biopaliva</a:t>
            </a:r>
            <a:r>
              <a:rPr lang="cs-CZ" dirty="0" smtClean="0"/>
              <a:t> neuvolněného do volného daňového oběhu v ČR.</a:t>
            </a:r>
          </a:p>
          <a:p>
            <a:r>
              <a:rPr lang="cs-CZ" dirty="0" smtClean="0"/>
              <a:t>Kritéria udržitelnosti lze rozdělit na dvě základní povinnosti. První povinností je prokázání původu </a:t>
            </a:r>
            <a:r>
              <a:rPr lang="cs-CZ" dirty="0" err="1" smtClean="0"/>
              <a:t>biopaliva</a:t>
            </a:r>
            <a:r>
              <a:rPr lang="cs-CZ" dirty="0" smtClean="0"/>
              <a:t>, kdy se musí doložit, že pěstováním biomasy pro výrobu </a:t>
            </a:r>
            <a:r>
              <a:rPr lang="cs-CZ" dirty="0" err="1" smtClean="0"/>
              <a:t>biopaliva</a:t>
            </a:r>
            <a:r>
              <a:rPr lang="cs-CZ" dirty="0" smtClean="0"/>
              <a:t> nebyla narušena biodiverzita. Druhou povinností je prokázání určité úspory emisí skleníkových plynů vyprodukovaných během celého životního cyklu </a:t>
            </a:r>
            <a:r>
              <a:rPr lang="cs-CZ" dirty="0" err="1" smtClean="0"/>
              <a:t>biopaliva</a:t>
            </a:r>
            <a:r>
              <a:rPr lang="cs-CZ" dirty="0" smtClean="0"/>
              <a:t> v porovnání s fosilní alternativou.</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Dvě základní povinnosti</a:t>
            </a:r>
            <a:endParaRPr lang="cs-CZ" b="1" dirty="0"/>
          </a:p>
        </p:txBody>
      </p:sp>
      <p:sp>
        <p:nvSpPr>
          <p:cNvPr id="3" name="Zástupný symbol pro obsah 2"/>
          <p:cNvSpPr>
            <a:spLocks noGrp="1"/>
          </p:cNvSpPr>
          <p:nvPr>
            <p:ph idx="1"/>
          </p:nvPr>
        </p:nvSpPr>
        <p:spPr/>
        <p:txBody>
          <a:bodyPr/>
          <a:lstStyle/>
          <a:p>
            <a:r>
              <a:rPr lang="cs-CZ" dirty="0" smtClean="0"/>
              <a:t>První povinností je prokázání původu </a:t>
            </a:r>
            <a:r>
              <a:rPr lang="cs-CZ" dirty="0" err="1" smtClean="0"/>
              <a:t>biopaliva</a:t>
            </a:r>
            <a:r>
              <a:rPr lang="cs-CZ" dirty="0" smtClean="0"/>
              <a:t>, kdy se musí </a:t>
            </a:r>
            <a:r>
              <a:rPr lang="cs-CZ" b="1" dirty="0" smtClean="0"/>
              <a:t>doložit</a:t>
            </a:r>
            <a:r>
              <a:rPr lang="cs-CZ" dirty="0" smtClean="0"/>
              <a:t>, že </a:t>
            </a:r>
            <a:r>
              <a:rPr lang="cs-CZ" b="1" dirty="0" smtClean="0"/>
              <a:t>pěstováním biomasy</a:t>
            </a:r>
            <a:r>
              <a:rPr lang="cs-CZ" dirty="0" smtClean="0"/>
              <a:t> pro výrobu </a:t>
            </a:r>
            <a:r>
              <a:rPr lang="cs-CZ" dirty="0" err="1" smtClean="0"/>
              <a:t>biopaliva</a:t>
            </a:r>
            <a:r>
              <a:rPr lang="cs-CZ" dirty="0" smtClean="0"/>
              <a:t> </a:t>
            </a:r>
            <a:r>
              <a:rPr lang="cs-CZ" b="1" dirty="0" smtClean="0"/>
              <a:t>nebyla narušena biodiverzita</a:t>
            </a:r>
          </a:p>
          <a:p>
            <a:r>
              <a:rPr lang="cs-CZ" dirty="0" smtClean="0"/>
              <a:t>Druhou povinností je </a:t>
            </a:r>
            <a:r>
              <a:rPr lang="cs-CZ" b="1" dirty="0" smtClean="0"/>
              <a:t>prokázání</a:t>
            </a:r>
            <a:r>
              <a:rPr lang="cs-CZ" dirty="0" smtClean="0"/>
              <a:t> určité </a:t>
            </a:r>
            <a:r>
              <a:rPr lang="cs-CZ" b="1" dirty="0" smtClean="0"/>
              <a:t>úspory emisí skleníkových plynů</a:t>
            </a:r>
            <a:r>
              <a:rPr lang="cs-CZ" dirty="0" smtClean="0"/>
              <a:t> vyprodukovaných během celého životního cyklu </a:t>
            </a:r>
            <a:r>
              <a:rPr lang="cs-CZ" dirty="0" err="1" smtClean="0"/>
              <a:t>biopaliva</a:t>
            </a:r>
            <a:r>
              <a:rPr lang="cs-CZ" dirty="0" smtClean="0"/>
              <a:t> v porovnání s fosilní alternativou</a:t>
            </a:r>
            <a:endParaRPr lang="cs-CZ"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4210" name="Picture 2"/>
          <p:cNvPicPr>
            <a:picLocks noChangeAspect="1" noChangeArrowheads="1"/>
          </p:cNvPicPr>
          <p:nvPr/>
        </p:nvPicPr>
        <p:blipFill>
          <a:blip r:embed="rId2" cstate="print"/>
          <a:srcRect/>
          <a:stretch>
            <a:fillRect/>
          </a:stretch>
        </p:blipFill>
        <p:spPr bwMode="auto">
          <a:xfrm>
            <a:off x="467544" y="1628800"/>
            <a:ext cx="8208912" cy="4536504"/>
          </a:xfrm>
          <a:prstGeom prst="rect">
            <a:avLst/>
          </a:prstGeom>
          <a:noFill/>
          <a:ln w="9525">
            <a:noFill/>
            <a:miter lim="800000"/>
            <a:headEnd/>
            <a:tailEnd/>
          </a:ln>
          <a:effectLst/>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5234" name="Picture 2"/>
          <p:cNvPicPr>
            <a:picLocks noChangeAspect="1" noChangeArrowheads="1"/>
          </p:cNvPicPr>
          <p:nvPr/>
        </p:nvPicPr>
        <p:blipFill>
          <a:blip r:embed="rId2" cstate="print"/>
          <a:srcRect/>
          <a:stretch>
            <a:fillRect/>
          </a:stretch>
        </p:blipFill>
        <p:spPr bwMode="auto">
          <a:xfrm>
            <a:off x="539552" y="1484784"/>
            <a:ext cx="8136904" cy="468052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Suchozemské ekosystémy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Ekosystémy s vegetací (rostlinstvem) stejného typu tvoří </a:t>
            </a:r>
            <a:r>
              <a:rPr lang="cs-CZ" b="1" dirty="0" smtClean="0"/>
              <a:t>biom:</a:t>
            </a:r>
          </a:p>
          <a:p>
            <a:pPr>
              <a:buFont typeface="Calibri" pitchFamily="34" charset="0"/>
              <a:buChar char="–"/>
            </a:pPr>
            <a:r>
              <a:rPr lang="cs-CZ" dirty="0" smtClean="0"/>
              <a:t>Tundra</a:t>
            </a:r>
          </a:p>
          <a:p>
            <a:pPr>
              <a:buFont typeface="Calibri" pitchFamily="34" charset="0"/>
              <a:buChar char="–"/>
            </a:pPr>
            <a:r>
              <a:rPr lang="cs-CZ" dirty="0" smtClean="0"/>
              <a:t>Opadavý listnatý les</a:t>
            </a:r>
          </a:p>
          <a:p>
            <a:pPr>
              <a:buFont typeface="Calibri" pitchFamily="34" charset="0"/>
              <a:buChar char="–"/>
            </a:pPr>
            <a:r>
              <a:rPr lang="cs-CZ" dirty="0" smtClean="0"/>
              <a:t>Step</a:t>
            </a:r>
          </a:p>
          <a:p>
            <a:pPr>
              <a:buFont typeface="Calibri" pitchFamily="34" charset="0"/>
              <a:buChar char="–"/>
            </a:pPr>
            <a:r>
              <a:rPr lang="cs-CZ" dirty="0" smtClean="0"/>
              <a:t>Poušť</a:t>
            </a:r>
          </a:p>
          <a:p>
            <a:pPr>
              <a:buFont typeface="Calibri" pitchFamily="34" charset="0"/>
              <a:buChar char="–"/>
            </a:pPr>
            <a:r>
              <a:rPr lang="cs-CZ" dirty="0" smtClean="0"/>
              <a:t>Savana</a:t>
            </a:r>
          </a:p>
          <a:p>
            <a:pPr>
              <a:buFont typeface="Calibri" pitchFamily="34" charset="0"/>
              <a:buChar char="–"/>
            </a:pPr>
            <a:r>
              <a:rPr lang="cs-CZ" dirty="0" smtClean="0"/>
              <a:t>Tropický deštný les </a:t>
            </a:r>
          </a:p>
          <a:p>
            <a:r>
              <a:rPr lang="cs-CZ" dirty="0" smtClean="0"/>
              <a:t>Rozšíření ekosystému závisí na zeměpisné šířce a nadmořské výšce</a:t>
            </a:r>
          </a:p>
          <a:p>
            <a:r>
              <a:rPr lang="cs-CZ" dirty="0" smtClean="0"/>
              <a:t>Česká republika je v </a:t>
            </a:r>
            <a:r>
              <a:rPr lang="cs-CZ" b="1" dirty="0" smtClean="0"/>
              <a:t>listnatém – smíšeném  biomu </a:t>
            </a:r>
          </a:p>
          <a:p>
            <a:endParaRPr lang="cs-CZ"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8193" name="Picture 1"/>
          <p:cNvPicPr>
            <a:picLocks noGrp="1" noChangeAspect="1" noChangeArrowheads="1"/>
          </p:cNvPicPr>
          <p:nvPr>
            <p:ph idx="1"/>
          </p:nvPr>
        </p:nvPicPr>
        <p:blipFill>
          <a:blip r:embed="rId2" cstate="print"/>
          <a:srcRect/>
          <a:stretch>
            <a:fillRect/>
          </a:stretch>
        </p:blipFill>
        <p:spPr bwMode="auto">
          <a:xfrm>
            <a:off x="323528" y="260648"/>
            <a:ext cx="8208911" cy="6192688"/>
          </a:xfrm>
          <a:prstGeom prst="rect">
            <a:avLst/>
          </a:prstGeom>
          <a:noFill/>
          <a:ln w="9525">
            <a:noFill/>
            <a:miter lim="800000"/>
            <a:headEnd/>
            <a:tailEnd/>
          </a:ln>
          <a:effec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6258" name="Picture 2"/>
          <p:cNvPicPr>
            <a:picLocks noGrp="1" noChangeAspect="1" noChangeArrowheads="1"/>
          </p:cNvPicPr>
          <p:nvPr>
            <p:ph idx="1"/>
          </p:nvPr>
        </p:nvPicPr>
        <p:blipFill>
          <a:blip r:embed="rId2" cstate="print"/>
          <a:srcRect/>
          <a:stretch>
            <a:fillRect/>
          </a:stretch>
        </p:blipFill>
        <p:spPr bwMode="auto">
          <a:xfrm>
            <a:off x="323529" y="548680"/>
            <a:ext cx="8352928" cy="5904656"/>
          </a:xfrm>
          <a:prstGeom prst="rect">
            <a:avLst/>
          </a:prstGeom>
          <a:noFill/>
          <a:ln w="9525">
            <a:noFill/>
            <a:miter lim="800000"/>
            <a:headEnd/>
            <a:tailEnd/>
          </a:ln>
          <a:effectLst/>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97282" name="Picture 2"/>
          <p:cNvPicPr>
            <a:picLocks noGrp="1" noChangeAspect="1" noChangeArrowheads="1"/>
          </p:cNvPicPr>
          <p:nvPr>
            <p:ph idx="1"/>
          </p:nvPr>
        </p:nvPicPr>
        <p:blipFill>
          <a:blip r:embed="rId2" cstate="print"/>
          <a:srcRect/>
          <a:stretch>
            <a:fillRect/>
          </a:stretch>
        </p:blipFill>
        <p:spPr bwMode="auto">
          <a:xfrm>
            <a:off x="539552" y="332656"/>
            <a:ext cx="8208911" cy="5832648"/>
          </a:xfrm>
          <a:prstGeom prst="rect">
            <a:avLst/>
          </a:prstGeom>
          <a:noFill/>
          <a:ln w="9525">
            <a:noFill/>
            <a:miter lim="800000"/>
            <a:headEnd/>
            <a:tailEnd/>
          </a:ln>
          <a:effec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98306" name="Picture 2"/>
          <p:cNvPicPr>
            <a:picLocks noChangeAspect="1" noChangeArrowheads="1"/>
          </p:cNvPicPr>
          <p:nvPr/>
        </p:nvPicPr>
        <p:blipFill>
          <a:blip r:embed="rId2" cstate="print"/>
          <a:srcRect/>
          <a:stretch>
            <a:fillRect/>
          </a:stretch>
        </p:blipFill>
        <p:spPr bwMode="auto">
          <a:xfrm>
            <a:off x="144463" y="548680"/>
            <a:ext cx="8531993" cy="5544615"/>
          </a:xfrm>
          <a:prstGeom prst="rect">
            <a:avLst/>
          </a:prstGeom>
          <a:noFill/>
          <a:ln w="9525">
            <a:noFill/>
            <a:miter lim="800000"/>
            <a:headEnd/>
            <a:tailEnd/>
          </a:ln>
          <a:effec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Znečištění ovzduší</a:t>
            </a:r>
            <a:endParaRPr lang="cs-CZ" b="1" dirty="0"/>
          </a:p>
        </p:txBody>
      </p:sp>
      <p:sp>
        <p:nvSpPr>
          <p:cNvPr id="3" name="Zástupný symbol pro obsah 2"/>
          <p:cNvSpPr>
            <a:spLocks noGrp="1"/>
          </p:cNvSpPr>
          <p:nvPr>
            <p:ph idx="1"/>
          </p:nvPr>
        </p:nvSpPr>
        <p:spPr/>
        <p:txBody>
          <a:bodyPr/>
          <a:lstStyle/>
          <a:p>
            <a:pPr>
              <a:buNone/>
            </a:pPr>
            <a:r>
              <a:rPr lang="cs-CZ" dirty="0" smtClean="0"/>
              <a:t>Příklad města Brna </a:t>
            </a:r>
          </a:p>
          <a:p>
            <a:r>
              <a:rPr lang="cs-CZ" dirty="0" smtClean="0"/>
              <a:t>sekundární prašnost vyvolaná automobilovou dopravou a nezpevněnými plochami</a:t>
            </a:r>
          </a:p>
          <a:p>
            <a:r>
              <a:rPr lang="cs-CZ" dirty="0" smtClean="0"/>
              <a:t>imisní zatížení benzenem a Nox vyvolané automobilovou dopravou</a:t>
            </a:r>
            <a:endParaRPr lang="cs-CZ"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Rozmístění stanic imisního monitoringu</a:t>
            </a:r>
            <a:endParaRPr lang="cs-CZ" b="1" dirty="0"/>
          </a:p>
        </p:txBody>
      </p:sp>
      <p:sp>
        <p:nvSpPr>
          <p:cNvPr id="3" name="Zástupný symbol pro obsah 2"/>
          <p:cNvSpPr>
            <a:spLocks noGrp="1"/>
          </p:cNvSpPr>
          <p:nvPr>
            <p:ph idx="1"/>
          </p:nvPr>
        </p:nvSpPr>
        <p:spPr/>
        <p:txBody>
          <a:bodyPr>
            <a:normAutofit fontScale="25000" lnSpcReduction="20000"/>
          </a:bodyPr>
          <a:lstStyle/>
          <a:p>
            <a:r>
              <a:rPr lang="cs-CZ" dirty="0" smtClean="0">
                <a:solidFill>
                  <a:schemeClr val="bg1"/>
                </a:solidFill>
              </a:rPr>
              <a:t>Sekundární prašnost vyvolaná automobilovou dopravou a nezpevněnými plochami</a:t>
            </a:r>
          </a:p>
          <a:p>
            <a:r>
              <a:rPr lang="cs-CZ" dirty="0" err="1" smtClean="0">
                <a:solidFill>
                  <a:schemeClr val="bg1"/>
                </a:solidFill>
              </a:rPr>
              <a:t>ImSekundární</a:t>
            </a:r>
            <a:r>
              <a:rPr lang="cs-CZ" dirty="0" smtClean="0">
                <a:solidFill>
                  <a:schemeClr val="bg1"/>
                </a:solidFill>
              </a:rPr>
              <a:t>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smtClean="0">
                <a:solidFill>
                  <a:schemeClr val="bg1"/>
                </a:solidFill>
              </a:rPr>
              <a:t>Sekundární prašnost vyvolaná automobilovou dopravou a nezpevněnými plochami</a:t>
            </a:r>
          </a:p>
          <a:p>
            <a:r>
              <a:rPr lang="cs-CZ" dirty="0" smtClean="0">
                <a:solidFill>
                  <a:schemeClr val="bg1"/>
                </a:solidFill>
              </a:rPr>
              <a:t>Imisní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r>
              <a:rPr lang="cs-CZ" dirty="0" err="1" smtClean="0">
                <a:solidFill>
                  <a:schemeClr val="bg1"/>
                </a:solidFill>
              </a:rPr>
              <a:t>isní</a:t>
            </a:r>
            <a:r>
              <a:rPr lang="cs-CZ" dirty="0" smtClean="0">
                <a:solidFill>
                  <a:schemeClr val="bg1"/>
                </a:solidFill>
              </a:rPr>
              <a:t> zatížení benzenem a </a:t>
            </a:r>
            <a:r>
              <a:rPr lang="cs-CZ" dirty="0" err="1" smtClean="0">
                <a:solidFill>
                  <a:schemeClr val="bg1"/>
                </a:solidFill>
              </a:rPr>
              <a:t>NOx</a:t>
            </a:r>
            <a:r>
              <a:rPr lang="cs-CZ" dirty="0" smtClean="0">
                <a:solidFill>
                  <a:schemeClr val="bg1"/>
                </a:solidFill>
              </a:rPr>
              <a:t> vyvolané automobilovou dopravou</a:t>
            </a:r>
          </a:p>
          <a:p>
            <a:r>
              <a:rPr lang="cs-CZ" dirty="0" smtClean="0">
                <a:solidFill>
                  <a:schemeClr val="bg1"/>
                </a:solidFill>
              </a:rPr>
              <a:t>Prach z provozu slévárenských zdrojů</a:t>
            </a:r>
          </a:p>
          <a:p>
            <a:endParaRPr lang="cs-CZ" dirty="0"/>
          </a:p>
        </p:txBody>
      </p:sp>
      <p:pic>
        <p:nvPicPr>
          <p:cNvPr id="4" name="Picture 5"/>
          <p:cNvPicPr>
            <a:picLocks noChangeAspect="1" noChangeArrowheads="1"/>
          </p:cNvPicPr>
          <p:nvPr/>
        </p:nvPicPr>
        <p:blipFill>
          <a:blip r:embed="rId2" cstate="print"/>
          <a:srcRect/>
          <a:stretch>
            <a:fillRect/>
          </a:stretch>
        </p:blipFill>
        <p:spPr>
          <a:xfrm>
            <a:off x="467544" y="1628800"/>
            <a:ext cx="8064500" cy="4824536"/>
          </a:xfrm>
          <a:prstGeom prst="rect">
            <a:avLst/>
          </a:prstGeom>
          <a:noFill/>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Registr Zdrojů Znečištění Ovzduší</a:t>
            </a:r>
            <a:endParaRPr lang="cs-CZ" b="1" dirty="0"/>
          </a:p>
        </p:txBody>
      </p:sp>
      <p:sp>
        <p:nvSpPr>
          <p:cNvPr id="3" name="Zástupný symbol pro obsah 2"/>
          <p:cNvSpPr>
            <a:spLocks noGrp="1"/>
          </p:cNvSpPr>
          <p:nvPr>
            <p:ph idx="1"/>
          </p:nvPr>
        </p:nvSpPr>
        <p:spPr/>
        <p:txBody>
          <a:bodyPr/>
          <a:lstStyle/>
          <a:p>
            <a:r>
              <a:rPr lang="cs-CZ" dirty="0" smtClean="0"/>
              <a:t>REZZO 1 – zvlášť velké a velké zdroje</a:t>
            </a:r>
          </a:p>
          <a:p>
            <a:r>
              <a:rPr lang="cs-CZ" dirty="0" smtClean="0"/>
              <a:t>REZZO 2 – střední zdroje</a:t>
            </a:r>
          </a:p>
          <a:p>
            <a:r>
              <a:rPr lang="cs-CZ" dirty="0" smtClean="0"/>
              <a:t>REZZO 3 – podnikatelské a domácnosti</a:t>
            </a:r>
          </a:p>
          <a:p>
            <a:r>
              <a:rPr lang="cs-CZ" dirty="0" smtClean="0"/>
              <a:t>REZZO 4 – liniové zdroje znečištění</a:t>
            </a:r>
            <a:endParaRPr lang="cs-CZ"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NOx</a:t>
            </a:r>
            <a:endParaRPr lang="cs-CZ" b="1" dirty="0"/>
          </a:p>
        </p:txBody>
      </p:sp>
      <p:pic>
        <p:nvPicPr>
          <p:cNvPr id="4" name="Picture 3"/>
          <p:cNvPicPr>
            <a:picLocks noGrp="1" noChangeAspect="1" noChangeArrowheads="1"/>
          </p:cNvPicPr>
          <p:nvPr>
            <p:ph idx="1"/>
          </p:nvPr>
        </p:nvPicPr>
        <p:blipFill>
          <a:blip r:embed="rId2" cstate="print"/>
          <a:srcRect/>
          <a:stretch>
            <a:fillRect/>
          </a:stretch>
        </p:blipFill>
        <p:spPr>
          <a:xfrm>
            <a:off x="1669016" y="1600200"/>
            <a:ext cx="5805967" cy="4525963"/>
          </a:xfrm>
          <a:noFill/>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grpSp>
        <p:nvGrpSpPr>
          <p:cNvPr id="3076" name="Group 4"/>
          <p:cNvGrpSpPr>
            <a:grpSpLocks noChangeAspect="1"/>
          </p:cNvGrpSpPr>
          <p:nvPr/>
        </p:nvGrpSpPr>
        <p:grpSpPr bwMode="auto">
          <a:xfrm>
            <a:off x="0" y="111125"/>
            <a:ext cx="9340850" cy="6905625"/>
            <a:chOff x="0" y="70"/>
            <a:chExt cx="5884" cy="4350"/>
          </a:xfrm>
        </p:grpSpPr>
        <p:sp>
          <p:nvSpPr>
            <p:cNvPr id="3075" name="AutoShape 3"/>
            <p:cNvSpPr>
              <a:spLocks noChangeAspect="1" noChangeArrowheads="1" noTextEdit="1"/>
            </p:cNvSpPr>
            <p:nvPr/>
          </p:nvSpPr>
          <p:spPr bwMode="auto">
            <a:xfrm>
              <a:off x="0" y="70"/>
              <a:ext cx="5760" cy="4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pic>
          <p:nvPicPr>
            <p:cNvPr id="3077" name="Picture 5"/>
            <p:cNvPicPr>
              <a:picLocks noChangeAspect="1" noChangeArrowheads="1"/>
            </p:cNvPicPr>
            <p:nvPr/>
          </p:nvPicPr>
          <p:blipFill>
            <a:blip r:embed="rId2" cstate="print"/>
            <a:srcRect/>
            <a:stretch>
              <a:fillRect/>
            </a:stretch>
          </p:blipFill>
          <p:spPr bwMode="auto">
            <a:xfrm>
              <a:off x="34" y="96"/>
              <a:ext cx="5726" cy="4224"/>
            </a:xfrm>
            <a:prstGeom prst="rect">
              <a:avLst/>
            </a:prstGeom>
            <a:noFill/>
            <a:ln w="9525">
              <a:noFill/>
              <a:miter lim="800000"/>
              <a:headEnd/>
              <a:tailEnd/>
            </a:ln>
          </p:spPr>
        </p:pic>
        <p:sp>
          <p:nvSpPr>
            <p:cNvPr id="3078" name="Rectangle 6"/>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79" name="Rectangle 7"/>
            <p:cNvSpPr>
              <a:spLocks noChangeArrowheads="1"/>
            </p:cNvSpPr>
            <p:nvPr/>
          </p:nvSpPr>
          <p:spPr bwMode="auto">
            <a:xfrm>
              <a:off x="7" y="77"/>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0" name="Rectangle 8"/>
            <p:cNvSpPr>
              <a:spLocks noChangeArrowheads="1"/>
            </p:cNvSpPr>
            <p:nvPr/>
          </p:nvSpPr>
          <p:spPr bwMode="auto">
            <a:xfrm>
              <a:off x="15" y="77"/>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1" name="Rectangle 9"/>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2" name="Rectangle 10"/>
            <p:cNvSpPr>
              <a:spLocks noChangeArrowheads="1"/>
            </p:cNvSpPr>
            <p:nvPr/>
          </p:nvSpPr>
          <p:spPr bwMode="auto">
            <a:xfrm>
              <a:off x="5743" y="77"/>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3" name="Rectangle 11"/>
            <p:cNvSpPr>
              <a:spLocks noChangeArrowheads="1"/>
            </p:cNvSpPr>
            <p:nvPr/>
          </p:nvSpPr>
          <p:spPr bwMode="auto">
            <a:xfrm>
              <a:off x="7"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4" name="Rectangle 12"/>
            <p:cNvSpPr>
              <a:spLocks noChangeArrowheads="1"/>
            </p:cNvSpPr>
            <p:nvPr/>
          </p:nvSpPr>
          <p:spPr bwMode="auto">
            <a:xfrm>
              <a:off x="5750" y="85"/>
              <a:ext cx="8"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5" name="Rectangle 13"/>
            <p:cNvSpPr>
              <a:spLocks noChangeArrowheads="1"/>
            </p:cNvSpPr>
            <p:nvPr/>
          </p:nvSpPr>
          <p:spPr bwMode="auto">
            <a:xfrm>
              <a:off x="5743" y="85"/>
              <a:ext cx="7" cy="42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6" name="Rectangle 14"/>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7" name="Rectangle 15"/>
            <p:cNvSpPr>
              <a:spLocks noChangeArrowheads="1"/>
            </p:cNvSpPr>
            <p:nvPr/>
          </p:nvSpPr>
          <p:spPr bwMode="auto">
            <a:xfrm>
              <a:off x="7" y="4311"/>
              <a:ext cx="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8" name="Rectangle 16"/>
            <p:cNvSpPr>
              <a:spLocks noChangeArrowheads="1"/>
            </p:cNvSpPr>
            <p:nvPr/>
          </p:nvSpPr>
          <p:spPr bwMode="auto">
            <a:xfrm>
              <a:off x="15" y="4319"/>
              <a:ext cx="5728"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89" name="Rectangle 17"/>
            <p:cNvSpPr>
              <a:spLocks noChangeArrowheads="1"/>
            </p:cNvSpPr>
            <p:nvPr/>
          </p:nvSpPr>
          <p:spPr bwMode="auto">
            <a:xfrm>
              <a:off x="15" y="4311"/>
              <a:ext cx="5728"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0" name="Rectangle 18"/>
            <p:cNvSpPr>
              <a:spLocks noChangeArrowheads="1"/>
            </p:cNvSpPr>
            <p:nvPr/>
          </p:nvSpPr>
          <p:spPr bwMode="auto">
            <a:xfrm>
              <a:off x="5750" y="4311"/>
              <a:ext cx="8"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1" name="Rectangle 19"/>
            <p:cNvSpPr>
              <a:spLocks noChangeArrowheads="1"/>
            </p:cNvSpPr>
            <p:nvPr/>
          </p:nvSpPr>
          <p:spPr bwMode="auto">
            <a:xfrm>
              <a:off x="5743" y="4319"/>
              <a:ext cx="15"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2" name="Rectangle 20"/>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3" name="Rectangle 21"/>
            <p:cNvSpPr>
              <a:spLocks noChangeArrowheads="1"/>
            </p:cNvSpPr>
            <p:nvPr/>
          </p:nvSpPr>
          <p:spPr bwMode="auto">
            <a:xfrm>
              <a:off x="5743" y="4311"/>
              <a:ext cx="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3094" name="Rectangle 22"/>
            <p:cNvSpPr>
              <a:spLocks noChangeArrowheads="1"/>
            </p:cNvSpPr>
            <p:nvPr/>
          </p:nvSpPr>
          <p:spPr bwMode="auto">
            <a:xfrm>
              <a:off x="5758" y="4159"/>
              <a:ext cx="126" cy="2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300" b="0" i="0" u="none" strike="noStrike" cap="none" normalizeH="0" baseline="0" smtClean="0">
                  <a:ln>
                    <a:noFill/>
                  </a:ln>
                  <a:solidFill>
                    <a:srgbClr val="000000"/>
                  </a:solidFill>
                  <a:effectLst/>
                  <a:latin typeface="Times New Roman" pitchFamily="18" charset="0"/>
                </a:rPr>
                <a:t> </a:t>
              </a:r>
              <a:endParaRPr kumimoji="0" lang="cs-CZ" sz="1800" b="0" i="0" u="none" strike="noStrike" cap="none" normalizeH="0" baseline="0" smtClean="0">
                <a:ln>
                  <a:noFill/>
                </a:ln>
                <a:solidFill>
                  <a:schemeClr val="tx1"/>
                </a:solidFill>
                <a:effectLst/>
                <a:latin typeface="Arial" pitchFamily="34" charset="0"/>
              </a:endParaRPr>
            </a:p>
          </p:txBody>
        </p:sp>
      </p:gr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Bilance emise prachových částic</a:t>
            </a:r>
            <a:endParaRPr lang="cs-CZ" b="1" dirty="0"/>
          </a:p>
        </p:txBody>
      </p:sp>
      <p:pic>
        <p:nvPicPr>
          <p:cNvPr id="7" name="Picture 7" descr="M7_EMI_PM10"/>
          <p:cNvPicPr>
            <a:picLocks noChangeAspect="1" noChangeArrowheads="1"/>
          </p:cNvPicPr>
          <p:nvPr/>
        </p:nvPicPr>
        <p:blipFill>
          <a:blip r:embed="rId2" cstate="print"/>
          <a:srcRect/>
          <a:stretch>
            <a:fillRect/>
          </a:stretch>
        </p:blipFill>
        <p:spPr>
          <a:xfrm>
            <a:off x="683568" y="1700808"/>
            <a:ext cx="4355976" cy="4032448"/>
          </a:xfrm>
          <a:prstGeom prst="rect">
            <a:avLst/>
          </a:prstGeom>
          <a:solidFill>
            <a:srgbClr val="FFFFFF"/>
          </a:solidFill>
        </p:spPr>
      </p:pic>
      <p:grpSp>
        <p:nvGrpSpPr>
          <p:cNvPr id="2052" name="Group 4"/>
          <p:cNvGrpSpPr>
            <a:grpSpLocks noChangeAspect="1"/>
          </p:cNvGrpSpPr>
          <p:nvPr/>
        </p:nvGrpSpPr>
        <p:grpSpPr bwMode="auto">
          <a:xfrm>
            <a:off x="5148263" y="1700213"/>
            <a:ext cx="3744912" cy="3313112"/>
            <a:chOff x="3243" y="1071"/>
            <a:chExt cx="2359" cy="2087"/>
          </a:xfrm>
        </p:grpSpPr>
        <p:sp>
          <p:nvSpPr>
            <p:cNvPr id="2051" name="AutoShape 3"/>
            <p:cNvSpPr>
              <a:spLocks noChangeAspect="1" noChangeArrowheads="1" noTextEdit="1"/>
            </p:cNvSpPr>
            <p:nvPr/>
          </p:nvSpPr>
          <p:spPr bwMode="auto">
            <a:xfrm>
              <a:off x="3243" y="1071"/>
              <a:ext cx="2359" cy="2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3" name="Rectangle 5"/>
            <p:cNvSpPr>
              <a:spLocks noChangeArrowheads="1"/>
            </p:cNvSpPr>
            <p:nvPr/>
          </p:nvSpPr>
          <p:spPr bwMode="auto">
            <a:xfrm>
              <a:off x="3282" y="1106"/>
              <a:ext cx="2273" cy="2017"/>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4" name="Freeform 6"/>
            <p:cNvSpPr>
              <a:spLocks/>
            </p:cNvSpPr>
            <p:nvPr/>
          </p:nvSpPr>
          <p:spPr bwMode="auto">
            <a:xfrm>
              <a:off x="4516" y="1644"/>
              <a:ext cx="667" cy="1146"/>
            </a:xfrm>
            <a:custGeom>
              <a:avLst/>
              <a:gdLst/>
              <a:ahLst/>
              <a:cxnLst>
                <a:cxn ang="0">
                  <a:pos x="40" y="162"/>
                </a:cxn>
                <a:cxn ang="0">
                  <a:pos x="86" y="86"/>
                </a:cxn>
                <a:cxn ang="0">
                  <a:pos x="0" y="1"/>
                </a:cxn>
                <a:cxn ang="0">
                  <a:pos x="0" y="1"/>
                </a:cxn>
                <a:cxn ang="0">
                  <a:pos x="0" y="86"/>
                </a:cxn>
                <a:cxn ang="0">
                  <a:pos x="40" y="162"/>
                </a:cxn>
              </a:cxnLst>
              <a:rect l="0" t="0" r="r" b="b"/>
              <a:pathLst>
                <a:path w="86" h="162">
                  <a:moveTo>
                    <a:pt x="40" y="162"/>
                  </a:moveTo>
                  <a:cubicBezTo>
                    <a:pt x="68" y="147"/>
                    <a:pt x="86" y="118"/>
                    <a:pt x="86" y="86"/>
                  </a:cubicBezTo>
                  <a:cubicBezTo>
                    <a:pt x="86" y="39"/>
                    <a:pt x="47" y="1"/>
                    <a:pt x="0" y="1"/>
                  </a:cubicBezTo>
                  <a:cubicBezTo>
                    <a:pt x="0" y="0"/>
                    <a:pt x="0" y="1"/>
                    <a:pt x="0" y="1"/>
                  </a:cubicBezTo>
                  <a:lnTo>
                    <a:pt x="0" y="86"/>
                  </a:lnTo>
                  <a:lnTo>
                    <a:pt x="40" y="162"/>
                  </a:lnTo>
                  <a:close/>
                </a:path>
              </a:pathLst>
            </a:custGeom>
            <a:solidFill>
              <a:srgbClr val="FF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5" name="Freeform 7"/>
            <p:cNvSpPr>
              <a:spLocks/>
            </p:cNvSpPr>
            <p:nvPr/>
          </p:nvSpPr>
          <p:spPr bwMode="auto">
            <a:xfrm>
              <a:off x="4291" y="2373"/>
              <a:ext cx="465" cy="608"/>
            </a:xfrm>
            <a:custGeom>
              <a:avLst/>
              <a:gdLst/>
              <a:ahLst/>
              <a:cxnLst>
                <a:cxn ang="0">
                  <a:pos x="0" y="83"/>
                </a:cxn>
                <a:cxn ang="0">
                  <a:pos x="20" y="86"/>
                </a:cxn>
                <a:cxn ang="0">
                  <a:pos x="60" y="76"/>
                </a:cxn>
                <a:cxn ang="0">
                  <a:pos x="20" y="0"/>
                </a:cxn>
                <a:cxn ang="0">
                  <a:pos x="0" y="83"/>
                </a:cxn>
              </a:cxnLst>
              <a:rect l="0" t="0" r="r" b="b"/>
              <a:pathLst>
                <a:path w="60" h="86">
                  <a:moveTo>
                    <a:pt x="0" y="83"/>
                  </a:moveTo>
                  <a:cubicBezTo>
                    <a:pt x="7" y="85"/>
                    <a:pt x="13" y="86"/>
                    <a:pt x="20" y="86"/>
                  </a:cubicBezTo>
                  <a:cubicBezTo>
                    <a:pt x="34" y="85"/>
                    <a:pt x="48" y="82"/>
                    <a:pt x="60" y="76"/>
                  </a:cubicBezTo>
                  <a:lnTo>
                    <a:pt x="20" y="0"/>
                  </a:lnTo>
                  <a:lnTo>
                    <a:pt x="0" y="83"/>
                  </a:lnTo>
                  <a:close/>
                </a:path>
              </a:pathLst>
            </a:custGeom>
            <a:solidFill>
              <a:srgbClr val="FF99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6" name="Freeform 8"/>
            <p:cNvSpPr>
              <a:spLocks/>
            </p:cNvSpPr>
            <p:nvPr/>
          </p:nvSpPr>
          <p:spPr bwMode="auto">
            <a:xfrm>
              <a:off x="3662" y="1722"/>
              <a:ext cx="667" cy="1146"/>
            </a:xfrm>
            <a:custGeom>
              <a:avLst/>
              <a:gdLst/>
              <a:ahLst/>
              <a:cxnLst>
                <a:cxn ang="0">
                  <a:pos x="52" y="0"/>
                </a:cxn>
                <a:cxn ang="0">
                  <a:pos x="1" y="79"/>
                </a:cxn>
                <a:cxn ang="0">
                  <a:pos x="66" y="162"/>
                </a:cxn>
                <a:cxn ang="0">
                  <a:pos x="86" y="79"/>
                </a:cxn>
                <a:cxn ang="0">
                  <a:pos x="52" y="0"/>
                </a:cxn>
              </a:cxnLst>
              <a:rect l="0" t="0" r="r" b="b"/>
              <a:pathLst>
                <a:path w="86" h="162">
                  <a:moveTo>
                    <a:pt x="52" y="0"/>
                  </a:moveTo>
                  <a:cubicBezTo>
                    <a:pt x="21" y="14"/>
                    <a:pt x="1" y="45"/>
                    <a:pt x="1" y="79"/>
                  </a:cubicBezTo>
                  <a:cubicBezTo>
                    <a:pt x="0" y="119"/>
                    <a:pt x="28" y="153"/>
                    <a:pt x="66" y="162"/>
                  </a:cubicBezTo>
                  <a:lnTo>
                    <a:pt x="86" y="79"/>
                  </a:lnTo>
                  <a:lnTo>
                    <a:pt x="52" y="0"/>
                  </a:lnTo>
                  <a:close/>
                </a:path>
              </a:pathLst>
            </a:custGeom>
            <a:solidFill>
              <a:srgbClr val="00FF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7" name="Freeform 9"/>
            <p:cNvSpPr>
              <a:spLocks/>
            </p:cNvSpPr>
            <p:nvPr/>
          </p:nvSpPr>
          <p:spPr bwMode="auto">
            <a:xfrm>
              <a:off x="4151" y="1587"/>
              <a:ext cx="264" cy="602"/>
            </a:xfrm>
            <a:custGeom>
              <a:avLst/>
              <a:gdLst/>
              <a:ahLst/>
              <a:cxnLst>
                <a:cxn ang="0">
                  <a:pos x="34" y="0"/>
                </a:cxn>
                <a:cxn ang="0">
                  <a:pos x="0" y="6"/>
                </a:cxn>
                <a:cxn ang="0">
                  <a:pos x="34" y="85"/>
                </a:cxn>
                <a:cxn ang="0">
                  <a:pos x="34" y="0"/>
                </a:cxn>
              </a:cxnLst>
              <a:rect l="0" t="0" r="r" b="b"/>
              <a:pathLst>
                <a:path w="34" h="85">
                  <a:moveTo>
                    <a:pt x="34" y="0"/>
                  </a:moveTo>
                  <a:cubicBezTo>
                    <a:pt x="22" y="0"/>
                    <a:pt x="11" y="2"/>
                    <a:pt x="0" y="6"/>
                  </a:cubicBezTo>
                  <a:lnTo>
                    <a:pt x="34" y="85"/>
                  </a:lnTo>
                  <a:lnTo>
                    <a:pt x="34" y="0"/>
                  </a:lnTo>
                  <a:close/>
                </a:path>
              </a:pathLst>
            </a:custGeom>
            <a:solidFill>
              <a:srgbClr val="00FFFF"/>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58" name="Rectangle 10"/>
            <p:cNvSpPr>
              <a:spLocks noChangeArrowheads="1"/>
            </p:cNvSpPr>
            <p:nvPr/>
          </p:nvSpPr>
          <p:spPr bwMode="auto">
            <a:xfrm>
              <a:off x="4360" y="1106"/>
              <a:ext cx="1172" cy="213"/>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2059" name="Rectangle 11"/>
            <p:cNvSpPr>
              <a:spLocks noChangeArrowheads="1"/>
            </p:cNvSpPr>
            <p:nvPr/>
          </p:nvSpPr>
          <p:spPr bwMode="auto">
            <a:xfrm>
              <a:off x="4384" y="1149"/>
              <a:ext cx="584"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300" b="1" i="0" u="none" strike="noStrike" cap="none" normalizeH="0" baseline="0" dirty="0" smtClean="0">
                  <a:ln>
                    <a:noFill/>
                  </a:ln>
                  <a:solidFill>
                    <a:srgbClr val="000000"/>
                  </a:solidFill>
                  <a:effectLst/>
                  <a:latin typeface="Arial" pitchFamily="34" charset="0"/>
                </a:rPr>
                <a:t>Emise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2060" name="Freeform 12"/>
            <p:cNvSpPr>
              <a:spLocks/>
            </p:cNvSpPr>
            <p:nvPr/>
          </p:nvSpPr>
          <p:spPr bwMode="auto">
            <a:xfrm>
              <a:off x="5167" y="1849"/>
              <a:ext cx="24" cy="262"/>
            </a:xfrm>
            <a:custGeom>
              <a:avLst/>
              <a:gdLst/>
              <a:ahLst/>
              <a:cxnLst>
                <a:cxn ang="0">
                  <a:pos x="3" y="0"/>
                </a:cxn>
                <a:cxn ang="0">
                  <a:pos x="3" y="5"/>
                </a:cxn>
                <a:cxn ang="0">
                  <a:pos x="0" y="37"/>
                </a:cxn>
              </a:cxnLst>
              <a:rect l="0" t="0" r="r" b="b"/>
              <a:pathLst>
                <a:path w="3" h="37">
                  <a:moveTo>
                    <a:pt x="3" y="0"/>
                  </a:moveTo>
                  <a:lnTo>
                    <a:pt x="3" y="5"/>
                  </a:lnTo>
                  <a:lnTo>
                    <a:pt x="0" y="37"/>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1" name="Freeform 13"/>
            <p:cNvSpPr>
              <a:spLocks/>
            </p:cNvSpPr>
            <p:nvPr/>
          </p:nvSpPr>
          <p:spPr bwMode="auto">
            <a:xfrm>
              <a:off x="4547" y="2967"/>
              <a:ext cx="279" cy="14"/>
            </a:xfrm>
            <a:custGeom>
              <a:avLst/>
              <a:gdLst/>
              <a:ahLst/>
              <a:cxnLst>
                <a:cxn ang="0">
                  <a:pos x="36" y="0"/>
                </a:cxn>
                <a:cxn ang="0">
                  <a:pos x="31" y="0"/>
                </a:cxn>
                <a:cxn ang="0">
                  <a:pos x="0" y="2"/>
                </a:cxn>
              </a:cxnLst>
              <a:rect l="0" t="0" r="r" b="b"/>
              <a:pathLst>
                <a:path w="36" h="2">
                  <a:moveTo>
                    <a:pt x="36" y="0"/>
                  </a:moveTo>
                  <a:lnTo>
                    <a:pt x="31" y="0"/>
                  </a:lnTo>
                  <a:lnTo>
                    <a:pt x="0" y="2"/>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2" name="Freeform 14"/>
            <p:cNvSpPr>
              <a:spLocks/>
            </p:cNvSpPr>
            <p:nvPr/>
          </p:nvSpPr>
          <p:spPr bwMode="auto">
            <a:xfrm>
              <a:off x="3569" y="2337"/>
              <a:ext cx="101" cy="326"/>
            </a:xfrm>
            <a:custGeom>
              <a:avLst/>
              <a:gdLst/>
              <a:ahLst/>
              <a:cxnLst>
                <a:cxn ang="0">
                  <a:pos x="0" y="46"/>
                </a:cxn>
                <a:cxn ang="0">
                  <a:pos x="0" y="41"/>
                </a:cxn>
                <a:cxn ang="0">
                  <a:pos x="13" y="0"/>
                </a:cxn>
              </a:cxnLst>
              <a:rect l="0" t="0" r="r" b="b"/>
              <a:pathLst>
                <a:path w="13" h="46">
                  <a:moveTo>
                    <a:pt x="0" y="46"/>
                  </a:moveTo>
                  <a:lnTo>
                    <a:pt x="0" y="41"/>
                  </a:lnTo>
                  <a:lnTo>
                    <a:pt x="13"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3" name="Freeform 15"/>
            <p:cNvSpPr>
              <a:spLocks/>
            </p:cNvSpPr>
            <p:nvPr/>
          </p:nvSpPr>
          <p:spPr bwMode="auto">
            <a:xfrm>
              <a:off x="4143" y="1573"/>
              <a:ext cx="140" cy="29"/>
            </a:xfrm>
            <a:custGeom>
              <a:avLst/>
              <a:gdLst/>
              <a:ahLst/>
              <a:cxnLst>
                <a:cxn ang="0">
                  <a:pos x="0" y="0"/>
                </a:cxn>
                <a:cxn ang="0">
                  <a:pos x="5" y="0"/>
                </a:cxn>
                <a:cxn ang="0">
                  <a:pos x="18" y="4"/>
                </a:cxn>
              </a:cxnLst>
              <a:rect l="0" t="0" r="r" b="b"/>
              <a:pathLst>
                <a:path w="18" h="4">
                  <a:moveTo>
                    <a:pt x="0" y="0"/>
                  </a:moveTo>
                  <a:lnTo>
                    <a:pt x="5" y="0"/>
                  </a:lnTo>
                  <a:lnTo>
                    <a:pt x="18" y="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2064" name="Rectangle 16"/>
            <p:cNvSpPr>
              <a:spLocks noChangeArrowheads="1"/>
            </p:cNvSpPr>
            <p:nvPr/>
          </p:nvSpPr>
          <p:spPr bwMode="auto">
            <a:xfrm>
              <a:off x="3763" y="1460"/>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2065" name="Rectangle 17"/>
            <p:cNvSpPr>
              <a:spLocks noChangeArrowheads="1"/>
            </p:cNvSpPr>
            <p:nvPr/>
          </p:nvSpPr>
          <p:spPr bwMode="auto">
            <a:xfrm>
              <a:off x="3825" y="1573"/>
              <a:ext cx="310"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6,37%</a:t>
              </a:r>
              <a:endParaRPr kumimoji="0" lang="cs-CZ" sz="1800" b="0" i="0" u="none" strike="noStrike" cap="none" normalizeH="0" baseline="0" smtClean="0">
                <a:ln>
                  <a:noFill/>
                </a:ln>
                <a:solidFill>
                  <a:schemeClr val="tx1"/>
                </a:solidFill>
                <a:effectLst/>
                <a:latin typeface="Arial" pitchFamily="34" charset="0"/>
              </a:endParaRPr>
            </a:p>
          </p:txBody>
        </p:sp>
        <p:sp>
          <p:nvSpPr>
            <p:cNvPr id="2066" name="Rectangle 18"/>
            <p:cNvSpPr>
              <a:spLocks noChangeArrowheads="1"/>
            </p:cNvSpPr>
            <p:nvPr/>
          </p:nvSpPr>
          <p:spPr bwMode="auto">
            <a:xfrm>
              <a:off x="3383" y="268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2067" name="Rectangle 19"/>
            <p:cNvSpPr>
              <a:spLocks noChangeArrowheads="1"/>
            </p:cNvSpPr>
            <p:nvPr/>
          </p:nvSpPr>
          <p:spPr bwMode="auto">
            <a:xfrm>
              <a:off x="3414" y="279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40,08%</a:t>
              </a:r>
              <a:endParaRPr kumimoji="0" lang="cs-CZ" sz="1800" b="0" i="0" u="none" strike="noStrike" cap="none" normalizeH="0" baseline="0" smtClean="0">
                <a:ln>
                  <a:noFill/>
                </a:ln>
                <a:solidFill>
                  <a:schemeClr val="tx1"/>
                </a:solidFill>
                <a:effectLst/>
                <a:latin typeface="Arial" pitchFamily="34" charset="0"/>
              </a:endParaRPr>
            </a:p>
          </p:txBody>
        </p:sp>
        <p:sp>
          <p:nvSpPr>
            <p:cNvPr id="2068" name="Rectangle 20"/>
            <p:cNvSpPr>
              <a:spLocks noChangeArrowheads="1"/>
            </p:cNvSpPr>
            <p:nvPr/>
          </p:nvSpPr>
          <p:spPr bwMode="auto">
            <a:xfrm>
              <a:off x="4842" y="2854"/>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2069" name="Rectangle 21"/>
            <p:cNvSpPr>
              <a:spLocks noChangeArrowheads="1"/>
            </p:cNvSpPr>
            <p:nvPr/>
          </p:nvSpPr>
          <p:spPr bwMode="auto">
            <a:xfrm>
              <a:off x="4873" y="2967"/>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11,45%</a:t>
              </a:r>
              <a:endParaRPr kumimoji="0" lang="cs-CZ" sz="1800" b="0" i="0" u="none" strike="noStrike" cap="none" normalizeH="0" baseline="0" smtClean="0">
                <a:ln>
                  <a:noFill/>
                </a:ln>
                <a:solidFill>
                  <a:schemeClr val="tx1"/>
                </a:solidFill>
                <a:effectLst/>
                <a:latin typeface="Arial" pitchFamily="34" charset="0"/>
              </a:endParaRPr>
            </a:p>
          </p:txBody>
        </p:sp>
        <p:sp>
          <p:nvSpPr>
            <p:cNvPr id="2070" name="Rectangle 22"/>
            <p:cNvSpPr>
              <a:spLocks noChangeArrowheads="1"/>
            </p:cNvSpPr>
            <p:nvPr/>
          </p:nvSpPr>
          <p:spPr bwMode="auto">
            <a:xfrm>
              <a:off x="5004" y="1609"/>
              <a:ext cx="442"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2071" name="Rectangle 23"/>
            <p:cNvSpPr>
              <a:spLocks noChangeArrowheads="1"/>
            </p:cNvSpPr>
            <p:nvPr/>
          </p:nvSpPr>
          <p:spPr bwMode="auto">
            <a:xfrm>
              <a:off x="5036" y="1722"/>
              <a:ext cx="365" cy="1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Arial" pitchFamily="34" charset="0"/>
                </a:rPr>
                <a:t>42,11%</a:t>
              </a:r>
              <a:endParaRPr kumimoji="0" lang="cs-CZ" sz="1800" b="0" i="0" u="none" strike="noStrike" cap="none" normalizeH="0" baseline="0" smtClean="0">
                <a:ln>
                  <a:noFill/>
                </a:ln>
                <a:solidFill>
                  <a:schemeClr val="tx1"/>
                </a:solidFill>
                <a:effectLst/>
                <a:latin typeface="Arial" pitchFamily="34" charset="0"/>
              </a:endParaRPr>
            </a:p>
          </p:txBody>
        </p:sp>
        <p:sp>
          <p:nvSpPr>
            <p:cNvPr id="2072" name="Rectangle 24"/>
            <p:cNvSpPr>
              <a:spLocks noChangeArrowheads="1"/>
            </p:cNvSpPr>
            <p:nvPr/>
          </p:nvSpPr>
          <p:spPr bwMode="auto">
            <a:xfrm>
              <a:off x="3282" y="1106"/>
              <a:ext cx="2273" cy="2017"/>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Vodní ekosystémy</a:t>
            </a:r>
            <a:endParaRPr lang="cs-CZ" dirty="0"/>
          </a:p>
        </p:txBody>
      </p:sp>
      <p:sp>
        <p:nvSpPr>
          <p:cNvPr id="3" name="Zástupný symbol pro obsah 2"/>
          <p:cNvSpPr>
            <a:spLocks noGrp="1"/>
          </p:cNvSpPr>
          <p:nvPr>
            <p:ph idx="1"/>
          </p:nvPr>
        </p:nvSpPr>
        <p:spPr/>
        <p:txBody>
          <a:bodyPr/>
          <a:lstStyle/>
          <a:p>
            <a:r>
              <a:rPr lang="cs-CZ" dirty="0" smtClean="0"/>
              <a:t>Mořské vodní ekosystémy - slaná voda </a:t>
            </a:r>
          </a:p>
          <a:p>
            <a:r>
              <a:rPr lang="cs-CZ" dirty="0" smtClean="0"/>
              <a:t>Sladké stojaté vody - nádrže, jezera </a:t>
            </a:r>
          </a:p>
          <a:p>
            <a:r>
              <a:rPr lang="cs-CZ" dirty="0" smtClean="0"/>
              <a:t>Tekoucí vody - sladké - vodní toky (řeky, potoky) </a:t>
            </a:r>
          </a:p>
          <a:p>
            <a:r>
              <a:rPr lang="cs-CZ" dirty="0" smtClean="0"/>
              <a:t>Brakické vody - mísí se sladká a slaná voda (delty řek) </a:t>
            </a:r>
          </a:p>
          <a:p>
            <a:endParaRPr lang="cs-CZ"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Rectangle 2"/>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37575" r:id="rId3" imgW="0" imgH="0" progId="">
                  <p:embed/>
                </p:oleObj>
              </mc:Choice>
              <mc:Fallback>
                <p:oleObj r:id="rId3" imgW="0" imgH="0" progId="">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7" name="Rectangle 3"/>
          <p:cNvSpPr>
            <a:spLocks noGrp="1" noChangeArrowheads="1"/>
          </p:cNvSpPr>
          <p:nvPr>
            <p:ph type="title"/>
          </p:nvPr>
        </p:nvSpPr>
        <p:spPr/>
        <p:txBody>
          <a:bodyPr/>
          <a:lstStyle/>
          <a:p>
            <a:pPr eaLnBrk="1" hangingPunct="1"/>
            <a:endParaRPr lang="en-US" smtClean="0"/>
          </a:p>
        </p:txBody>
      </p:sp>
      <p:pic>
        <p:nvPicPr>
          <p:cNvPr id="26628" name="Picture 4"/>
          <p:cNvPicPr>
            <a:picLocks noGrp="1" noChangeAspect="1" noChangeArrowheads="1"/>
          </p:cNvPicPr>
          <p:nvPr>
            <p:ph sz="half" idx="1"/>
          </p:nvPr>
        </p:nvPicPr>
        <p:blipFill>
          <a:blip r:embed="rId4" cstate="print"/>
          <a:srcRect/>
          <a:stretch>
            <a:fillRect/>
          </a:stretch>
        </p:blipFill>
        <p:spPr>
          <a:xfrm>
            <a:off x="4716463" y="0"/>
            <a:ext cx="4427537" cy="3835400"/>
          </a:xfrm>
          <a:noFill/>
        </p:spPr>
      </p:pic>
      <p:pic>
        <p:nvPicPr>
          <p:cNvPr id="26629" name="Picture 5"/>
          <p:cNvPicPr>
            <a:picLocks noGrp="1" noChangeAspect="1" noChangeArrowheads="1"/>
          </p:cNvPicPr>
          <p:nvPr>
            <p:ph sz="quarter" idx="2"/>
          </p:nvPr>
        </p:nvPicPr>
        <p:blipFill>
          <a:blip r:embed="rId5" cstate="print"/>
          <a:srcRect/>
          <a:stretch>
            <a:fillRect/>
          </a:stretch>
        </p:blipFill>
        <p:spPr>
          <a:xfrm>
            <a:off x="1042988" y="4221163"/>
            <a:ext cx="7380287" cy="2503487"/>
          </a:xfrm>
          <a:solidFill>
            <a:srgbClr val="FFFF99"/>
          </a:solidFill>
        </p:spPr>
      </p:pic>
      <p:sp>
        <p:nvSpPr>
          <p:cNvPr id="26630" name="Text Box 6"/>
          <p:cNvSpPr txBox="1">
            <a:spLocks noChangeArrowheads="1"/>
          </p:cNvSpPr>
          <p:nvPr/>
        </p:nvSpPr>
        <p:spPr bwMode="auto">
          <a:xfrm>
            <a:off x="0" y="0"/>
            <a:ext cx="5867400" cy="466725"/>
          </a:xfrm>
          <a:prstGeom prst="rect">
            <a:avLst/>
          </a:prstGeom>
          <a:solidFill>
            <a:srgbClr val="FFFFFF"/>
          </a:solidFill>
          <a:ln w="9525">
            <a:solidFill>
              <a:schemeClr val="tx1"/>
            </a:solidFill>
            <a:miter lim="800000"/>
            <a:headEnd/>
            <a:tailEnd/>
          </a:ln>
        </p:spPr>
        <p:txBody>
          <a:bodyPr>
            <a:spAutoFit/>
          </a:bodyPr>
          <a:lstStyle/>
          <a:p>
            <a:pPr algn="ctr" eaLnBrk="0" hangingPunct="0"/>
            <a:r>
              <a:rPr lang="cs-CZ" b="1">
                <a:latin typeface="Times" pitchFamily="-1" charset="0"/>
              </a:rPr>
              <a:t>Bilance emisí prachových částic</a:t>
            </a:r>
            <a:endParaRPr lang="cs-CZ" b="1" baseline="-25000">
              <a:latin typeface="Times" pitchFamily="-1" charset="0"/>
            </a:endParaRPr>
          </a:p>
        </p:txBody>
      </p:sp>
      <p:pic>
        <p:nvPicPr>
          <p:cNvPr id="26631" name="Picture 7" descr="M7_EMI_PM10"/>
          <p:cNvPicPr>
            <a:picLocks noGrp="1" noChangeAspect="1" noChangeArrowheads="1"/>
          </p:cNvPicPr>
          <p:nvPr>
            <p:ph sz="quarter" idx="3"/>
          </p:nvPr>
        </p:nvPicPr>
        <p:blipFill>
          <a:blip r:embed="rId6" cstate="print"/>
          <a:srcRect/>
          <a:stretch>
            <a:fillRect/>
          </a:stretch>
        </p:blipFill>
        <p:spPr>
          <a:xfrm>
            <a:off x="0" y="476250"/>
            <a:ext cx="4787900" cy="3532188"/>
          </a:xfrm>
          <a:solidFill>
            <a:srgbClr val="FFFFFF"/>
          </a:solid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Bilance emisí </a:t>
            </a:r>
            <a:r>
              <a:rPr lang="cs-CZ" dirty="0" err="1" smtClean="0"/>
              <a:t>NOx</a:t>
            </a:r>
            <a:endParaRPr lang="cs-CZ" dirty="0"/>
          </a:p>
        </p:txBody>
      </p:sp>
      <p:pic>
        <p:nvPicPr>
          <p:cNvPr id="4" name="Picture 5"/>
          <p:cNvPicPr>
            <a:picLocks noGrp="1" noChangeAspect="1" noChangeArrowheads="1"/>
          </p:cNvPicPr>
          <p:nvPr>
            <p:ph idx="1"/>
          </p:nvPr>
        </p:nvPicPr>
        <p:blipFill>
          <a:blip r:embed="rId2" cstate="print"/>
          <a:srcRect/>
          <a:stretch>
            <a:fillRect/>
          </a:stretch>
        </p:blipFill>
        <p:spPr>
          <a:xfrm>
            <a:off x="899592" y="1988840"/>
            <a:ext cx="3744415" cy="3744416"/>
          </a:xfrm>
          <a:solidFill>
            <a:srgbClr val="FFFFFF"/>
          </a:solidFill>
        </p:spPr>
      </p:pic>
      <p:grpSp>
        <p:nvGrpSpPr>
          <p:cNvPr id="1028" name="Group 4"/>
          <p:cNvGrpSpPr>
            <a:grpSpLocks noChangeAspect="1"/>
          </p:cNvGrpSpPr>
          <p:nvPr/>
        </p:nvGrpSpPr>
        <p:grpSpPr bwMode="auto">
          <a:xfrm>
            <a:off x="4787900" y="1844675"/>
            <a:ext cx="4248150" cy="4032250"/>
            <a:chOff x="3016" y="1162"/>
            <a:chExt cx="2676" cy="2540"/>
          </a:xfrm>
        </p:grpSpPr>
        <p:sp>
          <p:nvSpPr>
            <p:cNvPr id="1027" name="AutoShape 3"/>
            <p:cNvSpPr>
              <a:spLocks noChangeAspect="1" noChangeArrowheads="1" noTextEdit="1"/>
            </p:cNvSpPr>
            <p:nvPr/>
          </p:nvSpPr>
          <p:spPr bwMode="auto">
            <a:xfrm>
              <a:off x="3016" y="1162"/>
              <a:ext cx="2676" cy="2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29" name="Rectangle 5"/>
            <p:cNvSpPr>
              <a:spLocks noChangeArrowheads="1"/>
            </p:cNvSpPr>
            <p:nvPr/>
          </p:nvSpPr>
          <p:spPr bwMode="auto">
            <a:xfrm>
              <a:off x="3060" y="1206"/>
              <a:ext cx="2579" cy="2452"/>
            </a:xfrm>
            <a:prstGeom prst="rect">
              <a:avLst/>
            </a:prstGeom>
            <a:solidFill>
              <a:srgbClr val="FFFF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0" name="Freeform 6"/>
            <p:cNvSpPr>
              <a:spLocks/>
            </p:cNvSpPr>
            <p:nvPr/>
          </p:nvSpPr>
          <p:spPr bwMode="auto">
            <a:xfrm>
              <a:off x="4315" y="1768"/>
              <a:ext cx="552" cy="721"/>
            </a:xfrm>
            <a:custGeom>
              <a:avLst/>
              <a:gdLst/>
              <a:ahLst/>
              <a:cxnLst>
                <a:cxn ang="0">
                  <a:pos x="63" y="30"/>
                </a:cxn>
                <a:cxn ang="0">
                  <a:pos x="0" y="0"/>
                </a:cxn>
                <a:cxn ang="0">
                  <a:pos x="0" y="82"/>
                </a:cxn>
                <a:cxn ang="0">
                  <a:pos x="63" y="30"/>
                </a:cxn>
              </a:cxnLst>
              <a:rect l="0" t="0" r="r" b="b"/>
              <a:pathLst>
                <a:path w="63" h="82">
                  <a:moveTo>
                    <a:pt x="63" y="30"/>
                  </a:moveTo>
                  <a:cubicBezTo>
                    <a:pt x="48" y="11"/>
                    <a:pt x="24" y="0"/>
                    <a:pt x="0" y="0"/>
                  </a:cubicBezTo>
                  <a:lnTo>
                    <a:pt x="0" y="82"/>
                  </a:lnTo>
                  <a:lnTo>
                    <a:pt x="63" y="30"/>
                  </a:lnTo>
                  <a:close/>
                </a:path>
              </a:pathLst>
            </a:custGeom>
            <a:solidFill>
              <a:srgbClr val="FF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1" name="Freeform 7"/>
            <p:cNvSpPr>
              <a:spLocks/>
            </p:cNvSpPr>
            <p:nvPr/>
          </p:nvSpPr>
          <p:spPr bwMode="auto">
            <a:xfrm>
              <a:off x="4385" y="2094"/>
              <a:ext cx="631" cy="457"/>
            </a:xfrm>
            <a:custGeom>
              <a:avLst/>
              <a:gdLst/>
              <a:ahLst/>
              <a:cxnLst>
                <a:cxn ang="0">
                  <a:pos x="72" y="13"/>
                </a:cxn>
                <a:cxn ang="0">
                  <a:pos x="63" y="0"/>
                </a:cxn>
                <a:cxn ang="0">
                  <a:pos x="0" y="52"/>
                </a:cxn>
                <a:cxn ang="0">
                  <a:pos x="72" y="13"/>
                </a:cxn>
              </a:cxnLst>
              <a:rect l="0" t="0" r="r" b="b"/>
              <a:pathLst>
                <a:path w="72" h="52">
                  <a:moveTo>
                    <a:pt x="72" y="13"/>
                  </a:moveTo>
                  <a:cubicBezTo>
                    <a:pt x="70" y="8"/>
                    <a:pt x="67" y="4"/>
                    <a:pt x="63" y="0"/>
                  </a:cubicBezTo>
                  <a:lnTo>
                    <a:pt x="0" y="52"/>
                  </a:lnTo>
                  <a:lnTo>
                    <a:pt x="72" y="13"/>
                  </a:lnTo>
                  <a:close/>
                </a:path>
              </a:pathLst>
            </a:custGeom>
            <a:solidFill>
              <a:srgbClr val="FF99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2" name="Freeform 8"/>
            <p:cNvSpPr>
              <a:spLocks/>
            </p:cNvSpPr>
            <p:nvPr/>
          </p:nvSpPr>
          <p:spPr bwMode="auto">
            <a:xfrm>
              <a:off x="4411" y="2269"/>
              <a:ext cx="720" cy="361"/>
            </a:xfrm>
            <a:custGeom>
              <a:avLst/>
              <a:gdLst/>
              <a:ahLst/>
              <a:cxnLst>
                <a:cxn ang="0">
                  <a:pos x="81" y="41"/>
                </a:cxn>
                <a:cxn ang="0">
                  <a:pos x="82" y="39"/>
                </a:cxn>
                <a:cxn ang="0">
                  <a:pos x="72" y="0"/>
                </a:cxn>
                <a:cxn ang="0">
                  <a:pos x="0" y="39"/>
                </a:cxn>
                <a:cxn ang="0">
                  <a:pos x="81" y="41"/>
                </a:cxn>
              </a:cxnLst>
              <a:rect l="0" t="0" r="r" b="b"/>
              <a:pathLst>
                <a:path w="82" h="41">
                  <a:moveTo>
                    <a:pt x="81" y="41"/>
                  </a:moveTo>
                  <a:cubicBezTo>
                    <a:pt x="81" y="40"/>
                    <a:pt x="82" y="39"/>
                    <a:pt x="82" y="39"/>
                  </a:cubicBezTo>
                  <a:cubicBezTo>
                    <a:pt x="82" y="25"/>
                    <a:pt x="78" y="12"/>
                    <a:pt x="72" y="0"/>
                  </a:cubicBezTo>
                  <a:lnTo>
                    <a:pt x="0" y="39"/>
                  </a:lnTo>
                  <a:lnTo>
                    <a:pt x="81" y="41"/>
                  </a:lnTo>
                  <a:close/>
                </a:path>
              </a:pathLst>
            </a:custGeom>
            <a:solidFill>
              <a:srgbClr val="00FF00"/>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3" name="Freeform 9"/>
            <p:cNvSpPr>
              <a:spLocks/>
            </p:cNvSpPr>
            <p:nvPr/>
          </p:nvSpPr>
          <p:spPr bwMode="auto">
            <a:xfrm>
              <a:off x="3463" y="1988"/>
              <a:ext cx="1431" cy="1442"/>
            </a:xfrm>
            <a:custGeom>
              <a:avLst/>
              <a:gdLst/>
              <a:ahLst/>
              <a:cxnLst>
                <a:cxn ang="0">
                  <a:pos x="81" y="0"/>
                </a:cxn>
                <a:cxn ang="0">
                  <a:pos x="0" y="81"/>
                </a:cxn>
                <a:cxn ang="0">
                  <a:pos x="82" y="164"/>
                </a:cxn>
                <a:cxn ang="0">
                  <a:pos x="163" y="84"/>
                </a:cxn>
                <a:cxn ang="0">
                  <a:pos x="82" y="82"/>
                </a:cxn>
                <a:cxn ang="0">
                  <a:pos x="81" y="0"/>
                </a:cxn>
              </a:cxnLst>
              <a:rect l="0" t="0" r="r" b="b"/>
              <a:pathLst>
                <a:path w="163" h="164">
                  <a:moveTo>
                    <a:pt x="81" y="0"/>
                  </a:moveTo>
                  <a:cubicBezTo>
                    <a:pt x="36" y="0"/>
                    <a:pt x="0" y="36"/>
                    <a:pt x="0" y="81"/>
                  </a:cubicBezTo>
                  <a:cubicBezTo>
                    <a:pt x="0" y="127"/>
                    <a:pt x="36" y="164"/>
                    <a:pt x="82" y="164"/>
                  </a:cubicBezTo>
                  <a:cubicBezTo>
                    <a:pt x="126" y="164"/>
                    <a:pt x="162" y="129"/>
                    <a:pt x="163" y="84"/>
                  </a:cubicBezTo>
                  <a:lnTo>
                    <a:pt x="82" y="82"/>
                  </a:lnTo>
                  <a:lnTo>
                    <a:pt x="81" y="0"/>
                  </a:lnTo>
                  <a:close/>
                </a:path>
              </a:pathLst>
            </a:custGeom>
            <a:solidFill>
              <a:srgbClr val="00FFFF"/>
            </a:solid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4" name="Rectangle 10"/>
            <p:cNvSpPr>
              <a:spLocks noChangeArrowheads="1"/>
            </p:cNvSpPr>
            <p:nvPr/>
          </p:nvSpPr>
          <p:spPr bwMode="auto">
            <a:xfrm>
              <a:off x="4130" y="1232"/>
              <a:ext cx="1422" cy="264"/>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sp>
          <p:nvSpPr>
            <p:cNvPr id="1035" name="Rectangle 11"/>
            <p:cNvSpPr>
              <a:spLocks noChangeArrowheads="1"/>
            </p:cNvSpPr>
            <p:nvPr/>
          </p:nvSpPr>
          <p:spPr bwMode="auto">
            <a:xfrm>
              <a:off x="4157" y="1285"/>
              <a:ext cx="1124"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700" b="1" i="0" u="none" strike="noStrike" cap="none" normalizeH="0" baseline="0" dirty="0" smtClean="0">
                  <a:ln>
                    <a:noFill/>
                  </a:ln>
                  <a:solidFill>
                    <a:srgbClr val="000000"/>
                  </a:solidFill>
                  <a:effectLst/>
                  <a:latin typeface="Arial" pitchFamily="34" charset="0"/>
                </a:rPr>
                <a:t>Emise </a:t>
              </a:r>
              <a:r>
                <a:rPr kumimoji="0" lang="cs-CZ" sz="1700" b="1" i="0" u="none" strike="noStrike" cap="none" normalizeH="0" baseline="0" dirty="0" err="1" smtClean="0">
                  <a:ln>
                    <a:noFill/>
                  </a:ln>
                  <a:solidFill>
                    <a:srgbClr val="000000"/>
                  </a:solidFill>
                  <a:effectLst/>
                  <a:latin typeface="Arial" pitchFamily="34" charset="0"/>
                </a:rPr>
                <a:t>NOx</a:t>
              </a:r>
              <a:r>
                <a:rPr kumimoji="0" lang="cs-CZ" sz="1700" b="1" i="0" u="none" strike="noStrike" cap="none" normalizeH="0" baseline="0" dirty="0" smtClean="0">
                  <a:ln>
                    <a:noFill/>
                  </a:ln>
                  <a:solidFill>
                    <a:srgbClr val="000000"/>
                  </a:solidFill>
                  <a:effectLst/>
                  <a:latin typeface="Arial" pitchFamily="34" charset="0"/>
                </a:rPr>
                <a:t>, Brno</a:t>
              </a:r>
              <a:endParaRPr kumimoji="0" lang="cs-CZ" sz="1800" b="0" i="0" u="none" strike="noStrike" cap="none" normalizeH="0" baseline="0" dirty="0" smtClean="0">
                <a:ln>
                  <a:noFill/>
                </a:ln>
                <a:solidFill>
                  <a:schemeClr val="tx1"/>
                </a:solidFill>
                <a:effectLst/>
                <a:latin typeface="Arial" pitchFamily="34" charset="0"/>
              </a:endParaRPr>
            </a:p>
          </p:txBody>
        </p:sp>
        <p:sp>
          <p:nvSpPr>
            <p:cNvPr id="1036" name="Freeform 12"/>
            <p:cNvSpPr>
              <a:spLocks/>
            </p:cNvSpPr>
            <p:nvPr/>
          </p:nvSpPr>
          <p:spPr bwMode="auto">
            <a:xfrm>
              <a:off x="4981" y="2102"/>
              <a:ext cx="185" cy="44"/>
            </a:xfrm>
            <a:custGeom>
              <a:avLst/>
              <a:gdLst/>
              <a:ahLst/>
              <a:cxnLst>
                <a:cxn ang="0">
                  <a:pos x="21" y="0"/>
                </a:cxn>
                <a:cxn ang="0">
                  <a:pos x="21" y="5"/>
                </a:cxn>
                <a:cxn ang="0">
                  <a:pos x="0" y="5"/>
                </a:cxn>
              </a:cxnLst>
              <a:rect l="0" t="0" r="r" b="b"/>
              <a:pathLst>
                <a:path w="21" h="5">
                  <a:moveTo>
                    <a:pt x="21" y="0"/>
                  </a:moveTo>
                  <a:lnTo>
                    <a:pt x="21" y="5"/>
                  </a:lnTo>
                  <a:lnTo>
                    <a:pt x="0" y="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7" name="Freeform 13"/>
            <p:cNvSpPr>
              <a:spLocks/>
            </p:cNvSpPr>
            <p:nvPr/>
          </p:nvSpPr>
          <p:spPr bwMode="auto">
            <a:xfrm>
              <a:off x="5113" y="2454"/>
              <a:ext cx="158" cy="229"/>
            </a:xfrm>
            <a:custGeom>
              <a:avLst/>
              <a:gdLst/>
              <a:ahLst/>
              <a:cxnLst>
                <a:cxn ang="0">
                  <a:pos x="18" y="26"/>
                </a:cxn>
                <a:cxn ang="0">
                  <a:pos x="18" y="21"/>
                </a:cxn>
                <a:cxn ang="0">
                  <a:pos x="0" y="0"/>
                </a:cxn>
              </a:cxnLst>
              <a:rect l="0" t="0" r="r" b="b"/>
              <a:pathLst>
                <a:path w="18" h="26">
                  <a:moveTo>
                    <a:pt x="18" y="26"/>
                  </a:moveTo>
                  <a:lnTo>
                    <a:pt x="18" y="21"/>
                  </a:lnTo>
                  <a:lnTo>
                    <a:pt x="0" y="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cs-CZ"/>
            </a:p>
          </p:txBody>
        </p:sp>
        <p:sp>
          <p:nvSpPr>
            <p:cNvPr id="1038" name="Rectangle 14"/>
            <p:cNvSpPr>
              <a:spLocks noChangeArrowheads="1"/>
            </p:cNvSpPr>
            <p:nvPr/>
          </p:nvSpPr>
          <p:spPr bwMode="auto">
            <a:xfrm>
              <a:off x="3253" y="3245"/>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4</a:t>
              </a:r>
              <a:endParaRPr kumimoji="0" lang="cs-CZ"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3288" y="3377"/>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74,47%</a:t>
              </a:r>
              <a:endParaRPr kumimoji="0" lang="cs-CZ" sz="1800" b="0" i="0" u="none" strike="noStrike" cap="none" normalizeH="0" baseline="0" smtClean="0">
                <a:ln>
                  <a:noFill/>
                </a:ln>
                <a:solidFill>
                  <a:schemeClr val="tx1"/>
                </a:solidFill>
                <a:effectLst/>
                <a:latin typeface="Arial" pitchFamily="34" charset="0"/>
              </a:endParaRPr>
            </a:p>
          </p:txBody>
        </p:sp>
        <p:sp>
          <p:nvSpPr>
            <p:cNvPr id="1040" name="Rectangle 16"/>
            <p:cNvSpPr>
              <a:spLocks noChangeArrowheads="1"/>
            </p:cNvSpPr>
            <p:nvPr/>
          </p:nvSpPr>
          <p:spPr bwMode="auto">
            <a:xfrm>
              <a:off x="4595" y="160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1</a:t>
              </a:r>
              <a:endParaRPr kumimoji="0" lang="cs-CZ" sz="1800" b="0" i="0" u="none" strike="noStrike" cap="none" normalizeH="0" baseline="0" smtClean="0">
                <a:ln>
                  <a:noFill/>
                </a:ln>
                <a:solidFill>
                  <a:schemeClr val="tx1"/>
                </a:solidFill>
                <a:effectLst/>
                <a:latin typeface="Arial" pitchFamily="34" charset="0"/>
              </a:endParaRPr>
            </a:p>
          </p:txBody>
        </p:sp>
        <p:sp>
          <p:nvSpPr>
            <p:cNvPr id="1041" name="Rectangle 17"/>
            <p:cNvSpPr>
              <a:spLocks noChangeArrowheads="1"/>
            </p:cNvSpPr>
            <p:nvPr/>
          </p:nvSpPr>
          <p:spPr bwMode="auto">
            <a:xfrm>
              <a:off x="4630" y="1733"/>
              <a:ext cx="404"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14,20%</a:t>
              </a:r>
              <a:endParaRPr kumimoji="0" lang="cs-CZ" sz="1800" b="0" i="0" u="none" strike="noStrike" cap="none" normalizeH="0" baseline="0" smtClean="0">
                <a:ln>
                  <a:noFill/>
                </a:ln>
                <a:solidFill>
                  <a:schemeClr val="tx1"/>
                </a:solidFill>
                <a:effectLst/>
                <a:latin typeface="Arial" pitchFamily="34" charset="0"/>
              </a:endParaRPr>
            </a:p>
          </p:txBody>
        </p:sp>
        <p:sp>
          <p:nvSpPr>
            <p:cNvPr id="1042" name="Rectangle 18"/>
            <p:cNvSpPr>
              <a:spLocks noChangeArrowheads="1"/>
            </p:cNvSpPr>
            <p:nvPr/>
          </p:nvSpPr>
          <p:spPr bwMode="auto">
            <a:xfrm>
              <a:off x="5078" y="2709"/>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3</a:t>
              </a:r>
              <a:endParaRPr kumimoji="0" lang="cs-CZ" sz="1800" b="0" i="0" u="none" strike="noStrike" cap="none" normalizeH="0" baseline="0" smtClean="0">
                <a:ln>
                  <a:noFill/>
                </a:ln>
                <a:solidFill>
                  <a:schemeClr val="tx1"/>
                </a:solidFill>
                <a:effectLst/>
                <a:latin typeface="Arial" pitchFamily="34" charset="0"/>
              </a:endParaRPr>
            </a:p>
          </p:txBody>
        </p:sp>
        <p:sp>
          <p:nvSpPr>
            <p:cNvPr id="1043" name="Rectangle 19"/>
            <p:cNvSpPr>
              <a:spLocks noChangeArrowheads="1"/>
            </p:cNvSpPr>
            <p:nvPr/>
          </p:nvSpPr>
          <p:spPr bwMode="auto">
            <a:xfrm>
              <a:off x="5139" y="2841"/>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8,43%</a:t>
              </a:r>
              <a:endParaRPr kumimoji="0" lang="cs-CZ" sz="1800" b="0" i="0" u="none" strike="noStrike" cap="none" normalizeH="0" baseline="0" smtClean="0">
                <a:ln>
                  <a:noFill/>
                </a:ln>
                <a:solidFill>
                  <a:schemeClr val="tx1"/>
                </a:solidFill>
                <a:effectLst/>
                <a:latin typeface="Arial" pitchFamily="34" charset="0"/>
              </a:endParaRPr>
            </a:p>
          </p:txBody>
        </p:sp>
        <p:sp>
          <p:nvSpPr>
            <p:cNvPr id="1044" name="Rectangle 20"/>
            <p:cNvSpPr>
              <a:spLocks noChangeArrowheads="1"/>
            </p:cNvSpPr>
            <p:nvPr/>
          </p:nvSpPr>
          <p:spPr bwMode="auto">
            <a:xfrm>
              <a:off x="4973" y="1821"/>
              <a:ext cx="491"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REZZO 2</a:t>
              </a:r>
              <a:endParaRPr kumimoji="0" lang="cs-CZ" sz="1800" b="0" i="0" u="none" strike="noStrike" cap="none" normalizeH="0" baseline="0" smtClean="0">
                <a:ln>
                  <a:noFill/>
                </a:ln>
                <a:solidFill>
                  <a:schemeClr val="tx1"/>
                </a:solidFill>
                <a:effectLst/>
                <a:latin typeface="Arial" pitchFamily="34" charset="0"/>
              </a:endParaRPr>
            </a:p>
          </p:txBody>
        </p:sp>
        <p:sp>
          <p:nvSpPr>
            <p:cNvPr id="1045" name="Rectangle 21"/>
            <p:cNvSpPr>
              <a:spLocks noChangeArrowheads="1"/>
            </p:cNvSpPr>
            <p:nvPr/>
          </p:nvSpPr>
          <p:spPr bwMode="auto">
            <a:xfrm>
              <a:off x="5034" y="1953"/>
              <a:ext cx="342" cy="14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smtClean="0">
                  <a:ln>
                    <a:noFill/>
                  </a:ln>
                  <a:solidFill>
                    <a:srgbClr val="000000"/>
                  </a:solidFill>
                  <a:effectLst/>
                  <a:latin typeface="Arial" pitchFamily="34" charset="0"/>
                </a:rPr>
                <a:t>2,90%</a:t>
              </a:r>
              <a:endParaRPr kumimoji="0" lang="cs-CZ" sz="1800" b="0" i="0" u="none" strike="noStrike" cap="none" normalizeH="0" baseline="0" smtClean="0">
                <a:ln>
                  <a:noFill/>
                </a:ln>
                <a:solidFill>
                  <a:schemeClr val="tx1"/>
                </a:solidFill>
                <a:effectLst/>
                <a:latin typeface="Arial" pitchFamily="34" charset="0"/>
              </a:endParaRPr>
            </a:p>
          </p:txBody>
        </p:sp>
        <p:sp>
          <p:nvSpPr>
            <p:cNvPr id="1046" name="Rectangle 22"/>
            <p:cNvSpPr>
              <a:spLocks noChangeArrowheads="1"/>
            </p:cNvSpPr>
            <p:nvPr/>
          </p:nvSpPr>
          <p:spPr bwMode="auto">
            <a:xfrm>
              <a:off x="3060" y="1206"/>
              <a:ext cx="2579" cy="2452"/>
            </a:xfrm>
            <a:prstGeom prst="rect">
              <a:avLst/>
            </a:prstGeom>
            <a:no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cs-CZ"/>
            </a:p>
          </p:txBody>
        </p:sp>
      </p:gr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14400" y="685800"/>
            <a:ext cx="6172200" cy="533400"/>
          </a:xfrm>
        </p:spPr>
        <p:txBody>
          <a:bodyPr/>
          <a:lstStyle/>
          <a:p>
            <a:pPr eaLnBrk="1" hangingPunct="1">
              <a:lnSpc>
                <a:spcPct val="95000"/>
              </a:lnSpc>
            </a:pPr>
            <a:r>
              <a:rPr lang="cs-CZ" sz="2400" b="1" smtClean="0">
                <a:solidFill>
                  <a:srgbClr val="000000"/>
                </a:solidFill>
                <a:latin typeface="Arial" charset="0"/>
              </a:rPr>
              <a:t>OPATŘENÍ V DOPRAVĚ - souvislosti</a:t>
            </a:r>
            <a:endParaRPr lang="cs-CZ" sz="2400" b="1" smtClean="0">
              <a:solidFill>
                <a:schemeClr val="tx1"/>
              </a:solidFill>
              <a:latin typeface="Arial" charset="0"/>
            </a:endParaRPr>
          </a:p>
        </p:txBody>
      </p:sp>
      <p:sp>
        <p:nvSpPr>
          <p:cNvPr id="35843" name="Rectangle 4"/>
          <p:cNvSpPr>
            <a:spLocks noChangeArrowheads="1"/>
          </p:cNvSpPr>
          <p:nvPr/>
        </p:nvSpPr>
        <p:spPr bwMode="auto">
          <a:xfrm>
            <a:off x="762000" y="6400800"/>
            <a:ext cx="7772400" cy="304800"/>
          </a:xfrm>
          <a:prstGeom prst="rect">
            <a:avLst/>
          </a:prstGeom>
          <a:noFill/>
          <a:ln w="9525">
            <a:noFill/>
            <a:miter lim="800000"/>
            <a:headEnd/>
            <a:tailEnd/>
          </a:ln>
        </p:spPr>
        <p:txBody>
          <a:bodyPr anchor="ctr"/>
          <a:lstStyle/>
          <a:p>
            <a:pPr algn="ctr"/>
            <a:r>
              <a:rPr lang="cs-CZ" sz="1000">
                <a:solidFill>
                  <a:schemeClr val="tx2"/>
                </a:solidFill>
                <a:latin typeface="Comic Sans MS" pitchFamily="-1" charset="0"/>
              </a:rPr>
              <a:t>Generel ovzduší - program snižování emisí a imisí města Brna</a:t>
            </a:r>
          </a:p>
        </p:txBody>
      </p:sp>
      <p:sp>
        <p:nvSpPr>
          <p:cNvPr id="35844" name="Text Box 5"/>
          <p:cNvSpPr txBox="1">
            <a:spLocks noChangeArrowheads="1"/>
          </p:cNvSpPr>
          <p:nvPr/>
        </p:nvSpPr>
        <p:spPr bwMode="auto">
          <a:xfrm>
            <a:off x="838200" y="1295400"/>
            <a:ext cx="7467600" cy="336550"/>
          </a:xfrm>
          <a:prstGeom prst="rect">
            <a:avLst/>
          </a:prstGeom>
          <a:noFill/>
          <a:ln w="9525">
            <a:noFill/>
            <a:miter lim="800000"/>
            <a:headEnd/>
            <a:tailEnd/>
          </a:ln>
        </p:spPr>
        <p:txBody>
          <a:bodyPr>
            <a:spAutoFit/>
          </a:bodyPr>
          <a:lstStyle/>
          <a:p>
            <a:pPr eaLnBrk="0" hangingPunct="0"/>
            <a:r>
              <a:rPr lang="cs-CZ" sz="1600">
                <a:latin typeface="Arial" charset="0"/>
              </a:rPr>
              <a:t>Přijmout opatření v dopravě jednotlivě nebo soubor opatření jako celek ?</a:t>
            </a:r>
            <a:endParaRPr lang="cs-CZ"/>
          </a:p>
        </p:txBody>
      </p:sp>
      <p:sp>
        <p:nvSpPr>
          <p:cNvPr id="35845" name="Rectangle 6"/>
          <p:cNvSpPr>
            <a:spLocks noChangeArrowheads="1"/>
          </p:cNvSpPr>
          <p:nvPr/>
        </p:nvSpPr>
        <p:spPr bwMode="auto">
          <a:xfrm>
            <a:off x="914400" y="1600200"/>
            <a:ext cx="6400800" cy="304800"/>
          </a:xfrm>
          <a:prstGeom prst="rect">
            <a:avLst/>
          </a:prstGeom>
          <a:solidFill>
            <a:srgbClr val="FFFF99"/>
          </a:solidFill>
          <a:ln w="9525">
            <a:solidFill>
              <a:schemeClr val="tx1"/>
            </a:solidFill>
            <a:miter lim="800000"/>
            <a:headEnd/>
            <a:tailEnd/>
          </a:ln>
        </p:spPr>
        <p:txBody>
          <a:bodyPr/>
          <a:lstStyle/>
          <a:p>
            <a:pPr>
              <a:spcBef>
                <a:spcPct val="20000"/>
              </a:spcBef>
              <a:spcAft>
                <a:spcPts val="600"/>
              </a:spcAft>
            </a:pPr>
            <a:r>
              <a:rPr lang="cs-CZ" sz="1400">
                <a:latin typeface="Arial" charset="0"/>
              </a:rPr>
              <a:t>Opatření je lépe je </a:t>
            </a:r>
            <a:r>
              <a:rPr lang="cs-CZ" sz="1400" b="1">
                <a:latin typeface="Arial" charset="0"/>
              </a:rPr>
              <a:t>přijmout jako celek</a:t>
            </a:r>
            <a:r>
              <a:rPr lang="cs-CZ" sz="1400">
                <a:latin typeface="Arial" charset="0"/>
              </a:rPr>
              <a:t>, neboť se vzájemně doplňují.</a:t>
            </a:r>
          </a:p>
        </p:txBody>
      </p:sp>
      <p:sp>
        <p:nvSpPr>
          <p:cNvPr id="35846" name="Oval 7"/>
          <p:cNvSpPr>
            <a:spLocks noChangeArrowheads="1"/>
          </p:cNvSpPr>
          <p:nvPr/>
        </p:nvSpPr>
        <p:spPr bwMode="auto">
          <a:xfrm>
            <a:off x="6629400" y="2362200"/>
            <a:ext cx="2209800" cy="7620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Snížení emisí</a:t>
            </a:r>
          </a:p>
          <a:p>
            <a:pPr algn="ctr" eaLnBrk="0" hangingPunct="0"/>
            <a:r>
              <a:rPr lang="cs-CZ" sz="2000"/>
              <a:t> autobusů</a:t>
            </a:r>
          </a:p>
        </p:txBody>
      </p:sp>
      <p:sp>
        <p:nvSpPr>
          <p:cNvPr id="35847" name="Oval 8"/>
          <p:cNvSpPr>
            <a:spLocks noChangeArrowheads="1"/>
          </p:cNvSpPr>
          <p:nvPr/>
        </p:nvSpPr>
        <p:spPr bwMode="auto">
          <a:xfrm>
            <a:off x="2971800" y="3276600"/>
            <a:ext cx="3352800" cy="8382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Zvýšení atraktivity </a:t>
            </a:r>
          </a:p>
          <a:p>
            <a:pPr algn="ctr" eaLnBrk="0" hangingPunct="0"/>
            <a:r>
              <a:rPr lang="cs-CZ" sz="2000"/>
              <a:t>a komfortu MHD</a:t>
            </a:r>
          </a:p>
        </p:txBody>
      </p:sp>
      <p:sp>
        <p:nvSpPr>
          <p:cNvPr id="35848" name="Oval 9"/>
          <p:cNvSpPr>
            <a:spLocks noChangeArrowheads="1"/>
          </p:cNvSpPr>
          <p:nvPr/>
        </p:nvSpPr>
        <p:spPr bwMode="auto">
          <a:xfrm>
            <a:off x="5562600" y="4343400"/>
            <a:ext cx="2590800" cy="6858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Park and Ride</a:t>
            </a:r>
          </a:p>
          <a:p>
            <a:pPr algn="ctr" eaLnBrk="0" hangingPunct="0"/>
            <a:r>
              <a:rPr lang="cs-CZ" sz="2000"/>
              <a:t> (P+R)</a:t>
            </a:r>
          </a:p>
        </p:txBody>
      </p:sp>
      <p:sp>
        <p:nvSpPr>
          <p:cNvPr id="35849" name="Oval 10"/>
          <p:cNvSpPr>
            <a:spLocks noChangeArrowheads="1"/>
          </p:cNvSpPr>
          <p:nvPr/>
        </p:nvSpPr>
        <p:spPr bwMode="auto">
          <a:xfrm>
            <a:off x="5410200" y="5486400"/>
            <a:ext cx="2743200" cy="6858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Změny v sazbě</a:t>
            </a:r>
          </a:p>
          <a:p>
            <a:pPr algn="ctr" eaLnBrk="0" hangingPunct="0"/>
            <a:r>
              <a:rPr lang="cs-CZ" sz="2000"/>
              <a:t> parkovného</a:t>
            </a:r>
          </a:p>
        </p:txBody>
      </p:sp>
      <p:sp>
        <p:nvSpPr>
          <p:cNvPr id="35850" name="Oval 11"/>
          <p:cNvSpPr>
            <a:spLocks noChangeArrowheads="1"/>
          </p:cNvSpPr>
          <p:nvPr/>
        </p:nvSpPr>
        <p:spPr bwMode="auto">
          <a:xfrm>
            <a:off x="1066800" y="4419600"/>
            <a:ext cx="23622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Bike and Ride</a:t>
            </a:r>
          </a:p>
          <a:p>
            <a:pPr algn="ctr" eaLnBrk="0" hangingPunct="0"/>
            <a:r>
              <a:rPr lang="cs-CZ" sz="2000"/>
              <a:t> (B+R)</a:t>
            </a:r>
          </a:p>
        </p:txBody>
      </p:sp>
      <p:sp>
        <p:nvSpPr>
          <p:cNvPr id="35851" name="Line 12"/>
          <p:cNvSpPr>
            <a:spLocks noChangeShapeType="1"/>
          </p:cNvSpPr>
          <p:nvPr/>
        </p:nvSpPr>
        <p:spPr bwMode="auto">
          <a:xfrm flipV="1">
            <a:off x="6477000" y="3124200"/>
            <a:ext cx="762000" cy="457200"/>
          </a:xfrm>
          <a:prstGeom prst="line">
            <a:avLst/>
          </a:prstGeom>
          <a:noFill/>
          <a:ln w="9525">
            <a:solidFill>
              <a:schemeClr val="tx1"/>
            </a:solidFill>
            <a:round/>
            <a:headEnd type="triangle" w="med" len="med"/>
            <a:tailEnd type="triangle" w="med" len="med"/>
          </a:ln>
        </p:spPr>
        <p:txBody>
          <a:bodyPr wrap="none" anchor="ctr"/>
          <a:lstStyle/>
          <a:p>
            <a:endParaRPr lang="cs-CZ"/>
          </a:p>
        </p:txBody>
      </p:sp>
      <p:sp>
        <p:nvSpPr>
          <p:cNvPr id="35852" name="Line 13"/>
          <p:cNvSpPr>
            <a:spLocks noChangeShapeType="1"/>
          </p:cNvSpPr>
          <p:nvPr/>
        </p:nvSpPr>
        <p:spPr bwMode="auto">
          <a:xfrm flipV="1">
            <a:off x="2514600" y="3962400"/>
            <a:ext cx="60960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3" name="Line 14"/>
          <p:cNvSpPr>
            <a:spLocks noChangeShapeType="1"/>
          </p:cNvSpPr>
          <p:nvPr/>
        </p:nvSpPr>
        <p:spPr bwMode="auto">
          <a:xfrm flipH="1" flipV="1">
            <a:off x="6400800" y="3886200"/>
            <a:ext cx="38100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4" name="Line 15"/>
          <p:cNvSpPr>
            <a:spLocks noChangeShapeType="1"/>
          </p:cNvSpPr>
          <p:nvPr/>
        </p:nvSpPr>
        <p:spPr bwMode="auto">
          <a:xfrm>
            <a:off x="2286000" y="3124200"/>
            <a:ext cx="68580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5" name="Oval 16"/>
          <p:cNvSpPr>
            <a:spLocks noChangeArrowheads="1"/>
          </p:cNvSpPr>
          <p:nvPr/>
        </p:nvSpPr>
        <p:spPr bwMode="auto">
          <a:xfrm>
            <a:off x="533400" y="5486400"/>
            <a:ext cx="3200400" cy="6096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Cyklotrasy</a:t>
            </a:r>
          </a:p>
        </p:txBody>
      </p:sp>
      <p:sp>
        <p:nvSpPr>
          <p:cNvPr id="35856" name="Oval 17"/>
          <p:cNvSpPr>
            <a:spLocks noChangeArrowheads="1"/>
          </p:cNvSpPr>
          <p:nvPr/>
        </p:nvSpPr>
        <p:spPr bwMode="auto">
          <a:xfrm>
            <a:off x="2819400" y="2133600"/>
            <a:ext cx="3581400" cy="7620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Nákup nových vozidel MHD </a:t>
            </a:r>
          </a:p>
          <a:p>
            <a:pPr algn="ctr" eaLnBrk="0" hangingPunct="0"/>
            <a:r>
              <a:rPr lang="cs-CZ" sz="1400"/>
              <a:t>(bezbariérová, nízko-emisní, 0-emisní)</a:t>
            </a:r>
            <a:endParaRPr lang="cs-CZ" sz="2000"/>
          </a:p>
        </p:txBody>
      </p:sp>
      <p:sp>
        <p:nvSpPr>
          <p:cNvPr id="35857" name="Line 18"/>
          <p:cNvSpPr>
            <a:spLocks noChangeShapeType="1"/>
          </p:cNvSpPr>
          <p:nvPr/>
        </p:nvSpPr>
        <p:spPr bwMode="auto">
          <a:xfrm flipV="1">
            <a:off x="2133600" y="5105400"/>
            <a:ext cx="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8" name="Line 19"/>
          <p:cNvSpPr>
            <a:spLocks noChangeShapeType="1"/>
          </p:cNvSpPr>
          <p:nvPr/>
        </p:nvSpPr>
        <p:spPr bwMode="auto">
          <a:xfrm flipV="1">
            <a:off x="6705600" y="5105400"/>
            <a:ext cx="0" cy="304800"/>
          </a:xfrm>
          <a:prstGeom prst="line">
            <a:avLst/>
          </a:prstGeom>
          <a:noFill/>
          <a:ln w="9525">
            <a:solidFill>
              <a:schemeClr val="tx1"/>
            </a:solidFill>
            <a:round/>
            <a:headEnd/>
            <a:tailEnd type="triangle" w="med" len="med"/>
          </a:ln>
        </p:spPr>
        <p:txBody>
          <a:bodyPr wrap="none" anchor="ctr"/>
          <a:lstStyle/>
          <a:p>
            <a:endParaRPr lang="cs-CZ"/>
          </a:p>
        </p:txBody>
      </p:sp>
      <p:sp>
        <p:nvSpPr>
          <p:cNvPr id="35859" name="Oval 20"/>
          <p:cNvSpPr>
            <a:spLocks noChangeArrowheads="1"/>
          </p:cNvSpPr>
          <p:nvPr/>
        </p:nvSpPr>
        <p:spPr bwMode="auto">
          <a:xfrm>
            <a:off x="457200" y="2362200"/>
            <a:ext cx="2057400" cy="762000"/>
          </a:xfrm>
          <a:prstGeom prst="ellipse">
            <a:avLst/>
          </a:prstGeom>
          <a:solidFill>
            <a:schemeClr val="accent1"/>
          </a:solidFill>
          <a:ln w="9525">
            <a:solidFill>
              <a:schemeClr val="tx1"/>
            </a:solidFill>
            <a:round/>
            <a:headEnd/>
            <a:tailEnd/>
          </a:ln>
        </p:spPr>
        <p:txBody>
          <a:bodyPr wrap="none" anchor="ctr"/>
          <a:lstStyle/>
          <a:p>
            <a:pPr algn="ctr" eaLnBrk="0" hangingPunct="0"/>
            <a:r>
              <a:rPr lang="cs-CZ" sz="2000"/>
              <a:t>Preference MHD</a:t>
            </a:r>
          </a:p>
          <a:p>
            <a:pPr algn="ctr" eaLnBrk="0" hangingPunct="0"/>
            <a:r>
              <a:rPr lang="cs-CZ" sz="1400"/>
              <a:t>pruhy, křižovatky</a:t>
            </a:r>
            <a:endParaRPr lang="cs-CZ" sz="2000"/>
          </a:p>
        </p:txBody>
      </p:sp>
      <p:sp>
        <p:nvSpPr>
          <p:cNvPr id="35860" name="Line 21"/>
          <p:cNvSpPr>
            <a:spLocks noChangeShapeType="1"/>
          </p:cNvSpPr>
          <p:nvPr/>
        </p:nvSpPr>
        <p:spPr bwMode="auto">
          <a:xfrm>
            <a:off x="4343400" y="2895600"/>
            <a:ext cx="0" cy="304800"/>
          </a:xfrm>
          <a:prstGeom prst="line">
            <a:avLst/>
          </a:prstGeom>
          <a:noFill/>
          <a:ln w="9525">
            <a:solidFill>
              <a:schemeClr val="tx1"/>
            </a:solidFill>
            <a:round/>
            <a:headEnd/>
            <a:tailEnd type="triangle" w="med" len="med"/>
          </a:ln>
        </p:spPr>
        <p:txBody>
          <a:bodyPr wrap="none" anchor="ctr"/>
          <a:lstStyle/>
          <a:p>
            <a:endParaRPr lang="cs-CZ"/>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6867" name="Rectangle 4"/>
          <p:cNvSpPr>
            <a:spLocks noChangeArrowheads="1"/>
          </p:cNvSpPr>
          <p:nvPr/>
        </p:nvSpPr>
        <p:spPr bwMode="auto">
          <a:xfrm>
            <a:off x="762000" y="3124200"/>
            <a:ext cx="7696200" cy="9906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zvýšená obměna autobusového parku (vozidla splňující EURO 3)</a:t>
            </a:r>
            <a:br>
              <a:rPr lang="cs-CZ" sz="1400" b="1">
                <a:solidFill>
                  <a:srgbClr val="000000"/>
                </a:solidFill>
                <a:latin typeface="Arial" charset="0"/>
              </a:rPr>
            </a:br>
            <a:r>
              <a:rPr lang="cs-CZ" sz="1400" b="1">
                <a:solidFill>
                  <a:srgbClr val="000000"/>
                </a:solidFill>
                <a:latin typeface="Arial" charset="0"/>
              </a:rPr>
              <a:t> - nákupy nových autobusů na CNG</a:t>
            </a:r>
            <a:br>
              <a:rPr lang="cs-CZ" sz="1400" b="1">
                <a:solidFill>
                  <a:srgbClr val="000000"/>
                </a:solidFill>
                <a:latin typeface="Arial" charset="0"/>
              </a:rPr>
            </a:br>
            <a:r>
              <a:rPr lang="cs-CZ" sz="1400" b="1">
                <a:solidFill>
                  <a:srgbClr val="000000"/>
                </a:solidFill>
                <a:latin typeface="Arial" charset="0"/>
              </a:rPr>
              <a:t> - obnovení plnící stanice CNG Brno - Slatina, nebo přistavění stanice CNG k existující</a:t>
            </a:r>
            <a:br>
              <a:rPr lang="cs-CZ" sz="1400" b="1">
                <a:solidFill>
                  <a:srgbClr val="000000"/>
                </a:solidFill>
                <a:latin typeface="Arial" charset="0"/>
              </a:rPr>
            </a:br>
            <a:r>
              <a:rPr lang="cs-CZ" sz="1400" b="1">
                <a:solidFill>
                  <a:srgbClr val="000000"/>
                </a:solidFill>
                <a:latin typeface="Arial" charset="0"/>
              </a:rPr>
              <a:t>	čerpací stanici</a:t>
            </a:r>
            <a:endParaRPr lang="cs-CZ" sz="1400" b="1">
              <a:latin typeface="Arial" charset="0"/>
            </a:endParaRPr>
          </a:p>
        </p:txBody>
      </p:sp>
      <p:sp>
        <p:nvSpPr>
          <p:cNvPr id="36868" name="Rectangle 5"/>
          <p:cNvSpPr>
            <a:spLocks noChangeArrowheads="1"/>
          </p:cNvSpPr>
          <p:nvPr/>
        </p:nvSpPr>
        <p:spPr bwMode="auto">
          <a:xfrm>
            <a:off x="838200" y="1219200"/>
            <a:ext cx="6553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1. SNÍŽENÍ EMISÍ AUTOBUSŮ MHD</a:t>
            </a:r>
          </a:p>
        </p:txBody>
      </p:sp>
      <p:sp>
        <p:nvSpPr>
          <p:cNvPr id="36869"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6870" name="Text Box 7"/>
          <p:cNvSpPr txBox="1">
            <a:spLocks noChangeArrowheads="1"/>
          </p:cNvSpPr>
          <p:nvPr/>
        </p:nvSpPr>
        <p:spPr bwMode="auto">
          <a:xfrm>
            <a:off x="762000" y="28194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6871" name="Text Box 8"/>
          <p:cNvSpPr txBox="1">
            <a:spLocks noChangeArrowheads="1"/>
          </p:cNvSpPr>
          <p:nvPr/>
        </p:nvSpPr>
        <p:spPr bwMode="auto">
          <a:xfrm>
            <a:off x="762000" y="41148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6872" name="Text Box 9"/>
          <p:cNvSpPr txBox="1">
            <a:spLocks noChangeArrowheads="1"/>
          </p:cNvSpPr>
          <p:nvPr/>
        </p:nvSpPr>
        <p:spPr bwMode="auto">
          <a:xfrm>
            <a:off x="762000" y="52578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6873" name="Rectangle 10"/>
          <p:cNvSpPr>
            <a:spLocks noChangeArrowheads="1"/>
          </p:cNvSpPr>
          <p:nvPr/>
        </p:nvSpPr>
        <p:spPr bwMode="auto">
          <a:xfrm>
            <a:off x="762000" y="4419600"/>
            <a:ext cx="76200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 velmi příznivý - tam, kde jsou využívány starší typy autobusů</a:t>
            </a:r>
            <a:br>
              <a:rPr lang="cs-CZ" sz="1400" b="1">
                <a:solidFill>
                  <a:srgbClr val="000000"/>
                </a:solidFill>
                <a:latin typeface="Arial" charset="0"/>
              </a:rPr>
            </a:br>
            <a:r>
              <a:rPr lang="cs-CZ" sz="1400" b="1">
                <a:solidFill>
                  <a:srgbClr val="000000"/>
                </a:solidFill>
                <a:latin typeface="Arial" charset="0"/>
              </a:rPr>
              <a:t>	 (např. VMO, okrajové části Brna apod. )</a:t>
            </a:r>
            <a:endParaRPr lang="cs-CZ" sz="1400" b="1">
              <a:latin typeface="Arial" charset="0"/>
            </a:endParaRPr>
          </a:p>
        </p:txBody>
      </p:sp>
      <p:sp>
        <p:nvSpPr>
          <p:cNvPr id="36874" name="Rectangle 11"/>
          <p:cNvSpPr>
            <a:spLocks noChangeArrowheads="1"/>
          </p:cNvSpPr>
          <p:nvPr/>
        </p:nvSpPr>
        <p:spPr bwMode="auto">
          <a:xfrm>
            <a:off x="762000" y="1676400"/>
            <a:ext cx="7620000" cy="10668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Ve vozovém parku je stále velký podíl starších autobusů, emitující zejména pevné částice. Na rozdíl od emisí osobních automobilů může město produkci emisí autobusů přímo ovlivnit, nákupem nízko-emisních vozidel.</a:t>
            </a:r>
            <a:br>
              <a:rPr lang="cs-CZ" sz="1400" i="1">
                <a:solidFill>
                  <a:srgbClr val="000000"/>
                </a:solidFill>
                <a:latin typeface="Arial" charset="0"/>
              </a:rPr>
            </a:br>
            <a:r>
              <a:rPr lang="cs-CZ" sz="1400" i="1">
                <a:solidFill>
                  <a:srgbClr val="000000"/>
                </a:solidFill>
                <a:latin typeface="Arial" charset="0"/>
              </a:rPr>
              <a:t>Studie prokázaly, že by mělo být v provozu alespoň 14 autobusů s ročním proběhem 65 tis. Km  aby stanice CNG byla ekonomicky rentabilní</a:t>
            </a:r>
            <a:endParaRPr lang="cs-CZ" sz="1400" b="1">
              <a:latin typeface="Arial" charset="0"/>
            </a:endParaRPr>
          </a:p>
        </p:txBody>
      </p:sp>
      <p:sp>
        <p:nvSpPr>
          <p:cNvPr id="36875" name="Rectangle 12"/>
          <p:cNvSpPr>
            <a:spLocks noChangeArrowheads="1"/>
          </p:cNvSpPr>
          <p:nvPr/>
        </p:nvSpPr>
        <p:spPr bwMode="auto">
          <a:xfrm>
            <a:off x="762000" y="5638800"/>
            <a:ext cx="76200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naftový autobus: 3 - 8,2 mil. Kč, CNG autobus dražší a cca 0,8 - 1,5 mil. Kč</a:t>
            </a:r>
            <a:br>
              <a:rPr lang="cs-CZ" sz="1400" b="1">
                <a:solidFill>
                  <a:srgbClr val="000000"/>
                </a:solidFill>
                <a:latin typeface="Arial" charset="0"/>
              </a:rPr>
            </a:br>
            <a:r>
              <a:rPr lang="cs-CZ" sz="1400" b="1">
                <a:solidFill>
                  <a:srgbClr val="000000"/>
                </a:solidFill>
                <a:latin typeface="Arial" charset="0"/>
              </a:rPr>
              <a:t> - plnící stanice: 8 - 20 mil. Kč, přístavba k existující ČS je levnější</a:t>
            </a:r>
            <a:br>
              <a:rPr lang="cs-CZ" sz="1400" b="1">
                <a:solidFill>
                  <a:srgbClr val="000000"/>
                </a:solidFill>
                <a:latin typeface="Arial" charset="0"/>
              </a:rPr>
            </a:br>
            <a:r>
              <a:rPr lang="cs-CZ" sz="1400" b="1">
                <a:solidFill>
                  <a:srgbClr val="000000"/>
                </a:solidFill>
                <a:latin typeface="Arial" charset="0"/>
              </a:rPr>
              <a:t> - očekávané příznivé reakce veřejnosti</a:t>
            </a:r>
            <a:endParaRPr lang="cs-CZ" sz="1400" b="1">
              <a:latin typeface="Arial"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7891" name="Rectangle 4"/>
          <p:cNvSpPr>
            <a:spLocks noChangeArrowheads="1"/>
          </p:cNvSpPr>
          <p:nvPr/>
        </p:nvSpPr>
        <p:spPr bwMode="auto">
          <a:xfrm>
            <a:off x="762000" y="3124200"/>
            <a:ext cx="7696200" cy="9906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informační systémy ve vozidlech (itinerář trasy, hlášení možností přestupů)</a:t>
            </a:r>
            <a:br>
              <a:rPr lang="cs-CZ" sz="1400" b="1">
                <a:solidFill>
                  <a:srgbClr val="000000"/>
                </a:solidFill>
                <a:latin typeface="Arial" charset="0"/>
              </a:rPr>
            </a:br>
            <a:r>
              <a:rPr lang="cs-CZ" sz="1400" b="1">
                <a:solidFill>
                  <a:srgbClr val="000000"/>
                </a:solidFill>
                <a:latin typeface="Arial" charset="0"/>
              </a:rPr>
              <a:t> - vyhrazený jízdní pruh pro autobusy a trolejbusy na vybraných lokalitách</a:t>
            </a:r>
            <a:br>
              <a:rPr lang="cs-CZ" sz="1400" b="1">
                <a:solidFill>
                  <a:srgbClr val="000000"/>
                </a:solidFill>
                <a:latin typeface="Arial" charset="0"/>
              </a:rPr>
            </a:br>
            <a:r>
              <a:rPr lang="cs-CZ" sz="1400" b="1">
                <a:solidFill>
                  <a:srgbClr val="000000"/>
                </a:solidFill>
                <a:latin typeface="Arial" charset="0"/>
              </a:rPr>
              <a:t> - plošné zavedené preference MHD na světelných křižovatkách po celé síti</a:t>
            </a:r>
            <a:br>
              <a:rPr lang="cs-CZ" sz="1400" b="1">
                <a:solidFill>
                  <a:srgbClr val="000000"/>
                </a:solidFill>
                <a:latin typeface="Arial" charset="0"/>
              </a:rPr>
            </a:br>
            <a:r>
              <a:rPr lang="cs-CZ" sz="1400" b="1">
                <a:solidFill>
                  <a:srgbClr val="000000"/>
                </a:solidFill>
                <a:latin typeface="Arial" charset="0"/>
              </a:rPr>
              <a:t> - zajištění kvalitního napojení ŹUB a nákupních center na MHD</a:t>
            </a:r>
            <a:endParaRPr lang="cs-CZ" sz="1400" b="1">
              <a:latin typeface="Arial" charset="0"/>
            </a:endParaRPr>
          </a:p>
        </p:txBody>
      </p:sp>
      <p:sp>
        <p:nvSpPr>
          <p:cNvPr id="37892" name="Rectangle 5"/>
          <p:cNvSpPr>
            <a:spLocks noChangeArrowheads="1"/>
          </p:cNvSpPr>
          <p:nvPr/>
        </p:nvSpPr>
        <p:spPr bwMode="auto">
          <a:xfrm>
            <a:off x="838200" y="1219200"/>
            <a:ext cx="6934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2. ZVÝŠENÍ ATRAKTIVITIY MHD A KOMFORTU CESTUJÍCÍCH</a:t>
            </a:r>
          </a:p>
        </p:txBody>
      </p:sp>
      <p:sp>
        <p:nvSpPr>
          <p:cNvPr id="37893"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7894" name="Text Box 7"/>
          <p:cNvSpPr txBox="1">
            <a:spLocks noChangeArrowheads="1"/>
          </p:cNvSpPr>
          <p:nvPr/>
        </p:nvSpPr>
        <p:spPr bwMode="auto">
          <a:xfrm>
            <a:off x="762000" y="28194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7895" name="Text Box 8"/>
          <p:cNvSpPr txBox="1">
            <a:spLocks noChangeArrowheads="1"/>
          </p:cNvSpPr>
          <p:nvPr/>
        </p:nvSpPr>
        <p:spPr bwMode="auto">
          <a:xfrm>
            <a:off x="762000" y="42672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7896" name="Text Box 9"/>
          <p:cNvSpPr txBox="1">
            <a:spLocks noChangeArrowheads="1"/>
          </p:cNvSpPr>
          <p:nvPr/>
        </p:nvSpPr>
        <p:spPr bwMode="auto">
          <a:xfrm>
            <a:off x="762000" y="53340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7897" name="Rectangle 10"/>
          <p:cNvSpPr>
            <a:spLocks noChangeArrowheads="1"/>
          </p:cNvSpPr>
          <p:nvPr/>
        </p:nvSpPr>
        <p:spPr bwMode="auto">
          <a:xfrm>
            <a:off x="762000" y="4572000"/>
            <a:ext cx="76962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 přímý vliv: preference - plynulejší jízda autobusů - menší spotřeba paliv, méně emisí </a:t>
            </a:r>
            <a:br>
              <a:rPr lang="cs-CZ" sz="1400" b="1">
                <a:solidFill>
                  <a:srgbClr val="000000"/>
                </a:solidFill>
                <a:latin typeface="Arial" charset="0"/>
              </a:rPr>
            </a:br>
            <a:r>
              <a:rPr lang="cs-CZ" sz="1400" b="1">
                <a:solidFill>
                  <a:srgbClr val="000000"/>
                </a:solidFill>
                <a:latin typeface="Arial" charset="0"/>
              </a:rPr>
              <a:t> - nepřímý vliv - změna dělby přepravní práce ve prospěch MHD</a:t>
            </a:r>
            <a:br>
              <a:rPr lang="cs-CZ" sz="1400" b="1">
                <a:solidFill>
                  <a:srgbClr val="000000"/>
                </a:solidFill>
                <a:latin typeface="Arial" charset="0"/>
              </a:rPr>
            </a:br>
            <a:r>
              <a:rPr lang="cs-CZ" sz="1400" b="1">
                <a:solidFill>
                  <a:srgbClr val="000000"/>
                </a:solidFill>
                <a:latin typeface="Arial" charset="0"/>
              </a:rPr>
              <a:t>	   - zvýšená atraktivita MHD zkrácením přepravních dob</a:t>
            </a:r>
          </a:p>
        </p:txBody>
      </p:sp>
      <p:sp>
        <p:nvSpPr>
          <p:cNvPr id="37898" name="Rectangle 11"/>
          <p:cNvSpPr>
            <a:spLocks noChangeArrowheads="1"/>
          </p:cNvSpPr>
          <p:nvPr/>
        </p:nvSpPr>
        <p:spPr bwMode="auto">
          <a:xfrm>
            <a:off x="762000" y="1676400"/>
            <a:ext cx="7620000" cy="10668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Trendům přechodu cestujících k individuální dopravě je potřebné čelit zatraktivněním veřejné dopravy - zajištění vysokého standardu pro cestující (informační systémy, bezbariérovost). Atraktivita MHD vzroste také zkrácením přepravní doby. Toto je možné např. zavedením preferencí vozidel MHD na křižovatkách, vytvořením vyhrazených pruhů a zajištěním obsluhy nákupních center v rámci MHD, které není dostatečná.</a:t>
            </a:r>
            <a:endParaRPr lang="cs-CZ" sz="4400">
              <a:latin typeface="Arial" charset="0"/>
            </a:endParaRPr>
          </a:p>
        </p:txBody>
      </p:sp>
      <p:sp>
        <p:nvSpPr>
          <p:cNvPr id="37899" name="Rectangle 12"/>
          <p:cNvSpPr>
            <a:spLocks noChangeArrowheads="1"/>
          </p:cNvSpPr>
          <p:nvPr/>
        </p:nvSpPr>
        <p:spPr bwMode="auto">
          <a:xfrm>
            <a:off x="762000" y="5638800"/>
            <a:ext cx="76962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nízkopodlažní vozidla:  tramvaj - cca 20 mil. Kč, trolejbus - 11 mil. Autobus 6 mil. Kč</a:t>
            </a:r>
            <a:br>
              <a:rPr lang="cs-CZ" sz="1400" b="1">
                <a:solidFill>
                  <a:srgbClr val="000000"/>
                </a:solidFill>
                <a:latin typeface="Arial" charset="0"/>
              </a:rPr>
            </a:br>
            <a:r>
              <a:rPr lang="cs-CZ" sz="1400" b="1">
                <a:solidFill>
                  <a:srgbClr val="000000"/>
                </a:solidFill>
                <a:latin typeface="Arial" charset="0"/>
              </a:rPr>
              <a:t> - očekávané příznivé reakce veřejnosti (především vozíčkáři, důchodci, matky s kočárky</a:t>
            </a:r>
            <a:endParaRPr lang="cs-CZ" sz="1400" b="1">
              <a:latin typeface="Arial"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8915" name="Rectangle 4"/>
          <p:cNvSpPr>
            <a:spLocks noChangeArrowheads="1"/>
          </p:cNvSpPr>
          <p:nvPr/>
        </p:nvSpPr>
        <p:spPr bwMode="auto">
          <a:xfrm>
            <a:off x="762000" y="2895600"/>
            <a:ext cx="7696200" cy="12954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zvýšit poplatky za parkování uvnitř MMO (doporučeno 50 Kč/hod)</a:t>
            </a:r>
            <a:br>
              <a:rPr lang="cs-CZ" sz="1400" b="1">
                <a:solidFill>
                  <a:srgbClr val="000000"/>
                </a:solidFill>
                <a:latin typeface="Arial" charset="0"/>
              </a:rPr>
            </a:br>
            <a:r>
              <a:rPr lang="cs-CZ" sz="1400" b="1">
                <a:solidFill>
                  <a:srgbClr val="000000"/>
                </a:solidFill>
                <a:latin typeface="Arial" charset="0"/>
              </a:rPr>
              <a:t> - zavést poplatky mezi MMO a 2. Městským okruhem (doporučeno 20 Kč/hod)</a:t>
            </a:r>
            <a:br>
              <a:rPr lang="cs-CZ" sz="1400" b="1">
                <a:solidFill>
                  <a:srgbClr val="000000"/>
                </a:solidFill>
                <a:latin typeface="Arial" charset="0"/>
              </a:rPr>
            </a:br>
            <a:r>
              <a:rPr lang="cs-CZ" sz="1400" b="1">
                <a:solidFill>
                  <a:srgbClr val="000000"/>
                </a:solidFill>
                <a:latin typeface="Arial" charset="0"/>
              </a:rPr>
              <a:t> - P+R: - vytypovat lokality a vybudovat záchytná parkoviště u 5-ti hlavních 			příjezdových komunikaci (2 -krát Brno-jih, 1-krát Brno-sever, Brno-východ a 	Brno-západ), </a:t>
            </a:r>
            <a:br>
              <a:rPr lang="cs-CZ" sz="1400" b="1">
                <a:solidFill>
                  <a:srgbClr val="000000"/>
                </a:solidFill>
                <a:latin typeface="Arial" charset="0"/>
              </a:rPr>
            </a:br>
            <a:r>
              <a:rPr lang="cs-CZ" sz="1400" b="1">
                <a:solidFill>
                  <a:srgbClr val="000000"/>
                </a:solidFill>
                <a:latin typeface="Arial" charset="0"/>
              </a:rPr>
              <a:t>             - systém P+R: parkovací lístek = jízdenka MHD</a:t>
            </a:r>
          </a:p>
        </p:txBody>
      </p:sp>
      <p:sp>
        <p:nvSpPr>
          <p:cNvPr id="38916" name="Rectangle 5"/>
          <p:cNvSpPr>
            <a:spLocks noChangeArrowheads="1"/>
          </p:cNvSpPr>
          <p:nvPr/>
        </p:nvSpPr>
        <p:spPr bwMode="auto">
          <a:xfrm>
            <a:off x="838200" y="1219200"/>
            <a:ext cx="6934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3. PARKOVACÍ POLITIKA, „PARK AND RIDE“</a:t>
            </a:r>
          </a:p>
        </p:txBody>
      </p:sp>
      <p:sp>
        <p:nvSpPr>
          <p:cNvPr id="38917"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8918" name="Text Box 7"/>
          <p:cNvSpPr txBox="1">
            <a:spLocks noChangeArrowheads="1"/>
          </p:cNvSpPr>
          <p:nvPr/>
        </p:nvSpPr>
        <p:spPr bwMode="auto">
          <a:xfrm>
            <a:off x="762000" y="25908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8919" name="Text Box 8"/>
          <p:cNvSpPr txBox="1">
            <a:spLocks noChangeArrowheads="1"/>
          </p:cNvSpPr>
          <p:nvPr/>
        </p:nvSpPr>
        <p:spPr bwMode="auto">
          <a:xfrm>
            <a:off x="762000" y="42672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8920" name="Text Box 9"/>
          <p:cNvSpPr txBox="1">
            <a:spLocks noChangeArrowheads="1"/>
          </p:cNvSpPr>
          <p:nvPr/>
        </p:nvSpPr>
        <p:spPr bwMode="auto">
          <a:xfrm>
            <a:off x="762000" y="53340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8921" name="Rectangle 10"/>
          <p:cNvSpPr>
            <a:spLocks noChangeArrowheads="1"/>
          </p:cNvSpPr>
          <p:nvPr/>
        </p:nvSpPr>
        <p:spPr bwMode="auto">
          <a:xfrm>
            <a:off x="762000" y="4572000"/>
            <a:ext cx="76962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nepřímý vliv - změna dělby přepravní práce ve prospěch MHD(v kombinaci s</a:t>
            </a:r>
            <a:br>
              <a:rPr lang="cs-CZ" sz="1400" b="1">
                <a:solidFill>
                  <a:srgbClr val="000000"/>
                </a:solidFill>
                <a:latin typeface="Arial" charset="0"/>
              </a:rPr>
            </a:br>
            <a:r>
              <a:rPr lang="cs-CZ" sz="1400" b="1">
                <a:solidFill>
                  <a:srgbClr val="000000"/>
                </a:solidFill>
                <a:latin typeface="Arial" charset="0"/>
              </a:rPr>
              <a:t>	 předchozími opatřeními)</a:t>
            </a:r>
          </a:p>
        </p:txBody>
      </p:sp>
      <p:sp>
        <p:nvSpPr>
          <p:cNvPr id="38922" name="Rectangle 11"/>
          <p:cNvSpPr>
            <a:spLocks noChangeArrowheads="1"/>
          </p:cNvSpPr>
          <p:nvPr/>
        </p:nvSpPr>
        <p:spPr bwMode="auto">
          <a:xfrm>
            <a:off x="762000" y="1676400"/>
            <a:ext cx="7696200" cy="7620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Cílem je změnit dělbu přepravní práce mezi individuální automobilovou dopravou a MHD ve prospěch MHD, zejména v centru města. Podnítit řidiče k zaparkování na záchytném parkovišti a k pokračování k cíli městskou dopravou</a:t>
            </a:r>
          </a:p>
        </p:txBody>
      </p:sp>
      <p:sp>
        <p:nvSpPr>
          <p:cNvPr id="38923" name="Rectangle 12"/>
          <p:cNvSpPr>
            <a:spLocks noChangeArrowheads="1"/>
          </p:cNvSpPr>
          <p:nvPr/>
        </p:nvSpPr>
        <p:spPr bwMode="auto">
          <a:xfrm>
            <a:off x="762000" y="5638800"/>
            <a:ext cx="76962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náklady: parkovací domy - 500 tis. Kč / 1 parkovací místo, plochy podstatně levnější</a:t>
            </a:r>
            <a:br>
              <a:rPr lang="cs-CZ" sz="1400" b="1">
                <a:solidFill>
                  <a:srgbClr val="000000"/>
                </a:solidFill>
                <a:latin typeface="Arial" charset="0"/>
              </a:rPr>
            </a:br>
            <a:r>
              <a:rPr lang="cs-CZ" sz="1400" b="1">
                <a:solidFill>
                  <a:srgbClr val="000000"/>
                </a:solidFill>
                <a:latin typeface="Arial" charset="0"/>
              </a:rPr>
              <a:t> - rizika:  	psychika řidičů, jejich neochota opustit auto a pokračovat k cíli MHD</a:t>
            </a:r>
            <a:br>
              <a:rPr lang="cs-CZ" sz="1400" b="1">
                <a:solidFill>
                  <a:srgbClr val="000000"/>
                </a:solidFill>
                <a:latin typeface="Arial" charset="0"/>
              </a:rPr>
            </a:br>
            <a:r>
              <a:rPr lang="cs-CZ" sz="1400" b="1">
                <a:solidFill>
                  <a:srgbClr val="000000"/>
                </a:solidFill>
                <a:latin typeface="Arial" charset="0"/>
              </a:rPr>
              <a:t>	výstavba hromadných garáží v centru v plném rozsahu</a:t>
            </a:r>
            <a:endParaRPr lang="cs-CZ" sz="1400" b="1">
              <a:latin typeface="Arial" charset="0"/>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09600" y="609600"/>
            <a:ext cx="7086600" cy="533400"/>
          </a:xfrm>
        </p:spPr>
        <p:txBody>
          <a:bodyPr>
            <a:normAutofit fontScale="90000"/>
          </a:bodyPr>
          <a:lstStyle/>
          <a:p>
            <a:pPr eaLnBrk="1" hangingPunct="1"/>
            <a:r>
              <a:rPr lang="cs-CZ" sz="2400" b="1" smtClean="0">
                <a:solidFill>
                  <a:srgbClr val="000000"/>
                </a:solidFill>
                <a:latin typeface="Arial" charset="0"/>
              </a:rPr>
              <a:t>OPATŘENÍ V DOPRAVĚ NA ÚROVNI MĚSTA</a:t>
            </a:r>
            <a:r>
              <a:rPr lang="cs-CZ" sz="2000" b="1" smtClean="0">
                <a:solidFill>
                  <a:srgbClr val="000000"/>
                </a:solidFill>
                <a:latin typeface="Arial" charset="0"/>
              </a:rPr>
              <a:t> </a:t>
            </a:r>
            <a:r>
              <a:rPr lang="cs-CZ" sz="1400" b="1" smtClean="0">
                <a:solidFill>
                  <a:schemeClr val="tx1"/>
                </a:solidFill>
                <a:latin typeface="Arial" charset="0"/>
              </a:rPr>
              <a:t/>
            </a:r>
            <a:br>
              <a:rPr lang="cs-CZ" sz="1400" b="1" smtClean="0">
                <a:solidFill>
                  <a:schemeClr val="tx1"/>
                </a:solidFill>
                <a:latin typeface="Arial" charset="0"/>
              </a:rPr>
            </a:br>
            <a:endParaRPr lang="cs-CZ" sz="1400" b="1" smtClean="0">
              <a:solidFill>
                <a:schemeClr val="tx1"/>
              </a:solidFill>
              <a:latin typeface="Arial" charset="0"/>
            </a:endParaRPr>
          </a:p>
        </p:txBody>
      </p:sp>
      <p:sp>
        <p:nvSpPr>
          <p:cNvPr id="39939" name="Rectangle 4"/>
          <p:cNvSpPr>
            <a:spLocks noChangeArrowheads="1"/>
          </p:cNvSpPr>
          <p:nvPr/>
        </p:nvSpPr>
        <p:spPr bwMode="auto">
          <a:xfrm>
            <a:off x="762000" y="2895600"/>
            <a:ext cx="7772400" cy="1447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výběr cca 20 možných lokalit (dostatek prostoru, křížení cyklostezky s významnou 		linkou MHD, vybrané konečné stanice MHD z nich dále vybrat 2 - 3, pro pilotní 	projekty (dosud nevyzkoušený typ opatření)</a:t>
            </a:r>
            <a:br>
              <a:rPr lang="cs-CZ" sz="1400" b="1">
                <a:solidFill>
                  <a:srgbClr val="000000"/>
                </a:solidFill>
                <a:latin typeface="Arial" charset="0"/>
              </a:rPr>
            </a:br>
            <a:r>
              <a:rPr lang="cs-CZ" sz="1400" b="1">
                <a:solidFill>
                  <a:srgbClr val="000000"/>
                </a:solidFill>
                <a:latin typeface="Arial" charset="0"/>
              </a:rPr>
              <a:t>- zajištění výroby a dodávky objektů pro B+R: speciální stojany nebo „klec“</a:t>
            </a:r>
            <a:br>
              <a:rPr lang="cs-CZ" sz="1400" b="1">
                <a:solidFill>
                  <a:srgbClr val="000000"/>
                </a:solidFill>
                <a:latin typeface="Arial" charset="0"/>
              </a:rPr>
            </a:br>
            <a:r>
              <a:rPr lang="cs-CZ" sz="1400" b="1">
                <a:solidFill>
                  <a:srgbClr val="000000"/>
                </a:solidFill>
                <a:latin typeface="Arial" charset="0"/>
              </a:rPr>
              <a:t>- zajištění přístupu (dveře na kartu nebo minci) a bezpečné úschovy (kamerový systém 	napojený na M)</a:t>
            </a:r>
            <a:br>
              <a:rPr lang="cs-CZ" sz="1400" b="1">
                <a:solidFill>
                  <a:srgbClr val="000000"/>
                </a:solidFill>
                <a:latin typeface="Arial" charset="0"/>
              </a:rPr>
            </a:br>
            <a:r>
              <a:rPr lang="cs-CZ" sz="1400" b="1">
                <a:solidFill>
                  <a:srgbClr val="000000"/>
                </a:solidFill>
                <a:latin typeface="Arial" charset="0"/>
              </a:rPr>
              <a:t>- možná kombinace B+R s P+R (hlídané správcem parkoviště)</a:t>
            </a:r>
          </a:p>
        </p:txBody>
      </p:sp>
      <p:sp>
        <p:nvSpPr>
          <p:cNvPr id="39940" name="Rectangle 5"/>
          <p:cNvSpPr>
            <a:spLocks noChangeArrowheads="1"/>
          </p:cNvSpPr>
          <p:nvPr/>
        </p:nvSpPr>
        <p:spPr bwMode="auto">
          <a:xfrm>
            <a:off x="838200" y="1219200"/>
            <a:ext cx="6934200" cy="457200"/>
          </a:xfrm>
          <a:prstGeom prst="rect">
            <a:avLst/>
          </a:prstGeom>
          <a:noFill/>
          <a:ln w="9525">
            <a:noFill/>
            <a:miter lim="800000"/>
            <a:headEnd/>
            <a:tailEnd/>
          </a:ln>
        </p:spPr>
        <p:txBody>
          <a:bodyPr/>
          <a:lstStyle/>
          <a:p>
            <a:pPr>
              <a:spcBef>
                <a:spcPct val="20000"/>
              </a:spcBef>
              <a:spcAft>
                <a:spcPts val="600"/>
              </a:spcAft>
            </a:pPr>
            <a:r>
              <a:rPr lang="cs-CZ" sz="1800" b="1">
                <a:solidFill>
                  <a:srgbClr val="000000"/>
                </a:solidFill>
                <a:latin typeface="Arial" charset="0"/>
              </a:rPr>
              <a:t>4. ZAVEDENÍ SYSTÉMU „BIKE AND RIDE“</a:t>
            </a:r>
          </a:p>
        </p:txBody>
      </p:sp>
      <p:sp>
        <p:nvSpPr>
          <p:cNvPr id="39941" name="Rectangle 6"/>
          <p:cNvSpPr>
            <a:spLocks noChangeArrowheads="1"/>
          </p:cNvSpPr>
          <p:nvPr/>
        </p:nvSpPr>
        <p:spPr bwMode="auto">
          <a:xfrm>
            <a:off x="914400" y="6324600"/>
            <a:ext cx="7772400" cy="304800"/>
          </a:xfrm>
          <a:prstGeom prst="rect">
            <a:avLst/>
          </a:prstGeom>
          <a:noFill/>
          <a:ln w="9525">
            <a:noFill/>
            <a:miter lim="800000"/>
            <a:headEnd/>
            <a:tailEnd/>
          </a:ln>
        </p:spPr>
        <p:txBody>
          <a:bodyPr anchor="ctr"/>
          <a:lstStyle/>
          <a:p>
            <a:pPr algn="ctr"/>
            <a:r>
              <a:rPr lang="cs-CZ" sz="1000" b="1">
                <a:solidFill>
                  <a:schemeClr val="tx2"/>
                </a:solidFill>
                <a:latin typeface="Arial" charset="0"/>
              </a:rPr>
              <a:t>Generel ovzduší - program snižování emisí a imisí města Brna  - část doprava</a:t>
            </a:r>
          </a:p>
        </p:txBody>
      </p:sp>
      <p:sp>
        <p:nvSpPr>
          <p:cNvPr id="39942" name="Text Box 7"/>
          <p:cNvSpPr txBox="1">
            <a:spLocks noChangeArrowheads="1"/>
          </p:cNvSpPr>
          <p:nvPr/>
        </p:nvSpPr>
        <p:spPr bwMode="auto">
          <a:xfrm>
            <a:off x="762000" y="2590800"/>
            <a:ext cx="7467600" cy="336550"/>
          </a:xfrm>
          <a:prstGeom prst="rect">
            <a:avLst/>
          </a:prstGeom>
          <a:noFill/>
          <a:ln w="9525">
            <a:noFill/>
            <a:miter lim="800000"/>
            <a:headEnd/>
            <a:tailEnd/>
          </a:ln>
        </p:spPr>
        <p:txBody>
          <a:bodyPr>
            <a:spAutoFit/>
          </a:bodyPr>
          <a:lstStyle/>
          <a:p>
            <a:pPr eaLnBrk="0" hangingPunct="0"/>
            <a:r>
              <a:rPr lang="cs-CZ" sz="1600">
                <a:latin typeface="Arial" charset="0"/>
              </a:rPr>
              <a:t>Vhodné aktivity </a:t>
            </a:r>
            <a:r>
              <a:rPr lang="cs-CZ" sz="1400" b="1">
                <a:latin typeface="Arial" charset="0"/>
                <a:cs typeface="Times New Roman" pitchFamily="-1" charset="0"/>
              </a:rPr>
              <a:t>:</a:t>
            </a:r>
            <a:endParaRPr lang="cs-CZ">
              <a:cs typeface="Times New Roman" pitchFamily="-1" charset="0"/>
            </a:endParaRPr>
          </a:p>
        </p:txBody>
      </p:sp>
      <p:sp>
        <p:nvSpPr>
          <p:cNvPr id="39943" name="Text Box 8"/>
          <p:cNvSpPr txBox="1">
            <a:spLocks noChangeArrowheads="1"/>
          </p:cNvSpPr>
          <p:nvPr/>
        </p:nvSpPr>
        <p:spPr bwMode="auto">
          <a:xfrm>
            <a:off x="762000" y="4343400"/>
            <a:ext cx="7467600" cy="336550"/>
          </a:xfrm>
          <a:prstGeom prst="rect">
            <a:avLst/>
          </a:prstGeom>
          <a:noFill/>
          <a:ln w="9525">
            <a:noFill/>
            <a:miter lim="800000"/>
            <a:headEnd/>
            <a:tailEnd/>
          </a:ln>
        </p:spPr>
        <p:txBody>
          <a:bodyPr>
            <a:spAutoFit/>
          </a:bodyPr>
          <a:lstStyle/>
          <a:p>
            <a:pPr eaLnBrk="0" hangingPunct="0"/>
            <a:r>
              <a:rPr lang="cs-CZ" sz="1600">
                <a:latin typeface="Arial" charset="0"/>
              </a:rPr>
              <a:t>Vliv opatření na kvalitu ovzduší</a:t>
            </a:r>
            <a:r>
              <a:rPr lang="cs-CZ" sz="1400" b="1">
                <a:latin typeface="Arial" charset="0"/>
                <a:cs typeface="Times New Roman" pitchFamily="-1" charset="0"/>
              </a:rPr>
              <a:t>:</a:t>
            </a:r>
            <a:endParaRPr lang="cs-CZ">
              <a:cs typeface="Times New Roman" pitchFamily="-1" charset="0"/>
            </a:endParaRPr>
          </a:p>
        </p:txBody>
      </p:sp>
      <p:sp>
        <p:nvSpPr>
          <p:cNvPr id="39944" name="Text Box 9"/>
          <p:cNvSpPr txBox="1">
            <a:spLocks noChangeArrowheads="1"/>
          </p:cNvSpPr>
          <p:nvPr/>
        </p:nvSpPr>
        <p:spPr bwMode="auto">
          <a:xfrm>
            <a:off x="762000" y="5334000"/>
            <a:ext cx="7467600" cy="336550"/>
          </a:xfrm>
          <a:prstGeom prst="rect">
            <a:avLst/>
          </a:prstGeom>
          <a:noFill/>
          <a:ln w="9525">
            <a:noFill/>
            <a:miter lim="800000"/>
            <a:headEnd/>
            <a:tailEnd/>
          </a:ln>
        </p:spPr>
        <p:txBody>
          <a:bodyPr>
            <a:spAutoFit/>
          </a:bodyPr>
          <a:lstStyle/>
          <a:p>
            <a:pPr eaLnBrk="0" hangingPunct="0"/>
            <a:r>
              <a:rPr lang="cs-CZ" sz="1600">
                <a:latin typeface="Arial" charset="0"/>
              </a:rPr>
              <a:t>Náklady, rizika, přijatelnost pro veřejnost </a:t>
            </a:r>
            <a:r>
              <a:rPr lang="cs-CZ" sz="1400" b="1">
                <a:latin typeface="Arial" charset="0"/>
                <a:cs typeface="Times New Roman" pitchFamily="-1" charset="0"/>
              </a:rPr>
              <a:t>:</a:t>
            </a:r>
            <a:endParaRPr lang="cs-CZ">
              <a:cs typeface="Times New Roman" pitchFamily="-1" charset="0"/>
            </a:endParaRPr>
          </a:p>
        </p:txBody>
      </p:sp>
      <p:sp>
        <p:nvSpPr>
          <p:cNvPr id="39945" name="Rectangle 10"/>
          <p:cNvSpPr>
            <a:spLocks noChangeArrowheads="1"/>
          </p:cNvSpPr>
          <p:nvPr/>
        </p:nvSpPr>
        <p:spPr bwMode="auto">
          <a:xfrm>
            <a:off x="762000" y="4648200"/>
            <a:ext cx="7772400" cy="685800"/>
          </a:xfrm>
          <a:prstGeom prst="rect">
            <a:avLst/>
          </a:prstGeom>
          <a:solidFill>
            <a:srgbClr val="FFFF99"/>
          </a:solidFill>
          <a:ln w="9525">
            <a:solidFill>
              <a:schemeClr val="tx1"/>
            </a:solidFill>
            <a:miter lim="800000"/>
            <a:headEnd/>
            <a:tailEnd/>
          </a:ln>
        </p:spPr>
        <p:txBody>
          <a:bodyPr tIns="0" bIns="0" anchor="ctr"/>
          <a:lstStyle/>
          <a:p>
            <a:r>
              <a:rPr lang="cs-CZ" sz="1400" b="1">
                <a:solidFill>
                  <a:srgbClr val="000000"/>
                </a:solidFill>
                <a:latin typeface="Arial" charset="0"/>
              </a:rPr>
              <a:t>-  nepřímý, zatraktivnění cyklistické dopravy i pro obyvatele méně fyzicky zdatné</a:t>
            </a:r>
            <a:br>
              <a:rPr lang="cs-CZ" sz="1400" b="1">
                <a:solidFill>
                  <a:srgbClr val="000000"/>
                </a:solidFill>
                <a:latin typeface="Arial" charset="0"/>
              </a:rPr>
            </a:br>
            <a:r>
              <a:rPr lang="cs-CZ" sz="1400" b="1">
                <a:solidFill>
                  <a:srgbClr val="000000"/>
                </a:solidFill>
                <a:latin typeface="Arial" charset="0"/>
              </a:rPr>
              <a:t> - sezónní vliv na dělbu přepravní práce - opatření by mělo doprovázet výstavbu cyklotras</a:t>
            </a:r>
          </a:p>
        </p:txBody>
      </p:sp>
      <p:sp>
        <p:nvSpPr>
          <p:cNvPr id="39946" name="Rectangle 11"/>
          <p:cNvSpPr>
            <a:spLocks noChangeArrowheads="1"/>
          </p:cNvSpPr>
          <p:nvPr/>
        </p:nvSpPr>
        <p:spPr bwMode="auto">
          <a:xfrm>
            <a:off x="762000" y="1600200"/>
            <a:ext cx="7696200" cy="914400"/>
          </a:xfrm>
          <a:prstGeom prst="rect">
            <a:avLst/>
          </a:prstGeom>
          <a:solidFill>
            <a:srgbClr val="CCFFCC"/>
          </a:solidFill>
          <a:ln w="9525">
            <a:solidFill>
              <a:schemeClr val="tx1"/>
            </a:solidFill>
            <a:miter lim="800000"/>
            <a:headEnd/>
            <a:tailEnd/>
          </a:ln>
        </p:spPr>
        <p:txBody>
          <a:bodyPr anchor="ctr"/>
          <a:lstStyle/>
          <a:p>
            <a:r>
              <a:rPr lang="cs-CZ" sz="1400" i="1">
                <a:solidFill>
                  <a:srgbClr val="000000"/>
                </a:solidFill>
                <a:latin typeface="Arial" charset="0"/>
              </a:rPr>
              <a:t>Zatímco řidič automobilu většinou může zaparkovat auto na vhodném místě a pokračovat do cílového místa MHD, cyklista obvykle nemá možnost kolo nechat bez dozoru u zastávky MHD a využít MHD pro pokračování cesty. Opatření je vhodné pro osoby méně fyzicky zdatné, pro které by absolvování celé cesty (např. bydliště - pracoviště) bylo velkou fyzickou zátěží.</a:t>
            </a:r>
          </a:p>
        </p:txBody>
      </p:sp>
      <p:sp>
        <p:nvSpPr>
          <p:cNvPr id="39947" name="Rectangle 12"/>
          <p:cNvSpPr>
            <a:spLocks noChangeArrowheads="1"/>
          </p:cNvSpPr>
          <p:nvPr/>
        </p:nvSpPr>
        <p:spPr bwMode="auto">
          <a:xfrm>
            <a:off x="762000" y="5638800"/>
            <a:ext cx="7772400" cy="685800"/>
          </a:xfrm>
          <a:prstGeom prst="rect">
            <a:avLst/>
          </a:prstGeom>
          <a:solidFill>
            <a:srgbClr val="FFFF99"/>
          </a:solidFill>
          <a:ln w="9525">
            <a:solidFill>
              <a:schemeClr val="tx1"/>
            </a:solidFill>
            <a:miter lim="800000"/>
            <a:headEnd/>
            <a:tailEnd/>
          </a:ln>
        </p:spPr>
        <p:txBody>
          <a:bodyPr anchor="ctr"/>
          <a:lstStyle/>
          <a:p>
            <a:r>
              <a:rPr lang="cs-CZ" sz="1400" b="1">
                <a:solidFill>
                  <a:srgbClr val="000000"/>
                </a:solidFill>
                <a:latin typeface="Arial" charset="0"/>
              </a:rPr>
              <a:t> - náklady: projektování, výroba a údržba objektů pro úschovu kol + kamerový systém</a:t>
            </a:r>
            <a:br>
              <a:rPr lang="cs-CZ" sz="1400" b="1">
                <a:solidFill>
                  <a:srgbClr val="000000"/>
                </a:solidFill>
                <a:latin typeface="Arial" charset="0"/>
              </a:rPr>
            </a:br>
            <a:r>
              <a:rPr lang="cs-CZ" sz="1400" b="1">
                <a:solidFill>
                  <a:srgbClr val="000000"/>
                </a:solidFill>
                <a:latin typeface="Arial" charset="0"/>
              </a:rPr>
              <a:t> - rizika:  	odcizení kol, poškození objektů vandaly</a:t>
            </a:r>
            <a:endParaRPr lang="cs-CZ" sz="1400" b="1">
              <a:latin typeface="Arial" charset="0"/>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Ochrana množství a jakosti povrchových a podzemních vod</a:t>
            </a:r>
          </a:p>
          <a:p>
            <a:r>
              <a:rPr lang="cs-CZ" dirty="0" smtClean="0"/>
              <a:t>Ochrana před povodněmi</a:t>
            </a:r>
          </a:p>
          <a:p>
            <a:r>
              <a:rPr lang="cs-CZ" dirty="0" smtClean="0"/>
              <a:t>Plánování v oblasti vod na národní a mezinárodní úrovni včetně programů opatření</a:t>
            </a:r>
          </a:p>
          <a:p>
            <a:r>
              <a:rPr lang="cs-CZ" dirty="0" smtClean="0"/>
              <a:t>Mezinárodní spolupráce v oblasti ochrany vod</a:t>
            </a:r>
          </a:p>
          <a:p>
            <a:r>
              <a:rPr lang="cs-CZ" dirty="0" smtClean="0"/>
              <a:t>Ekonomické, finanční a administrativní nástroje v ochraně vod</a:t>
            </a:r>
          </a:p>
          <a:p>
            <a:r>
              <a:rPr lang="cs-CZ" dirty="0" smtClean="0"/>
              <a:t>Tvorba legislativy a norem v oblasti ochrany vod</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Monitoring vod</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Sledování stavu povrchových a podzemních vod</a:t>
            </a:r>
          </a:p>
          <a:p>
            <a:r>
              <a:rPr lang="cs-CZ" dirty="0" smtClean="0"/>
              <a:t>V případě povrchových vod se sleduje </a:t>
            </a:r>
            <a:r>
              <a:rPr lang="cs-CZ" b="1" dirty="0" smtClean="0"/>
              <a:t>chemický stav </a:t>
            </a:r>
            <a:r>
              <a:rPr lang="cs-CZ" dirty="0" smtClean="0"/>
              <a:t>(tzv. prioritní látky) a stav </a:t>
            </a:r>
            <a:r>
              <a:rPr lang="cs-CZ" b="1" dirty="0" smtClean="0"/>
              <a:t>ekologický</a:t>
            </a:r>
            <a:r>
              <a:rPr lang="cs-CZ" dirty="0" smtClean="0"/>
              <a:t> (biologické složky, </a:t>
            </a:r>
            <a:r>
              <a:rPr lang="cs-CZ" dirty="0" err="1" smtClean="0"/>
              <a:t>hydromorfologie</a:t>
            </a:r>
            <a:r>
              <a:rPr lang="cs-CZ" dirty="0" smtClean="0"/>
              <a:t> a některé fyzikálně chemické a chemické parametry)</a:t>
            </a:r>
          </a:p>
          <a:p>
            <a:r>
              <a:rPr lang="cs-CZ" dirty="0" smtClean="0"/>
              <a:t>U podzemních vod se sleduje stav </a:t>
            </a:r>
            <a:r>
              <a:rPr lang="cs-CZ" b="1" dirty="0" smtClean="0"/>
              <a:t>kvantitativní a chemický</a:t>
            </a:r>
            <a:endParaRPr lang="cs-CZ" b="1"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před povodněmi</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Vychází z dokumentu Strategie ochrany před povodněmi na území ČR, který byl schválen vládním usnesením č. 382 ze dne 19. dubna 2000</a:t>
            </a:r>
          </a:p>
          <a:p>
            <a:r>
              <a:rPr lang="cs-CZ" dirty="0" smtClean="0"/>
              <a:t>Řízení ochrany před povodněmi zabezpečují </a:t>
            </a:r>
            <a:r>
              <a:rPr lang="cs-CZ" b="1" dirty="0" smtClean="0"/>
              <a:t>povodňové orgány</a:t>
            </a:r>
            <a:r>
              <a:rPr lang="cs-CZ" dirty="0" smtClean="0"/>
              <a:t>, které se řídí </a:t>
            </a:r>
            <a:r>
              <a:rPr lang="cs-CZ" b="1" dirty="0" smtClean="0"/>
              <a:t>povodňovými plány</a:t>
            </a:r>
            <a:r>
              <a:rPr lang="cs-CZ" dirty="0" smtClean="0"/>
              <a:t> </a:t>
            </a:r>
          </a:p>
          <a:p>
            <a:r>
              <a:rPr lang="cs-CZ" dirty="0" smtClean="0"/>
              <a:t>Povodňovými orgány při povodni jsou </a:t>
            </a:r>
            <a:r>
              <a:rPr lang="cs-CZ" b="1" dirty="0" smtClean="0"/>
              <a:t>povodňové komise (PK)</a:t>
            </a:r>
            <a:r>
              <a:rPr lang="cs-CZ" dirty="0" smtClean="0"/>
              <a:t>, které spolupracují se složkami </a:t>
            </a:r>
            <a:r>
              <a:rPr lang="cs-CZ" b="1" dirty="0" smtClean="0"/>
              <a:t>Integrovaného záchranného systému</a:t>
            </a:r>
            <a:r>
              <a:rPr lang="cs-CZ" dirty="0" smtClean="0"/>
              <a:t> </a:t>
            </a:r>
          </a:p>
          <a:p>
            <a:r>
              <a:rPr lang="cs-CZ" dirty="0" smtClean="0"/>
              <a:t>IZS - Hasičský záchranný sbor České republiky,zdravotnická záchranná služba, policie České republiky aj.</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„Ekologické pojištění“</a:t>
            </a:r>
            <a:endParaRPr lang="cs-CZ" b="1" dirty="0"/>
          </a:p>
        </p:txBody>
      </p:sp>
      <p:sp>
        <p:nvSpPr>
          <p:cNvPr id="3" name="Zástupný symbol pro obsah 2"/>
          <p:cNvSpPr>
            <a:spLocks noGrp="1"/>
          </p:cNvSpPr>
          <p:nvPr>
            <p:ph idx="1"/>
          </p:nvPr>
        </p:nvSpPr>
        <p:spPr/>
        <p:txBody>
          <a:bodyPr>
            <a:normAutofit fontScale="92500"/>
          </a:bodyPr>
          <a:lstStyle/>
          <a:p>
            <a:r>
              <a:rPr lang="cs-CZ" dirty="0" smtClean="0"/>
              <a:t>S rostoucí biodiverzitou se fungování ekosystému „nasycuje“</a:t>
            </a:r>
          </a:p>
          <a:p>
            <a:r>
              <a:rPr lang="cs-CZ" dirty="0" smtClean="0"/>
              <a:t>Ekosystémy pravděpodobně obsahují druhy, které fungování systému nijak </a:t>
            </a:r>
            <a:r>
              <a:rPr lang="cs-CZ" smtClean="0"/>
              <a:t>zvlášť neovlivňují</a:t>
            </a:r>
            <a:endParaRPr lang="cs-CZ" dirty="0" smtClean="0"/>
          </a:p>
          <a:p>
            <a:r>
              <a:rPr lang="cs-CZ" dirty="0" smtClean="0"/>
              <a:t>Tyto zdánlivě „nadbytečné“ druhy se při změně životního prostředí často stávají  klíčovými</a:t>
            </a:r>
          </a:p>
          <a:p>
            <a:r>
              <a:rPr lang="cs-CZ" dirty="0" smtClean="0"/>
              <a:t>Biodiverzita tedy do určité míry zaručuje, že ekosystém pracuje „udržitelně“</a:t>
            </a:r>
            <a:endParaRPr lang="cs-CZ"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Geneticky modifikovaný organismus (GMO)</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Je organismus (kromě člověka) schopný rozmnožování, jehož dědičný materiál byl změněn genetickou modifikací provedenou některým z technických postupů stanovených zákonem. 78/2004 Sb., o nakládání s geneticky modifikovanými organismy a genetickými produkty, ve znění pozdějších předpisů a vyhláškou 209/2004, o bližších podmínkách nakládání s geneticky modifikovanými organismy a genetickými produkty, ve znění pozdějších předpisů. </a:t>
            </a:r>
          </a:p>
          <a:p>
            <a:r>
              <a:rPr lang="cs-CZ" dirty="0" smtClean="0"/>
              <a:t>Nakládat s GMO a genetickými produkty lze jen na základě oprávnění podle těchto právních předpisů tak, aby byla zajištěna ochrana zdraví člověka a zvířat, životního prostředí a biologické rozmanitosti</a:t>
            </a:r>
            <a:endParaRPr lang="cs-CZ"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cs-CZ" dirty="0" smtClean="0"/>
              <a:t>Stanovisko ČK GMO k žádosti o dovoz řezaných květů karafiátů linie FLO-40685-1 do Evropské unie</a:t>
            </a:r>
          </a:p>
          <a:p>
            <a:r>
              <a:rPr lang="cs-CZ" dirty="0" smtClean="0"/>
              <a:t>Stanovisko ČK GMO k žádosti o dovoz řezaných květů karafiátů linie SHD-27531-4 do Evropské unie</a:t>
            </a:r>
          </a:p>
          <a:p>
            <a:r>
              <a:rPr lang="cs-CZ" dirty="0" smtClean="0"/>
              <a:t>Stanovisko ČK GMO k novým genovým technikám – zinkové prsty 3 a podobné techniky využívající cílených nukleáz</a:t>
            </a:r>
          </a:p>
          <a:p>
            <a:r>
              <a:rPr lang="cs-CZ" dirty="0" smtClean="0"/>
              <a:t>Stanovisko ČK GMO k žádosti o pěstování geneticky modifikované kukuřice 59122 v Evropské unii, včetně vyjádření ke stanovisku EFSA</a:t>
            </a:r>
          </a:p>
          <a:p>
            <a:r>
              <a:rPr lang="cs-CZ" dirty="0" smtClean="0"/>
              <a:t>Stanovisko ČK GMO k žádosti o pěstování geneticky modifikované kukuřice Bt11 v Evropské unii</a:t>
            </a:r>
          </a:p>
          <a:p>
            <a:r>
              <a:rPr lang="cs-CZ" dirty="0" smtClean="0"/>
              <a:t>Stanovisko ČK GMO k žádosti o pěstování geneticky modifikované kukuřice 1507 v Evropské unii</a:t>
            </a:r>
          </a:p>
          <a:p>
            <a:r>
              <a:rPr lang="cs-CZ" dirty="0" smtClean="0"/>
              <a:t>Stanovisko ČK GMO k žádosti o pěstování geneticky modifikované sóji 40-3-2 v Evropské unii</a:t>
            </a:r>
          </a:p>
          <a:p>
            <a:endParaRPr lang="cs-CZ"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Rozvoj lidské společnosti od počátku průmyslové revoluce způsobil výrazný nárůst koncentrací skleníkových plynů v atmosféře, které způsobují zadržování a absorpci tepla vyzařovaného zemským povrchem. </a:t>
            </a:r>
          </a:p>
          <a:p>
            <a:r>
              <a:rPr lang="cs-CZ" dirty="0" smtClean="0"/>
              <a:t>Jedná se však o jev mnohem komplexnější než je pouhá změna teploty, na níž navazuje celá řada řetězících se reakcí na globální i regionální úrovni. </a:t>
            </a:r>
          </a:p>
          <a:p>
            <a:r>
              <a:rPr lang="cs-CZ" dirty="0" smtClean="0"/>
              <a:t>Již nyní jsou zcela zřetelné dopady oteplování na změny fauny i flóry. </a:t>
            </a:r>
          </a:p>
          <a:p>
            <a:r>
              <a:rPr lang="cs-CZ" dirty="0" smtClean="0"/>
              <a:t>Zvyšuje se frekvence extrémních stavů počasí, jako jsou déle trvající sucha střídaná přívalovými dešti, vichřice a další.</a:t>
            </a:r>
            <a:endParaRPr lang="cs-CZ"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Mezivládní panel pro změnu klimatu (IPCC)</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Panelu se účastní vědci a instituce z celého světa </a:t>
            </a:r>
          </a:p>
          <a:p>
            <a:r>
              <a:rPr lang="cs-CZ" dirty="0" smtClean="0"/>
              <a:t>Výsledky slouží jako podklad pro politická jednání a následná rozhodnutí</a:t>
            </a:r>
          </a:p>
          <a:p>
            <a:r>
              <a:rPr lang="cs-CZ" dirty="0" smtClean="0"/>
              <a:t>Reakce na nastávající i předpokládané změny lze rozdělit do dvou skupin:</a:t>
            </a:r>
          </a:p>
          <a:p>
            <a:r>
              <a:rPr lang="cs-CZ" dirty="0" smtClean="0"/>
              <a:t>Aktivní snaha o snížení emisí skleníkových plynů, aby rozsah změn byl ještě snesitelný </a:t>
            </a:r>
          </a:p>
          <a:p>
            <a:r>
              <a:rPr lang="cs-CZ" dirty="0" smtClean="0"/>
              <a:t>Opatření, která nám umožní určité přizpůsobení se těmto změnám</a:t>
            </a:r>
            <a:endParaRPr lang="cs-CZ"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Mezinárodní dokumenty</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b="1" dirty="0" smtClean="0"/>
              <a:t>Rámcové úmluvy OSN o změně klimatu </a:t>
            </a:r>
          </a:p>
          <a:p>
            <a:r>
              <a:rPr lang="cs-CZ" dirty="0" smtClean="0"/>
              <a:t>V roce 1997 k ní byl přijat tzv. </a:t>
            </a:r>
            <a:r>
              <a:rPr lang="cs-CZ" b="1" dirty="0" smtClean="0"/>
              <a:t>Kjótský protokol - </a:t>
            </a:r>
            <a:r>
              <a:rPr lang="cs-CZ" dirty="0" smtClean="0"/>
              <a:t>v platnosti od roku 2005, ČR jej ratifikovala v roce 2001</a:t>
            </a:r>
          </a:p>
          <a:p>
            <a:r>
              <a:rPr lang="cs-CZ" dirty="0" smtClean="0"/>
              <a:t>v roce 2012 byl Protokol prodloužen o druhé kontrolní období (2013 – 2020), v rámci něhož přijaly některé vyspělé státy nové redukční závazky </a:t>
            </a:r>
          </a:p>
          <a:p>
            <a:r>
              <a:rPr lang="cs-CZ" dirty="0" smtClean="0"/>
              <a:t>EU a jejích 27 členských států se zavázalo snížit do roku 2020 emise skleníkových plynů o 20 % v porovnání s rokem 1990 </a:t>
            </a:r>
            <a:endParaRPr lang="cs-CZ"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Kjótský protokol</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Jeho základním cílem je do roku 2012 snížit emise skleníkových plynů v celkovém průměru o 5,2 % v porovnání s rokem 1990</a:t>
            </a:r>
          </a:p>
          <a:p>
            <a:r>
              <a:rPr lang="cs-CZ" dirty="0" smtClean="0"/>
              <a:t>Závazkem České republiky je snížení emisí o 8 % oproti roku 1990 </a:t>
            </a:r>
          </a:p>
          <a:p>
            <a:r>
              <a:rPr lang="cs-CZ" dirty="0" smtClean="0"/>
              <a:t>Dle poslední inventury činily v roce 2012 úhrnné emise skleníkových plynů 131,5 mil. tun CO2ekv., což odpovídá snížení o 33 % oproti roku 1990</a:t>
            </a:r>
          </a:p>
          <a:p>
            <a:r>
              <a:rPr lang="cs-CZ" dirty="0" smtClean="0"/>
              <a:t>Meziročně došlo k poklesu emisí o 2,8 %, což představuje snížení o přibližně 3,8 miliónů tun oproti roku 2011</a:t>
            </a:r>
            <a:endParaRPr lang="cs-CZ"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Udržitelná energetika a doprava</a:t>
            </a:r>
            <a:endParaRPr lang="cs-CZ" b="1" dirty="0"/>
          </a:p>
        </p:txBody>
      </p:sp>
      <p:sp>
        <p:nvSpPr>
          <p:cNvPr id="3" name="Zástupný symbol pro obsah 2"/>
          <p:cNvSpPr>
            <a:spLocks noGrp="1"/>
          </p:cNvSpPr>
          <p:nvPr>
            <p:ph idx="1"/>
          </p:nvPr>
        </p:nvSpPr>
        <p:spPr/>
        <p:txBody>
          <a:bodyPr/>
          <a:lstStyle/>
          <a:p>
            <a:r>
              <a:rPr lang="cs-CZ" dirty="0" smtClean="0"/>
              <a:t>Obnovitelné zdroje energie</a:t>
            </a:r>
          </a:p>
          <a:p>
            <a:r>
              <a:rPr lang="cs-CZ" dirty="0" smtClean="0"/>
              <a:t>Energetická efektivita a úspory energie</a:t>
            </a:r>
          </a:p>
          <a:p>
            <a:r>
              <a:rPr lang="cs-CZ" dirty="0" smtClean="0"/>
              <a:t>Alternativní paliva v dopravě</a:t>
            </a:r>
          </a:p>
          <a:p>
            <a:r>
              <a:rPr lang="cs-CZ" dirty="0" smtClean="0"/>
              <a:t>Ekologicky šetrná vozidla</a:t>
            </a:r>
          </a:p>
          <a:p>
            <a:endParaRPr lang="cs-CZ" dirty="0" smtClean="0"/>
          </a:p>
          <a:p>
            <a:endParaRPr lang="cs-CZ"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Aktuálně využívaná alternativní paliva v dopravě</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Plynná paliva</a:t>
            </a:r>
            <a:br>
              <a:rPr lang="cs-CZ" dirty="0" smtClean="0"/>
            </a:br>
            <a:r>
              <a:rPr lang="cs-CZ" dirty="0" smtClean="0"/>
              <a:t>- zejména stlačený zemní plyn (CNG), podmíněně zkapalněný ropný plyn (LPG), (který však nelze v pravém slova smyslu považovat za alternativní palivo z důvodu jeho přímé vazby na zpracování fosilní ropy),</a:t>
            </a:r>
          </a:p>
          <a:p>
            <a:r>
              <a:rPr lang="cs-CZ" dirty="0" err="1" smtClean="0"/>
              <a:t>Biopaliva</a:t>
            </a:r>
            <a:r>
              <a:rPr lang="cs-CZ" dirty="0" smtClean="0"/>
              <a:t/>
            </a:r>
            <a:br>
              <a:rPr lang="cs-CZ" dirty="0" smtClean="0"/>
            </a:br>
            <a:r>
              <a:rPr lang="cs-CZ" dirty="0" smtClean="0"/>
              <a:t>- buď čistá (estery mastných kyselin – FAME, a také čisté rostlinné oleje),</a:t>
            </a:r>
            <a:br>
              <a:rPr lang="cs-CZ" dirty="0" smtClean="0"/>
            </a:br>
            <a:r>
              <a:rPr lang="cs-CZ" dirty="0" smtClean="0"/>
              <a:t>- nebo v různě koncentrovaných směsích s fosilními palivy </a:t>
            </a:r>
            <a:r>
              <a:rPr lang="cs-CZ" dirty="0" err="1" smtClean="0"/>
              <a:t>bioethanol</a:t>
            </a:r>
            <a:r>
              <a:rPr lang="cs-CZ" dirty="0" smtClean="0"/>
              <a:t> s benzínem (např. E85) a estery mastných kyselin s motorovou naftou (např. směsná motorová nafta s 30% </a:t>
            </a:r>
            <a:r>
              <a:rPr lang="cs-CZ" dirty="0" err="1" smtClean="0"/>
              <a:t>metylesteru</a:t>
            </a:r>
            <a:r>
              <a:rPr lang="cs-CZ" dirty="0" smtClean="0"/>
              <a:t> řepkového oleje).</a:t>
            </a:r>
            <a:br>
              <a:rPr lang="cs-CZ" dirty="0" smtClean="0"/>
            </a:br>
            <a:endParaRPr lang="cs-CZ" dirty="0" smtClean="0"/>
          </a:p>
          <a:p>
            <a:pPr>
              <a:buNone/>
            </a:pPr>
            <a:endParaRPr lang="cs-CZ"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Výhled</a:t>
            </a:r>
            <a:endParaRPr lang="cs-CZ" b="1" dirty="0"/>
          </a:p>
        </p:txBody>
      </p:sp>
      <p:sp>
        <p:nvSpPr>
          <p:cNvPr id="3" name="Zástupný symbol pro obsah 2"/>
          <p:cNvSpPr>
            <a:spLocks noGrp="1"/>
          </p:cNvSpPr>
          <p:nvPr>
            <p:ph idx="1"/>
          </p:nvPr>
        </p:nvSpPr>
        <p:spPr/>
        <p:txBody>
          <a:bodyPr/>
          <a:lstStyle/>
          <a:p>
            <a:r>
              <a:rPr lang="cs-CZ" dirty="0" smtClean="0"/>
              <a:t>Ve výhledu několika dalších let se uvažuje s využíváním </a:t>
            </a:r>
            <a:r>
              <a:rPr lang="cs-CZ" dirty="0" err="1" smtClean="0"/>
              <a:t>biopaliv</a:t>
            </a:r>
            <a:r>
              <a:rPr lang="cs-CZ" dirty="0" smtClean="0"/>
              <a:t> II. generace vyráběných nikoli z potravinářských plodin, ale z </a:t>
            </a:r>
            <a:r>
              <a:rPr lang="cs-CZ" dirty="0" err="1" smtClean="0"/>
              <a:t>nepotravinářské</a:t>
            </a:r>
            <a:r>
              <a:rPr lang="cs-CZ" dirty="0" smtClean="0"/>
              <a:t> biomasy (celulóza z dřevní hmoty nebo jiných rostlin).</a:t>
            </a:r>
          </a:p>
          <a:p>
            <a:pPr>
              <a:buNone/>
            </a:pPr>
            <a:endParaRPr lang="cs-CZ"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Ekologicky šetrná vozidla</a:t>
            </a:r>
            <a:endParaRPr lang="cs-CZ" b="1" dirty="0"/>
          </a:p>
        </p:txBody>
      </p:sp>
      <p:sp>
        <p:nvSpPr>
          <p:cNvPr id="3" name="Zástupný symbol pro obsah 2"/>
          <p:cNvSpPr>
            <a:spLocks noGrp="1"/>
          </p:cNvSpPr>
          <p:nvPr>
            <p:ph idx="1"/>
          </p:nvPr>
        </p:nvSpPr>
        <p:spPr/>
        <p:txBody>
          <a:bodyPr>
            <a:normAutofit fontScale="85000" lnSpcReduction="20000"/>
          </a:bodyPr>
          <a:lstStyle/>
          <a:p>
            <a:pPr>
              <a:buNone/>
            </a:pPr>
            <a:r>
              <a:rPr lang="cs-CZ" dirty="0" smtClean="0"/>
              <a:t>Za ekologicky šetrná vozidla je možno považovat vozidla, která</a:t>
            </a:r>
          </a:p>
          <a:p>
            <a:r>
              <a:rPr lang="cs-CZ" dirty="0" smtClean="0"/>
              <a:t>využívají alternativní pohon</a:t>
            </a:r>
          </a:p>
          <a:p>
            <a:pPr lvl="1"/>
            <a:r>
              <a:rPr lang="cs-CZ" dirty="0" smtClean="0"/>
              <a:t>hybridní vozidla, tj. vozidla kombinující spalovací motor a elektromotor</a:t>
            </a:r>
          </a:p>
          <a:p>
            <a:pPr lvl="1"/>
            <a:r>
              <a:rPr lang="cs-CZ" dirty="0" smtClean="0"/>
              <a:t>elektromobily, tj. vozidla využívající ke svému pohonu pouze elektromotor</a:t>
            </a:r>
          </a:p>
          <a:p>
            <a:r>
              <a:rPr lang="cs-CZ" dirty="0" smtClean="0"/>
              <a:t>využívají alternativní paliva</a:t>
            </a:r>
          </a:p>
          <a:p>
            <a:pPr lvl="1"/>
            <a:r>
              <a:rPr lang="cs-CZ" dirty="0" smtClean="0"/>
              <a:t>LPG (</a:t>
            </a:r>
            <a:r>
              <a:rPr lang="cs-CZ" dirty="0" err="1" smtClean="0"/>
              <a:t>Liquid</a:t>
            </a:r>
            <a:r>
              <a:rPr lang="cs-CZ" dirty="0" smtClean="0"/>
              <a:t> </a:t>
            </a:r>
            <a:r>
              <a:rPr lang="cs-CZ" dirty="0" err="1" smtClean="0"/>
              <a:t>Petroleum</a:t>
            </a:r>
            <a:r>
              <a:rPr lang="cs-CZ" dirty="0" smtClean="0"/>
              <a:t> </a:t>
            </a:r>
            <a:r>
              <a:rPr lang="cs-CZ" dirty="0" err="1" smtClean="0"/>
              <a:t>Gases</a:t>
            </a:r>
            <a:r>
              <a:rPr lang="cs-CZ" dirty="0" smtClean="0"/>
              <a:t> - zkapalněný ropný plyn)</a:t>
            </a:r>
          </a:p>
          <a:p>
            <a:pPr lvl="1"/>
            <a:r>
              <a:rPr lang="cs-CZ" dirty="0" smtClean="0"/>
              <a:t>CNG (</a:t>
            </a:r>
            <a:r>
              <a:rPr lang="cs-CZ" dirty="0" err="1" smtClean="0"/>
              <a:t>Compress</a:t>
            </a:r>
            <a:r>
              <a:rPr lang="cs-CZ" dirty="0" smtClean="0"/>
              <a:t> </a:t>
            </a:r>
            <a:r>
              <a:rPr lang="cs-CZ" dirty="0" err="1" smtClean="0"/>
              <a:t>Nature</a:t>
            </a:r>
            <a:r>
              <a:rPr lang="cs-CZ" dirty="0" smtClean="0"/>
              <a:t> </a:t>
            </a:r>
            <a:r>
              <a:rPr lang="cs-CZ" dirty="0" err="1" smtClean="0"/>
              <a:t>Gas</a:t>
            </a:r>
            <a:r>
              <a:rPr lang="cs-CZ" dirty="0" smtClean="0"/>
              <a:t> - stlačený zemní plyn)</a:t>
            </a:r>
          </a:p>
          <a:p>
            <a:pPr lvl="1"/>
            <a:r>
              <a:rPr lang="cs-CZ" dirty="0" smtClean="0"/>
              <a:t>vodík</a:t>
            </a:r>
          </a:p>
          <a:p>
            <a:pPr lvl="1"/>
            <a:r>
              <a:rPr lang="cs-CZ" dirty="0" err="1" smtClean="0"/>
              <a:t>biopaliva</a:t>
            </a:r>
            <a:r>
              <a:rPr lang="cs-CZ" dirty="0" smtClean="0"/>
              <a:t> (zejména </a:t>
            </a:r>
            <a:r>
              <a:rPr lang="cs-CZ" dirty="0" err="1" smtClean="0"/>
              <a:t>bioethanol</a:t>
            </a:r>
            <a:r>
              <a:rPr lang="cs-CZ" dirty="0" smtClean="0"/>
              <a:t>, </a:t>
            </a:r>
            <a:r>
              <a:rPr lang="cs-CZ" dirty="0" err="1" smtClean="0"/>
              <a:t>biodiesel</a:t>
            </a:r>
            <a:r>
              <a:rPr lang="cs-CZ" dirty="0" smtClean="0"/>
              <a:t>, </a:t>
            </a:r>
            <a:r>
              <a:rPr lang="cs-CZ" dirty="0" err="1" smtClean="0"/>
              <a:t>dimethyléter</a:t>
            </a:r>
            <a:r>
              <a:rPr lang="cs-CZ" dirty="0" smtClean="0"/>
              <a:t>)</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Fungování ekosystému</a:t>
            </a:r>
            <a:endParaRPr lang="cs-CZ" b="1" dirty="0"/>
          </a:p>
        </p:txBody>
      </p:sp>
      <p:sp>
        <p:nvSpPr>
          <p:cNvPr id="3" name="Zástupný symbol pro obsah 2"/>
          <p:cNvSpPr>
            <a:spLocks noGrp="1"/>
          </p:cNvSpPr>
          <p:nvPr>
            <p:ph idx="1"/>
          </p:nvPr>
        </p:nvSpPr>
        <p:spPr/>
        <p:txBody>
          <a:bodyPr/>
          <a:lstStyle/>
          <a:p>
            <a:endParaRPr lang="cs-CZ" b="1" dirty="0" smtClean="0"/>
          </a:p>
          <a:p>
            <a:endParaRPr lang="cs-CZ" b="1" dirty="0" smtClean="0"/>
          </a:p>
          <a:p>
            <a:pPr>
              <a:buNone/>
            </a:pPr>
            <a:r>
              <a:rPr lang="cs-CZ" sz="5400" b="1" dirty="0" smtClean="0"/>
              <a:t>Zahrnuje spoustu nejistot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Vítejte v antropocénu</a:t>
            </a:r>
            <a:endParaRPr lang="cs-CZ" b="1"/>
          </a:p>
        </p:txBody>
      </p:sp>
      <p:sp>
        <p:nvSpPr>
          <p:cNvPr id="3" name="Zástupný symbol pro obsah 2"/>
          <p:cNvSpPr>
            <a:spLocks noGrp="1"/>
          </p:cNvSpPr>
          <p:nvPr>
            <p:ph idx="1"/>
          </p:nvPr>
        </p:nvSpPr>
        <p:spPr/>
        <p:txBody>
          <a:bodyPr/>
          <a:lstStyle/>
          <a:p>
            <a:r>
              <a:rPr lang="cs-CZ" smtClean="0"/>
              <a:t>Geologické období, kdy se rozhodující přírodní silou stali lidé</a:t>
            </a:r>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pojmy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Biotop</a:t>
            </a:r>
          </a:p>
          <a:p>
            <a:r>
              <a:rPr lang="cs-CZ" dirty="0" smtClean="0"/>
              <a:t>Biocenóza</a:t>
            </a:r>
          </a:p>
          <a:p>
            <a:r>
              <a:rPr lang="cs-CZ" dirty="0" smtClean="0"/>
              <a:t>Biosféra</a:t>
            </a:r>
          </a:p>
          <a:p>
            <a:r>
              <a:rPr lang="cs-CZ" dirty="0" smtClean="0"/>
              <a:t>Biodiverzita</a:t>
            </a:r>
          </a:p>
          <a:p>
            <a:r>
              <a:rPr lang="cs-CZ" dirty="0" smtClean="0"/>
              <a:t>Endemit</a:t>
            </a:r>
          </a:p>
          <a:p>
            <a:r>
              <a:rPr lang="cs-CZ" dirty="0" err="1" smtClean="0"/>
              <a:t>Geobiocenóza</a:t>
            </a:r>
            <a:endParaRPr lang="cs-CZ" dirty="0" smtClean="0"/>
          </a:p>
          <a:p>
            <a:r>
              <a:rPr lang="cs-CZ" dirty="0" smtClean="0"/>
              <a:t>Areál</a:t>
            </a:r>
          </a:p>
          <a:p>
            <a:r>
              <a:rPr lang="cs-CZ" dirty="0" smtClean="0"/>
              <a:t>Taxon</a:t>
            </a:r>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Ekologie jako přírodovědecká disciplína</a:t>
            </a:r>
            <a:endParaRPr lang="cs-CZ" b="1" dirty="0"/>
          </a:p>
        </p:txBody>
      </p:sp>
      <p:sp>
        <p:nvSpPr>
          <p:cNvPr id="3" name="Zástupný symbol pro obsah 2"/>
          <p:cNvSpPr>
            <a:spLocks noGrp="1"/>
          </p:cNvSpPr>
          <p:nvPr>
            <p:ph idx="1"/>
          </p:nvPr>
        </p:nvSpPr>
        <p:spPr/>
        <p:txBody>
          <a:bodyPr/>
          <a:lstStyle/>
          <a:p>
            <a:r>
              <a:rPr lang="cs-CZ" dirty="0" smtClean="0"/>
              <a:t>60. léta 19. století </a:t>
            </a:r>
          </a:p>
          <a:p>
            <a:r>
              <a:rPr lang="cs-CZ" dirty="0" smtClean="0"/>
              <a:t>německý biolog Ernst </a:t>
            </a:r>
            <a:r>
              <a:rPr lang="cs-CZ" dirty="0" err="1" smtClean="0"/>
              <a:t>Häckel</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Probuzení</a:t>
            </a:r>
            <a:endParaRPr lang="cs-CZ" b="1" dirty="0"/>
          </a:p>
        </p:txBody>
      </p:sp>
      <p:sp>
        <p:nvSpPr>
          <p:cNvPr id="3" name="Zástupný symbol pro obsah 2"/>
          <p:cNvSpPr>
            <a:spLocks noGrp="1"/>
          </p:cNvSpPr>
          <p:nvPr>
            <p:ph idx="1"/>
          </p:nvPr>
        </p:nvSpPr>
        <p:spPr/>
        <p:txBody>
          <a:bodyPr>
            <a:normAutofit/>
          </a:bodyPr>
          <a:lstStyle/>
          <a:p>
            <a:r>
              <a:rPr lang="cs-CZ" dirty="0" smtClean="0"/>
              <a:t>Prašné bouře v Americe 30. let</a:t>
            </a:r>
          </a:p>
          <a:p>
            <a:r>
              <a:rPr lang="cs-CZ" dirty="0" smtClean="0"/>
              <a:t>1952 – Velký Londýnský smog – 10 000 úmrtí vlivem znečištění vzduchu</a:t>
            </a:r>
          </a:p>
          <a:p>
            <a:r>
              <a:rPr lang="cs-CZ" dirty="0" smtClean="0"/>
              <a:t>1962 – </a:t>
            </a:r>
            <a:r>
              <a:rPr lang="cs-CZ" dirty="0" err="1" smtClean="0"/>
              <a:t>Carsonová</a:t>
            </a:r>
            <a:r>
              <a:rPr lang="cs-CZ" dirty="0" smtClean="0"/>
              <a:t> </a:t>
            </a:r>
            <a:r>
              <a:rPr lang="cs-CZ" dirty="0" err="1" smtClean="0"/>
              <a:t>Rachel</a:t>
            </a:r>
            <a:r>
              <a:rPr lang="cs-CZ" dirty="0" smtClean="0"/>
              <a:t>: </a:t>
            </a:r>
            <a:r>
              <a:rPr lang="cs-CZ" i="1" dirty="0" smtClean="0"/>
              <a:t>Mlčící jaro – </a:t>
            </a:r>
            <a:r>
              <a:rPr lang="cs-CZ" dirty="0" smtClean="0"/>
              <a:t>souvislosti mezi chemizací (DDT) a ekologickou katastrofou</a:t>
            </a:r>
          </a:p>
          <a:p>
            <a:r>
              <a:rPr lang="cs-CZ" dirty="0" smtClean="0"/>
              <a:t>1972 – Meze růstu, konference OSN</a:t>
            </a:r>
          </a:p>
          <a:p>
            <a:r>
              <a:rPr lang="cs-CZ" dirty="0" smtClean="0"/>
              <a:t>1974 – vznik ozónové díry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Pojmenování příznaků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Stockholm 1972</a:t>
            </a:r>
          </a:p>
          <a:p>
            <a:r>
              <a:rPr lang="cs-CZ" dirty="0" smtClean="0"/>
              <a:t>Konference OSN o lidském životním prostředí </a:t>
            </a:r>
          </a:p>
          <a:p>
            <a:r>
              <a:rPr lang="cs-CZ" dirty="0" smtClean="0"/>
              <a:t>Zahájena </a:t>
            </a:r>
            <a:r>
              <a:rPr lang="cs-CZ" b="1" dirty="0" smtClean="0"/>
              <a:t>5. června 1972 </a:t>
            </a:r>
            <a:r>
              <a:rPr lang="cs-CZ" dirty="0" smtClean="0"/>
              <a:t>- dnes </a:t>
            </a:r>
            <a:r>
              <a:rPr lang="cs-CZ" b="1" dirty="0" smtClean="0"/>
              <a:t>Mezinárodní den životního prostředí</a:t>
            </a:r>
          </a:p>
          <a:p>
            <a:r>
              <a:rPr lang="cs-CZ" dirty="0" smtClean="0"/>
              <a:t>Mezinárodní společenství uznalo naléhavost ochrany životního prostředí</a:t>
            </a:r>
          </a:p>
          <a:p>
            <a:r>
              <a:rPr lang="cs-CZ" dirty="0" smtClean="0"/>
              <a:t>Vytvořil se zde od té doby běžně používaný termín „</a:t>
            </a:r>
            <a:r>
              <a:rPr lang="cs-CZ" dirty="0" err="1" smtClean="0"/>
              <a:t>human</a:t>
            </a:r>
            <a:r>
              <a:rPr lang="cs-CZ" dirty="0" smtClean="0"/>
              <a:t> </a:t>
            </a:r>
            <a:r>
              <a:rPr lang="cs-CZ" dirty="0" err="1" smtClean="0"/>
              <a:t>environment</a:t>
            </a:r>
            <a:r>
              <a:rPr lang="cs-CZ" dirty="0" smtClean="0"/>
              <a:t>“</a:t>
            </a:r>
          </a:p>
          <a:p>
            <a:r>
              <a:rPr lang="cs-CZ" dirty="0" smtClean="0"/>
              <a:t>Heslem konference bylo „Pouze jedna Země“ – </a:t>
            </a:r>
            <a:r>
              <a:rPr lang="cs-CZ" b="1" dirty="0" err="1" smtClean="0"/>
              <a:t>Only</a:t>
            </a:r>
            <a:r>
              <a:rPr lang="cs-CZ" b="1" dirty="0" smtClean="0"/>
              <a:t> </a:t>
            </a:r>
            <a:r>
              <a:rPr lang="cs-CZ" b="1" dirty="0" err="1" smtClean="0"/>
              <a:t>One</a:t>
            </a:r>
            <a:r>
              <a:rPr lang="cs-CZ" b="1" dirty="0" smtClean="0"/>
              <a:t> </a:t>
            </a:r>
            <a:r>
              <a:rPr lang="cs-CZ" b="1" dirty="0" err="1" smtClean="0"/>
              <a:t>Earth</a:t>
            </a: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OSN 1987</a:t>
            </a:r>
            <a:endParaRPr lang="cs-CZ" b="1" dirty="0"/>
          </a:p>
        </p:txBody>
      </p:sp>
      <p:sp>
        <p:nvSpPr>
          <p:cNvPr id="3" name="Zástupný symbol pro obsah 2"/>
          <p:cNvSpPr>
            <a:spLocks noGrp="1"/>
          </p:cNvSpPr>
          <p:nvPr>
            <p:ph idx="1"/>
          </p:nvPr>
        </p:nvSpPr>
        <p:spPr/>
        <p:txBody>
          <a:bodyPr/>
          <a:lstStyle/>
          <a:p>
            <a:r>
              <a:rPr lang="cs-CZ" dirty="0" smtClean="0"/>
              <a:t>Zpráva Světové komise pro životní prostředí s názvem </a:t>
            </a:r>
            <a:r>
              <a:rPr lang="cs-CZ" b="1" dirty="0" smtClean="0"/>
              <a:t>Naše společná budoucnost</a:t>
            </a:r>
          </a:p>
          <a:p>
            <a:r>
              <a:rPr lang="cs-CZ" dirty="0" smtClean="0"/>
              <a:t>„Ekonomický rozvoj se v žádném případě nesmí zastavit, naděje je naopak v jeho urychlení. Je však zásadně potřeba změnit jeho podobu, rozvoj se musí stát trvale udržitelný.“</a:t>
            </a:r>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Hledání obecných řešení</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smtClean="0"/>
              <a:t>Rio de </a:t>
            </a:r>
            <a:r>
              <a:rPr lang="cs-CZ" b="1" dirty="0" err="1" smtClean="0"/>
              <a:t>Janeiro</a:t>
            </a:r>
            <a:r>
              <a:rPr lang="cs-CZ" b="1" dirty="0" smtClean="0"/>
              <a:t> 1992</a:t>
            </a:r>
          </a:p>
          <a:p>
            <a:r>
              <a:rPr lang="cs-CZ" dirty="0" smtClean="0"/>
              <a:t>Konference OSN </a:t>
            </a:r>
            <a:r>
              <a:rPr lang="pt-BR" dirty="0" smtClean="0"/>
              <a:t>nazvan</a:t>
            </a:r>
            <a:r>
              <a:rPr lang="cs-CZ" dirty="0" smtClean="0"/>
              <a:t>á</a:t>
            </a:r>
            <a:r>
              <a:rPr lang="pt-BR" dirty="0" smtClean="0"/>
              <a:t> </a:t>
            </a:r>
            <a:r>
              <a:rPr lang="pt-BR" b="1" dirty="0" smtClean="0"/>
              <a:t>„Summit Země“</a:t>
            </a:r>
            <a:endParaRPr lang="cs-CZ" b="1" dirty="0" smtClean="0"/>
          </a:p>
          <a:p>
            <a:r>
              <a:rPr lang="cs-CZ" dirty="0" smtClean="0"/>
              <a:t>Akční plán </a:t>
            </a:r>
            <a:r>
              <a:rPr lang="cs-CZ" b="1" dirty="0" smtClean="0"/>
              <a:t>Agenda 21</a:t>
            </a:r>
          </a:p>
          <a:p>
            <a:r>
              <a:rPr lang="cs-CZ" dirty="0" smtClean="0"/>
              <a:t>„Ekonomický vývoj zatím nemá v žádné zemi ani v žádném odvětví trvale udržitelný charakter. Jedinou cestou vpřed je sladění ekonomického rozvoje s ekologickými principy.“</a:t>
            </a:r>
          </a:p>
          <a:p>
            <a:r>
              <a:rPr lang="cs-CZ" dirty="0" smtClean="0"/>
              <a:t>„Kvantitativní růst výroby a spotřeby má nahradit kvalitativní rozvoj s ohledem na zásoby přírodního bohatství, kvalitu životního prostředí a sociální spravedlnost v zemích třetího světa.“</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Summit RIO+20</a:t>
            </a:r>
            <a:endParaRPr lang="cs-CZ" b="1" dirty="0"/>
          </a:p>
        </p:txBody>
      </p:sp>
      <p:sp>
        <p:nvSpPr>
          <p:cNvPr id="3" name="Zástupný symbol pro obsah 2"/>
          <p:cNvSpPr>
            <a:spLocks noGrp="1"/>
          </p:cNvSpPr>
          <p:nvPr>
            <p:ph idx="1"/>
          </p:nvPr>
        </p:nvSpPr>
        <p:spPr/>
        <p:txBody>
          <a:bodyPr>
            <a:normAutofit/>
          </a:bodyPr>
          <a:lstStyle/>
          <a:p>
            <a:r>
              <a:rPr lang="cs-CZ" dirty="0" smtClean="0"/>
              <a:t>Červen 2012 </a:t>
            </a:r>
          </a:p>
          <a:p>
            <a:r>
              <a:rPr lang="cs-CZ" dirty="0" smtClean="0"/>
              <a:t>Konference OSN o udržitelném rozvoji </a:t>
            </a:r>
          </a:p>
          <a:p>
            <a:r>
              <a:rPr lang="cs-CZ" dirty="0" smtClean="0"/>
              <a:t>„Už se ví, co a jak škodí, jak se pravděpodobně bude situace vyvíjet a jak teoreticky zabránit „nevratným“ změnám.“ </a:t>
            </a:r>
          </a:p>
          <a:p>
            <a:r>
              <a:rPr lang="cs-CZ" dirty="0" smtClean="0"/>
              <a:t>„Stále se neví, jak sladit hospodářský rozvoj s požadavky na ochranu životního prostředí.“</a:t>
            </a:r>
          </a:p>
          <a:p>
            <a:r>
              <a:rPr lang="cs-CZ" b="1" dirty="0" smtClean="0"/>
              <a:t>Green </a:t>
            </a:r>
            <a:r>
              <a:rPr lang="cs-CZ" b="1" dirty="0" err="1" smtClean="0"/>
              <a:t>Economy</a:t>
            </a:r>
            <a:endParaRPr lang="cs-CZ" b="1" dirty="0" smtClean="0"/>
          </a:p>
          <a:p>
            <a:endParaRPr lang="cs-CZ" dirty="0" smtClean="0"/>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Green </a:t>
            </a:r>
            <a:r>
              <a:rPr lang="cs-CZ" b="1" dirty="0" err="1" smtClean="0"/>
              <a:t>Economy</a:t>
            </a:r>
            <a:endParaRPr lang="cs-CZ" dirty="0"/>
          </a:p>
        </p:txBody>
      </p:sp>
      <p:sp>
        <p:nvSpPr>
          <p:cNvPr id="3" name="Zástupný symbol pro obsah 2"/>
          <p:cNvSpPr>
            <a:spLocks noGrp="1"/>
          </p:cNvSpPr>
          <p:nvPr>
            <p:ph idx="1"/>
          </p:nvPr>
        </p:nvSpPr>
        <p:spPr/>
        <p:txBody>
          <a:bodyPr/>
          <a:lstStyle/>
          <a:p>
            <a:r>
              <a:rPr lang="cs-CZ" dirty="0" smtClean="0"/>
              <a:t>Udržitelná ekonomika v kontextu udržitelného rozvoje a odstranění chudoby</a:t>
            </a:r>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Kvantifikace planetárních mezí</a:t>
            </a:r>
            <a:endParaRPr lang="cs-CZ" b="1" dirty="0"/>
          </a:p>
        </p:txBody>
      </p:sp>
      <p:sp>
        <p:nvSpPr>
          <p:cNvPr id="3" name="Zástupný symbol pro obsah 2"/>
          <p:cNvSpPr>
            <a:spLocks noGrp="1"/>
          </p:cNvSpPr>
          <p:nvPr>
            <p:ph idx="1"/>
          </p:nvPr>
        </p:nvSpPr>
        <p:spPr/>
        <p:txBody>
          <a:bodyPr>
            <a:noAutofit/>
          </a:bodyPr>
          <a:lstStyle/>
          <a:p>
            <a:r>
              <a:rPr lang="cs-CZ" sz="2700" dirty="0" smtClean="0"/>
              <a:t>Změna klimatu – globální oteplování, mezí je průměrné zvýšení teploty </a:t>
            </a:r>
            <a:r>
              <a:rPr lang="pl-PL" sz="2700" dirty="0" smtClean="0"/>
              <a:t>o 2 °C od začátku průmyslového věku</a:t>
            </a:r>
          </a:p>
          <a:p>
            <a:r>
              <a:rPr lang="cs-CZ" sz="2700" dirty="0" smtClean="0"/>
              <a:t>Ochrana ozónové vrstvy – mezí je zeslabení o 15 % oproti normálu</a:t>
            </a:r>
          </a:p>
          <a:p>
            <a:r>
              <a:rPr lang="cs-CZ" sz="2700" dirty="0" smtClean="0"/>
              <a:t>Aerosoly – znečištění ovzduší jemnými částicemi</a:t>
            </a:r>
          </a:p>
          <a:p>
            <a:r>
              <a:rPr lang="cs-CZ" sz="2700" dirty="0" smtClean="0"/>
              <a:t>Zachování zdrojů pitné vody – udržení produkce potravin</a:t>
            </a:r>
          </a:p>
          <a:p>
            <a:r>
              <a:rPr lang="cs-CZ" sz="2700" dirty="0" smtClean="0"/>
              <a:t>Acidifikace oceánu – rozpouštění CO2 v oceánu</a:t>
            </a:r>
          </a:p>
          <a:p>
            <a:r>
              <a:rPr lang="cs-CZ" sz="2700" dirty="0" smtClean="0"/>
              <a:t>Využití území – zvětšování zemědělských ploch, nadměrná urbanizace, úbytek pralesů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Kvantifikace planetárních mezí</a:t>
            </a:r>
            <a:endParaRPr lang="cs-CZ"/>
          </a:p>
        </p:txBody>
      </p:sp>
      <p:sp>
        <p:nvSpPr>
          <p:cNvPr id="3" name="Zástupný symbol pro obsah 2"/>
          <p:cNvSpPr>
            <a:spLocks noGrp="1"/>
          </p:cNvSpPr>
          <p:nvPr>
            <p:ph idx="1"/>
          </p:nvPr>
        </p:nvSpPr>
        <p:spPr/>
        <p:txBody>
          <a:bodyPr/>
          <a:lstStyle/>
          <a:p>
            <a:r>
              <a:rPr lang="cs-CZ" dirty="0" smtClean="0"/>
              <a:t>Biochemické cykly – umělé zvyšování hladiny dusíku a fosforu v životním prostředí</a:t>
            </a:r>
          </a:p>
          <a:p>
            <a:r>
              <a:rPr lang="cs-CZ" dirty="0" smtClean="0"/>
              <a:t>Biodiverzita – ubývání biologické rozmanitosti</a:t>
            </a:r>
          </a:p>
          <a:p>
            <a:r>
              <a:rPr lang="cs-CZ" dirty="0" smtClean="0"/>
              <a:t>Chemická kontaminace</a:t>
            </a:r>
          </a:p>
          <a:p>
            <a:pPr>
              <a:buNone/>
            </a:pP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2012 - globální rizika</a:t>
            </a:r>
            <a:endParaRPr lang="cs-CZ" b="1" dirty="0"/>
          </a:p>
        </p:txBody>
      </p:sp>
      <p:sp>
        <p:nvSpPr>
          <p:cNvPr id="3" name="Zástupný symbol pro obsah 2"/>
          <p:cNvSpPr>
            <a:spLocks noGrp="1"/>
          </p:cNvSpPr>
          <p:nvPr>
            <p:ph idx="1"/>
          </p:nvPr>
        </p:nvSpPr>
        <p:spPr/>
        <p:txBody>
          <a:bodyPr/>
          <a:lstStyle/>
          <a:p>
            <a:r>
              <a:rPr lang="cs-CZ" dirty="0" smtClean="0"/>
              <a:t>Změna klimatu</a:t>
            </a:r>
          </a:p>
          <a:p>
            <a:r>
              <a:rPr lang="cs-CZ" dirty="0" smtClean="0"/>
              <a:t>Atmosféra</a:t>
            </a:r>
          </a:p>
          <a:p>
            <a:r>
              <a:rPr lang="cs-CZ" dirty="0" smtClean="0"/>
              <a:t>Voda</a:t>
            </a:r>
          </a:p>
          <a:p>
            <a:r>
              <a:rPr lang="cs-CZ" dirty="0" smtClean="0"/>
              <a:t>Biodiverzita </a:t>
            </a:r>
          </a:p>
          <a:p>
            <a:r>
              <a:rPr lang="cs-CZ" dirty="0" smtClean="0"/>
              <a:t>Ohrožení zdraví</a:t>
            </a:r>
            <a:endParaRPr lang="pl-PL" dirty="0" smtClean="0"/>
          </a:p>
          <a:p>
            <a:endParaRPr lang="cs-CZ"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smtClean="0"/>
              <a:t>Emise</a:t>
            </a:r>
          </a:p>
          <a:p>
            <a:r>
              <a:rPr lang="cs-CZ" dirty="0" smtClean="0"/>
              <a:t>Imise</a:t>
            </a:r>
          </a:p>
          <a:p>
            <a:r>
              <a:rPr lang="cs-CZ" dirty="0" smtClean="0"/>
              <a:t>Biomasa</a:t>
            </a:r>
          </a:p>
          <a:p>
            <a:r>
              <a:rPr lang="cs-CZ" dirty="0" smtClean="0"/>
              <a:t>Eroze</a:t>
            </a:r>
          </a:p>
          <a:p>
            <a:r>
              <a:rPr lang="cs-CZ" dirty="0" smtClean="0"/>
              <a:t>Biota </a:t>
            </a:r>
          </a:p>
          <a:p>
            <a:r>
              <a:rPr lang="cs-CZ" dirty="0" err="1" smtClean="0"/>
              <a:t>Biochora</a:t>
            </a:r>
            <a:endParaRPr lang="cs-CZ" dirty="0" smtClean="0"/>
          </a:p>
          <a:p>
            <a:r>
              <a:rPr lang="cs-CZ" dirty="0" smtClean="0"/>
              <a:t>Biokoridor</a:t>
            </a:r>
          </a:p>
          <a:p>
            <a:endParaRPr lang="cs-CZ" dirty="0" smtClean="0"/>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Index HDI - Index lidského </a:t>
            </a:r>
            <a:r>
              <a:rPr lang="cs-CZ" b="1" smtClean="0"/>
              <a:t>rozvoje </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err="1" smtClean="0"/>
              <a:t>Human</a:t>
            </a:r>
            <a:r>
              <a:rPr lang="cs-CZ" b="1" dirty="0" smtClean="0"/>
              <a:t> </a:t>
            </a:r>
            <a:r>
              <a:rPr lang="cs-CZ" b="1" dirty="0" err="1" smtClean="0"/>
              <a:t>Development</a:t>
            </a:r>
            <a:r>
              <a:rPr lang="cs-CZ" b="1" dirty="0" smtClean="0"/>
              <a:t> Index</a:t>
            </a:r>
          </a:p>
          <a:p>
            <a:r>
              <a:rPr lang="cs-CZ" dirty="0" smtClean="0"/>
              <a:t>Měří kvalitu lidského života</a:t>
            </a:r>
          </a:p>
          <a:p>
            <a:r>
              <a:rPr lang="cs-CZ" dirty="0" smtClean="0"/>
              <a:t>Vypočítáván na základě tří kategorií faktorů: lidské zdraví, úroveň vzdělanosti a hmotná životní úroveň</a:t>
            </a:r>
          </a:p>
          <a:p>
            <a:r>
              <a:rPr lang="cs-CZ" b="1" dirty="0" smtClean="0"/>
              <a:t>Lidské zdraví  </a:t>
            </a:r>
            <a:r>
              <a:rPr lang="cs-CZ" dirty="0" smtClean="0"/>
              <a:t>- průměrná očekávaná délka života při narození</a:t>
            </a:r>
          </a:p>
          <a:p>
            <a:r>
              <a:rPr lang="cs-CZ" b="1" dirty="0" smtClean="0"/>
              <a:t>Úroveň vzdělanosti  </a:t>
            </a:r>
            <a:r>
              <a:rPr lang="cs-CZ" dirty="0" smtClean="0"/>
              <a:t>- podíl gramotného obyvatelstva a jako kombinovaný podíl populace z příslušné věkové skupiny navštěvující školy prvního, druhého a třetího stupně.</a:t>
            </a:r>
          </a:p>
          <a:p>
            <a:r>
              <a:rPr lang="cs-CZ" b="1" dirty="0" smtClean="0"/>
              <a:t>Hmotná životní úroveň  </a:t>
            </a:r>
            <a:r>
              <a:rPr lang="cs-CZ" dirty="0" smtClean="0"/>
              <a:t>- hrubý domácí produkt na osobu v USD, který je přepočítáván na paritu kupní síly </a:t>
            </a:r>
          </a:p>
          <a:p>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ekologie</a:t>
            </a:r>
            <a:endParaRPr lang="cs-CZ" b="1" dirty="0"/>
          </a:p>
        </p:txBody>
      </p:sp>
      <p:sp>
        <p:nvSpPr>
          <p:cNvPr id="3" name="Zástupný symbol pro obsah 2"/>
          <p:cNvSpPr>
            <a:spLocks noGrp="1"/>
          </p:cNvSpPr>
          <p:nvPr>
            <p:ph idx="1"/>
          </p:nvPr>
        </p:nvSpPr>
        <p:spPr/>
        <p:txBody>
          <a:bodyPr>
            <a:normAutofit/>
          </a:bodyPr>
          <a:lstStyle/>
          <a:p>
            <a:r>
              <a:rPr lang="cs-CZ" dirty="0" smtClean="0"/>
              <a:t>Pozitiva posledních let:</a:t>
            </a:r>
          </a:p>
          <a:p>
            <a:r>
              <a:rPr lang="cs-CZ" dirty="0" smtClean="0"/>
              <a:t>Čistší ovzduší ve městech</a:t>
            </a:r>
          </a:p>
          <a:p>
            <a:r>
              <a:rPr lang="cs-CZ" dirty="0" smtClean="0"/>
              <a:t>Menší znečištění vodních toků</a:t>
            </a:r>
          </a:p>
          <a:p>
            <a:r>
              <a:rPr lang="cs-CZ" dirty="0" smtClean="0"/>
              <a:t>Roste kvalita pitné vody i potravin</a:t>
            </a:r>
          </a:p>
          <a:p>
            <a:r>
              <a:rPr lang="cs-CZ" dirty="0" smtClean="0"/>
              <a:t>Podíl lidí trpících chorobami v důsledku narušeného životního prostředí klesá</a:t>
            </a:r>
          </a:p>
          <a:p>
            <a:r>
              <a:rPr lang="cs-CZ" dirty="0" smtClean="0"/>
              <a:t>Roste ekologické povědomí v životě i průmyslové výrobě</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Atmosféra – změna klimatu</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Roste obsah oxidu uhličitého a dalších skleníkových plynů</a:t>
            </a:r>
          </a:p>
          <a:p>
            <a:r>
              <a:rPr lang="cs-CZ" dirty="0" smtClean="0"/>
              <a:t>Změna klimatu s tím spojená je nevyhnutelná a ve skutečnosti již probíhá:</a:t>
            </a:r>
          </a:p>
          <a:p>
            <a:pPr>
              <a:buFont typeface="Calibri" pitchFamily="34" charset="0"/>
              <a:buChar char="–"/>
            </a:pPr>
            <a:r>
              <a:rPr lang="cs-CZ" dirty="0" smtClean="0"/>
              <a:t>průměrné globální oteplení</a:t>
            </a:r>
          </a:p>
          <a:p>
            <a:pPr>
              <a:buFont typeface="Calibri" pitchFamily="34" charset="0"/>
              <a:buChar char="–"/>
            </a:pPr>
            <a:r>
              <a:rPr lang="cs-CZ" dirty="0" smtClean="0"/>
              <a:t>vysoušení celých regionů</a:t>
            </a:r>
          </a:p>
          <a:p>
            <a:pPr>
              <a:buFont typeface="Calibri" pitchFamily="34" charset="0"/>
              <a:buChar char="–"/>
            </a:pPr>
            <a:r>
              <a:rPr lang="cs-CZ" dirty="0" smtClean="0"/>
              <a:t>s výrazné výkyvy počasí včetně vln veder nebo extrémních mrazů, bouře, hurikány a povodně</a:t>
            </a:r>
          </a:p>
          <a:p>
            <a:pPr>
              <a:buFont typeface="Calibri" pitchFamily="34" charset="0"/>
              <a:buChar char="–"/>
            </a:pPr>
            <a:r>
              <a:rPr lang="cs-CZ" dirty="0" smtClean="0"/>
              <a:t>rychle stoupající hladina světového oceánu</a:t>
            </a:r>
          </a:p>
          <a:p>
            <a:r>
              <a:rPr lang="cs-CZ" dirty="0" smtClean="0"/>
              <a:t>Stratosférická ozónová vrstva je významně redukována</a:t>
            </a:r>
          </a:p>
          <a:p>
            <a:r>
              <a:rPr lang="cs-CZ" dirty="0" smtClean="0"/>
              <a:t>Atmosférická cirkulace přenáší průmyslové a jiné znečištění po celém povrchu planety</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Voda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Člověk mění hydrologický systém a </a:t>
            </a:r>
            <a:r>
              <a:rPr lang="cs-CZ" smtClean="0"/>
              <a:t>hydrologický cyklus</a:t>
            </a:r>
            <a:endParaRPr lang="cs-CZ" dirty="0" smtClean="0"/>
          </a:p>
          <a:p>
            <a:r>
              <a:rPr lang="cs-CZ" dirty="0" smtClean="0"/>
              <a:t>Pevninské vody prakticky na všech kontinentech jsou do značné míry znečištěny </a:t>
            </a:r>
          </a:p>
          <a:p>
            <a:r>
              <a:rPr lang="cs-CZ" dirty="0" smtClean="0"/>
              <a:t>Roste znečištění oceánů</a:t>
            </a:r>
          </a:p>
          <a:p>
            <a:r>
              <a:rPr lang="cs-CZ" dirty="0" smtClean="0"/>
              <a:t>Život v oceánech je ohrožen - redukce biodiverzity i redukce zdrojů ryb komerčně využívaných</a:t>
            </a:r>
          </a:p>
          <a:p>
            <a:r>
              <a:rPr lang="cs-CZ" dirty="0" smtClean="0"/>
              <a:t>Nedostatek zdrojů sladké vody, který se v budoucnu ještě prohloubí, je už dnes limitou rozvoje řady regionů</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Zemský pokryv</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Podstatně změněn </a:t>
            </a:r>
          </a:p>
          <a:p>
            <a:r>
              <a:rPr lang="cs-CZ" dirty="0" smtClean="0"/>
              <a:t>10-15 % celkové plochy souší zaujímají zemědělská pole nebo urbanizované systémy, 6-8 % jsou intenzívně využívané pastviny</a:t>
            </a:r>
          </a:p>
          <a:p>
            <a:r>
              <a:rPr lang="cs-CZ" dirty="0" smtClean="0"/>
              <a:t>Celkový podíl plně transformovaných nebo degradovaných ploch je 40-50 %, ostatní plochy výrazně fragmentovány infrastrukturou</a:t>
            </a:r>
          </a:p>
          <a:p>
            <a:r>
              <a:rPr lang="cs-CZ" dirty="0" smtClean="0"/>
              <a:t>Ubývá přirozených lesů, zejména tropických pralesů</a:t>
            </a:r>
          </a:p>
          <a:p>
            <a:r>
              <a:rPr lang="cs-CZ" dirty="0" smtClean="0"/>
              <a:t>Zemědělská půda, na které závisí tři čtvrtiny výživy lidstva, je v rostoucí míře degradována erozí, zasolováním a jinými faktory, a její průměrná výměra na obyvatele neustále klesá (0,43 ha/os. v roce 1961, 0,26 ha/os. v roce 2000)</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Látkový tok</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Látkový tok materiálů, jež procházejí globálním sedimentárním cyklem, je zhruba 10 miliard tun za rok</a:t>
            </a:r>
          </a:p>
          <a:p>
            <a:r>
              <a:rPr lang="cs-CZ" dirty="0" smtClean="0"/>
              <a:t>Antropogenní tok (zemědělství, těžba nerostných surovin, stavebnictví, průmysl,produkce odpadů) je nejméně desetinásobně větší</a:t>
            </a:r>
          </a:p>
          <a:p>
            <a:r>
              <a:rPr lang="cs-CZ" dirty="0" smtClean="0"/>
              <a:t>Eroze orné půdy (30-40 mld. tun za rok)</a:t>
            </a:r>
          </a:p>
          <a:p>
            <a:r>
              <a:rPr lang="cs-CZ" dirty="0" smtClean="0"/>
              <a:t>Změny biogeochemických cyklů uhlíku, dusíku a dalších biogenních a </a:t>
            </a:r>
            <a:r>
              <a:rPr lang="cs-CZ" smtClean="0"/>
              <a:t>toxických látek</a:t>
            </a:r>
            <a:endParaRPr lang="cs-CZ" dirty="0" smtClean="0"/>
          </a:p>
          <a:p>
            <a:r>
              <a:rPr lang="cs-CZ" dirty="0" smtClean="0"/>
              <a:t>Přirozené toky mědi, stříbra, olova, rtuti a dalších těžkých kovů jsou pouhými malými zlomky (jedna setina až méně než tisícina) antropogenních toků</a:t>
            </a:r>
          </a:p>
          <a:p>
            <a:r>
              <a:rPr lang="cs-CZ" dirty="0" smtClean="0"/>
              <a:t>Persistentní toxické organické látky a radioaktivní prvky</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Biodiverzita</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Nejhorší důsledek lidské nadvlády nad planetou Zemí - vymírání rostlinných a živočišných druhů v měřítku srovnatelném jen s katastrofickými událostmi v dávné minulosti (vymření dinosaurů)</a:t>
            </a:r>
          </a:p>
          <a:p>
            <a:r>
              <a:rPr lang="cs-CZ" dirty="0" smtClean="0"/>
              <a:t>Rychlost redukce biologických druhů je sto až tisícinásobná ve srovnání s </a:t>
            </a:r>
            <a:r>
              <a:rPr lang="cs-CZ" dirty="0" err="1" smtClean="0"/>
              <a:t>předindustriálním</a:t>
            </a:r>
            <a:r>
              <a:rPr lang="cs-CZ" dirty="0" smtClean="0"/>
              <a:t> obdobím </a:t>
            </a:r>
          </a:p>
          <a:p>
            <a:r>
              <a:rPr lang="cs-CZ" dirty="0" smtClean="0"/>
              <a:t>25 % ptačích druhů a 18 % druhů savců již zmizelo, cca dvě třetiny druhů vyšších rostlin</a:t>
            </a:r>
          </a:p>
          <a:p>
            <a:r>
              <a:rPr lang="cs-CZ" dirty="0" smtClean="0"/>
              <a:t>Biologická </a:t>
            </a:r>
            <a:r>
              <a:rPr lang="cs-CZ" dirty="0" err="1" smtClean="0"/>
              <a:t>diverzita</a:t>
            </a:r>
            <a:r>
              <a:rPr lang="cs-CZ" dirty="0" smtClean="0"/>
              <a:t> se drasticky redukuje i na dalších úrovních, to znamená v měřítku krajin, ekosystémů a genofondu jednotlivých druhů</a:t>
            </a:r>
          </a:p>
          <a:p>
            <a:r>
              <a:rPr lang="cs-CZ" b="1" dirty="0" smtClean="0"/>
              <a:t>Plné důsledky těchto procesů jsou zatím neznámé</a:t>
            </a:r>
            <a:endParaRPr lang="cs-CZ"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Řešení?!</a:t>
            </a:r>
            <a:endParaRPr lang="cs-CZ" b="1" dirty="0"/>
          </a:p>
        </p:txBody>
      </p:sp>
      <p:sp>
        <p:nvSpPr>
          <p:cNvPr id="3" name="Zástupný symbol pro obsah 2"/>
          <p:cNvSpPr>
            <a:spLocks noGrp="1"/>
          </p:cNvSpPr>
          <p:nvPr>
            <p:ph idx="1"/>
          </p:nvPr>
        </p:nvSpPr>
        <p:spPr/>
        <p:txBody>
          <a:bodyPr/>
          <a:lstStyle/>
          <a:p>
            <a:pPr>
              <a:buNone/>
            </a:pPr>
            <a:r>
              <a:rPr lang="cs-CZ" dirty="0" smtClean="0"/>
              <a:t>3 nejčastěji zmiňované směry:</a:t>
            </a:r>
          </a:p>
          <a:p>
            <a:pPr marL="514350" indent="-514350">
              <a:buAutoNum type="arabicPeriod"/>
            </a:pPr>
            <a:r>
              <a:rPr lang="cs-CZ" dirty="0" smtClean="0"/>
              <a:t>Zaměření na jednotlivce a jejich životní styl</a:t>
            </a:r>
          </a:p>
          <a:p>
            <a:pPr marL="514350" indent="-514350">
              <a:buAutoNum type="arabicPeriod"/>
            </a:pPr>
            <a:r>
              <a:rPr lang="cs-CZ" dirty="0" smtClean="0"/>
              <a:t>Zaměření na změnu institucí</a:t>
            </a:r>
          </a:p>
          <a:p>
            <a:pPr marL="514350" indent="-514350">
              <a:buAutoNum type="arabicPeriod"/>
            </a:pPr>
            <a:r>
              <a:rPr lang="cs-CZ" dirty="0" smtClean="0"/>
              <a:t>Koncepce udržitelného rozvoje vycházející z Agendy 21</a:t>
            </a:r>
          </a:p>
          <a:p>
            <a:pPr marL="514350" indent="-514350">
              <a:buNone/>
            </a:pPr>
            <a:r>
              <a:rPr lang="cs-CZ" b="1" dirty="0" smtClean="0"/>
              <a:t>Integrace ekologických zřetelů do hospodářství, průmyslu, politiky, chování obcí, domácností, jednotlivců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Agenda 21</a:t>
            </a:r>
            <a:endParaRPr lang="cs-CZ" b="1" dirty="0"/>
          </a:p>
        </p:txBody>
      </p:sp>
      <p:sp>
        <p:nvSpPr>
          <p:cNvPr id="3" name="Zástupný symbol pro obsah 2"/>
          <p:cNvSpPr>
            <a:spLocks noGrp="1"/>
          </p:cNvSpPr>
          <p:nvPr>
            <p:ph idx="1"/>
          </p:nvPr>
        </p:nvSpPr>
        <p:spPr/>
        <p:txBody>
          <a:bodyPr/>
          <a:lstStyle/>
          <a:p>
            <a:r>
              <a:rPr lang="cs-CZ" dirty="0" smtClean="0"/>
              <a:t>Program pro 21. století</a:t>
            </a:r>
          </a:p>
          <a:p>
            <a:r>
              <a:rPr lang="cs-CZ" dirty="0" smtClean="0"/>
              <a:t>Přijato na konferenci OSN v Rio de </a:t>
            </a:r>
            <a:r>
              <a:rPr lang="cs-CZ" dirty="0" err="1" smtClean="0"/>
              <a:t>Janeiru</a:t>
            </a:r>
            <a:r>
              <a:rPr lang="cs-CZ" dirty="0" smtClean="0"/>
              <a:t> v červnu 1992</a:t>
            </a:r>
          </a:p>
          <a:p>
            <a:r>
              <a:rPr lang="cs-CZ" dirty="0" smtClean="0"/>
              <a:t>Návrhy pro ekologickou politiku a rozvojovou politiku</a:t>
            </a:r>
          </a:p>
          <a:p>
            <a:r>
              <a:rPr lang="cs-CZ" dirty="0" smtClean="0"/>
              <a:t>Asi 40 témat</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Udržitelný rozvoj (UR)</a:t>
            </a:r>
            <a:endParaRPr lang="cs-CZ" b="1" dirty="0"/>
          </a:p>
        </p:txBody>
      </p:sp>
      <p:sp>
        <p:nvSpPr>
          <p:cNvPr id="3" name="Zástupný symbol pro obsah 2"/>
          <p:cNvSpPr>
            <a:spLocks noGrp="1"/>
          </p:cNvSpPr>
          <p:nvPr>
            <p:ph idx="1"/>
          </p:nvPr>
        </p:nvSpPr>
        <p:spPr/>
        <p:txBody>
          <a:bodyPr>
            <a:normAutofit lnSpcReduction="10000"/>
          </a:bodyPr>
          <a:lstStyle/>
          <a:p>
            <a:r>
              <a:rPr lang="cs-CZ" smtClean="0"/>
              <a:t>Vyvážený</a:t>
            </a:r>
            <a:r>
              <a:rPr lang="cs-CZ" dirty="0" smtClean="0"/>
              <a:t>, harmonický, sociálně a ekologicky </a:t>
            </a:r>
            <a:r>
              <a:rPr lang="cs-CZ" smtClean="0"/>
              <a:t>odpovědný rozvoj</a:t>
            </a:r>
          </a:p>
          <a:p>
            <a:r>
              <a:rPr lang="cs-CZ" smtClean="0"/>
              <a:t>Rozvoj </a:t>
            </a:r>
            <a:r>
              <a:rPr lang="cs-CZ" dirty="0" smtClean="0"/>
              <a:t>odpovědný k lidem (včetně těch, kteří žijí na druhé straně planety, těch, kteří se dosud nenarodili, a těch, kteří nám přenechali důležité hodnoty, jež by se neměly zničit) i k přírodě (vytvářející hodnoty, které nejsme schopni vytvořit a bez kterých by byl život </a:t>
            </a:r>
            <a:r>
              <a:rPr lang="cs-CZ" smtClean="0"/>
              <a:t>nemožný)</a:t>
            </a:r>
            <a:endParaRPr lang="cs-CZ" dirty="0" smtClean="0"/>
          </a:p>
          <a:p>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Geobiocenóza</a:t>
            </a:r>
            <a:endParaRPr lang="cs-CZ" b="1" dirty="0"/>
          </a:p>
        </p:txBody>
      </p:sp>
      <p:sp>
        <p:nvSpPr>
          <p:cNvPr id="3" name="Zástupný symbol pro obsah 2"/>
          <p:cNvSpPr>
            <a:spLocks noGrp="1"/>
          </p:cNvSpPr>
          <p:nvPr>
            <p:ph idx="1"/>
          </p:nvPr>
        </p:nvSpPr>
        <p:spPr/>
        <p:txBody>
          <a:bodyPr/>
          <a:lstStyle/>
          <a:p>
            <a:r>
              <a:rPr lang="cs-CZ" dirty="0" smtClean="0"/>
              <a:t>Základní funkční jednotka živé přírody</a:t>
            </a:r>
          </a:p>
          <a:p>
            <a:r>
              <a:rPr lang="cs-CZ" dirty="0" smtClean="0"/>
              <a:t>Vzájemnými vztahy propojené společenstvo rostlina živočichů a abiotických podmínek stanoviště (půda, podnebí atd.)</a:t>
            </a:r>
          </a:p>
          <a:p>
            <a:r>
              <a:rPr lang="cs-CZ" dirty="0" smtClean="0"/>
              <a:t>Např. ekosystém smíšeného lesa, mokřadu, lidského sídliště….</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Pilíře udržitelnosti</a:t>
            </a:r>
            <a:endParaRPr lang="cs-CZ" b="1" dirty="0"/>
          </a:p>
        </p:txBody>
      </p:sp>
      <p:sp>
        <p:nvSpPr>
          <p:cNvPr id="3" name="Zástupný symbol pro obsah 2"/>
          <p:cNvSpPr>
            <a:spLocks noGrp="1"/>
          </p:cNvSpPr>
          <p:nvPr>
            <p:ph idx="1"/>
          </p:nvPr>
        </p:nvSpPr>
        <p:spPr/>
        <p:txBody>
          <a:bodyPr>
            <a:normAutofit/>
          </a:bodyPr>
          <a:lstStyle/>
          <a:p>
            <a:pPr>
              <a:buNone/>
            </a:pPr>
            <a:r>
              <a:rPr lang="cs-CZ" dirty="0" smtClean="0"/>
              <a:t>U</a:t>
            </a:r>
            <a:r>
              <a:rPr lang="cs-CZ" smtClean="0"/>
              <a:t>držitelný </a:t>
            </a:r>
            <a:r>
              <a:rPr lang="cs-CZ" dirty="0" smtClean="0"/>
              <a:t>rozvoj“ jako rovnováha tří oblastí: </a:t>
            </a:r>
          </a:p>
          <a:p>
            <a:r>
              <a:rPr lang="cs-CZ" b="1" dirty="0" smtClean="0"/>
              <a:t>životní prostředí</a:t>
            </a:r>
            <a:endParaRPr lang="cs-CZ" dirty="0" smtClean="0"/>
          </a:p>
          <a:p>
            <a:r>
              <a:rPr lang="cs-CZ" b="1" dirty="0" smtClean="0"/>
              <a:t>společenský život</a:t>
            </a:r>
            <a:endParaRPr lang="cs-CZ" dirty="0" smtClean="0"/>
          </a:p>
          <a:p>
            <a:r>
              <a:rPr lang="cs-CZ" b="1" dirty="0" smtClean="0"/>
              <a:t>ekonomika</a:t>
            </a:r>
          </a:p>
          <a:p>
            <a:r>
              <a:rPr lang="cs-CZ" dirty="0" smtClean="0"/>
              <a:t>Všechny pilíře můžeme rozdělit podle většího množství aspektů života, např. příroda, kultura, zdraví, technologie...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agenda 21</a:t>
            </a:r>
            <a:endParaRPr lang="cs-CZ" b="1" dirty="0"/>
          </a:p>
        </p:txBody>
      </p:sp>
      <p:sp>
        <p:nvSpPr>
          <p:cNvPr id="3" name="Zástupný symbol pro obsah 2"/>
          <p:cNvSpPr>
            <a:spLocks noGrp="1"/>
          </p:cNvSpPr>
          <p:nvPr>
            <p:ph idx="1"/>
          </p:nvPr>
        </p:nvSpPr>
        <p:spPr/>
        <p:txBody>
          <a:bodyPr/>
          <a:lstStyle/>
          <a:p>
            <a:r>
              <a:rPr lang="cs-CZ" dirty="0" smtClean="0"/>
              <a:t>Nástroj ke zlepšování kvality veřejné správy, strategického řízení, zapojování veřejnosti a budování místního partnerství s cílem podpořit systematický postup k udržitelnému rozvoji na místní či regionální úrovni</a:t>
            </a:r>
          </a:p>
          <a:p>
            <a:r>
              <a:rPr lang="cs-CZ" dirty="0" smtClean="0"/>
              <a:t>Koncepce podpory Místní agendy 21 v ČR do roku 2020</a:t>
            </a:r>
            <a:endParaRPr lang="cs-CZ"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Indikátory </a:t>
            </a:r>
            <a:r>
              <a:rPr lang="cs-CZ" b="1" smtClean="0"/>
              <a:t>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Indikátory = ukazatele udržitelného rozvoje jsou nástroje ke sledování toho, nakolik se opravdu blížíme či </a:t>
            </a:r>
            <a:r>
              <a:rPr lang="cs-CZ" smtClean="0"/>
              <a:t>vzdalujeme udržitelnosti</a:t>
            </a:r>
            <a:endParaRPr lang="cs-CZ" dirty="0" smtClean="0"/>
          </a:p>
          <a:p>
            <a:r>
              <a:rPr lang="cs-CZ" dirty="0" smtClean="0"/>
              <a:t>K tomu lze využít sady </a:t>
            </a:r>
            <a:r>
              <a:rPr lang="cs-CZ" b="1" dirty="0" smtClean="0"/>
              <a:t>dílčích indikátorů </a:t>
            </a:r>
            <a:r>
              <a:rPr lang="cs-CZ" dirty="0" smtClean="0"/>
              <a:t>pokrývajících různé aspekty udržitelného rozvoje (např. plocha zeleně v obci, vývoj populace typického druhu rostliny či živočicha, dostupnost sociálních služeb, zaměstnanost, počet místních podniků,…), nebo </a:t>
            </a:r>
            <a:r>
              <a:rPr lang="cs-CZ" b="1" dirty="0" smtClean="0"/>
              <a:t>souhrnné </a:t>
            </a:r>
            <a:r>
              <a:rPr lang="cs-CZ" dirty="0" smtClean="0"/>
              <a:t>(agregované) </a:t>
            </a:r>
            <a:r>
              <a:rPr lang="cs-CZ" b="1" dirty="0" smtClean="0"/>
              <a:t>indikátory</a:t>
            </a:r>
            <a:r>
              <a:rPr lang="cs-CZ" dirty="0" smtClean="0"/>
              <a:t> </a:t>
            </a:r>
          </a:p>
          <a:p>
            <a:r>
              <a:rPr lang="cs-CZ" dirty="0" smtClean="0"/>
              <a:t>S</a:t>
            </a:r>
            <a:r>
              <a:rPr lang="cs-CZ" smtClean="0"/>
              <a:t>ouhrnný </a:t>
            </a:r>
            <a:r>
              <a:rPr lang="cs-CZ" dirty="0" smtClean="0"/>
              <a:t>pohled na udržitelnost spotřeby nabízí např. indikátor  </a:t>
            </a:r>
            <a:r>
              <a:rPr lang="cs-CZ" b="1" dirty="0" smtClean="0"/>
              <a:t>ekologická stopa</a:t>
            </a:r>
          </a:p>
          <a:p>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H-Z-S-D-O</a:t>
            </a:r>
            <a:endParaRPr lang="cs-CZ" b="1" dirty="0"/>
          </a:p>
        </p:txBody>
      </p:sp>
      <p:sp>
        <p:nvSpPr>
          <p:cNvPr id="3" name="Zástupný symbol pro obsah 2"/>
          <p:cNvSpPr>
            <a:spLocks noGrp="1"/>
          </p:cNvSpPr>
          <p:nvPr>
            <p:ph idx="1"/>
          </p:nvPr>
        </p:nvSpPr>
        <p:spPr/>
        <p:txBody>
          <a:bodyPr/>
          <a:lstStyle/>
          <a:p>
            <a:r>
              <a:rPr lang="cs-CZ" dirty="0" smtClean="0"/>
              <a:t>Hnací síla</a:t>
            </a:r>
          </a:p>
          <a:p>
            <a:r>
              <a:rPr lang="cs-CZ" dirty="0" smtClean="0"/>
              <a:t>Zátěž prostředí</a:t>
            </a:r>
          </a:p>
          <a:p>
            <a:r>
              <a:rPr lang="cs-CZ" dirty="0" smtClean="0"/>
              <a:t>Stav</a:t>
            </a:r>
          </a:p>
          <a:p>
            <a:r>
              <a:rPr lang="cs-CZ" dirty="0" smtClean="0"/>
              <a:t>Dopad</a:t>
            </a:r>
          </a:p>
          <a:p>
            <a:r>
              <a:rPr lang="cs-CZ" dirty="0" smtClean="0"/>
              <a:t>Odpověď</a:t>
            </a:r>
          </a:p>
          <a:p>
            <a:pPr>
              <a:buNone/>
            </a:pP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Hnací síla</a:t>
            </a:r>
            <a:endParaRPr lang="cs-CZ" b="1" dirty="0"/>
          </a:p>
        </p:txBody>
      </p:sp>
      <p:sp>
        <p:nvSpPr>
          <p:cNvPr id="3" name="Zástupný symbol pro obsah 2"/>
          <p:cNvSpPr>
            <a:spLocks noGrp="1"/>
          </p:cNvSpPr>
          <p:nvPr>
            <p:ph idx="1"/>
          </p:nvPr>
        </p:nvSpPr>
        <p:spPr/>
        <p:txBody>
          <a:bodyPr/>
          <a:lstStyle/>
          <a:p>
            <a:r>
              <a:rPr lang="cs-CZ" dirty="0" smtClean="0"/>
              <a:t>Naplňování materiálních nároků a potřeb lidské společnosti, základní hospodářské a společenské procesy a činnosti, které jsou motorem společenského a hospodářského rozvoje, ale zároveň základní příčinou ohrožení životního prostředí</a:t>
            </a:r>
          </a:p>
          <a:p>
            <a:r>
              <a:rPr lang="cs-CZ" dirty="0" smtClean="0"/>
              <a:t>Spotřeba domácností, rozvoj průmyslu, produkce potravin, doprava, turistické aktivity</a:t>
            </a:r>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Zátěž</a:t>
            </a:r>
            <a:endParaRPr lang="cs-CZ" b="1" dirty="0"/>
          </a:p>
        </p:txBody>
      </p:sp>
      <p:sp>
        <p:nvSpPr>
          <p:cNvPr id="3" name="Zástupný symbol pro obsah 2"/>
          <p:cNvSpPr>
            <a:spLocks noGrp="1"/>
          </p:cNvSpPr>
          <p:nvPr>
            <p:ph idx="1"/>
          </p:nvPr>
        </p:nvSpPr>
        <p:spPr/>
        <p:txBody>
          <a:bodyPr/>
          <a:lstStyle/>
          <a:p>
            <a:r>
              <a:rPr lang="cs-CZ" dirty="0" smtClean="0"/>
              <a:t>Emise škodlivin do ovzduší a vod</a:t>
            </a:r>
          </a:p>
          <a:p>
            <a:r>
              <a:rPr lang="cs-CZ" dirty="0" smtClean="0"/>
              <a:t>Toxické látky</a:t>
            </a:r>
          </a:p>
          <a:p>
            <a:r>
              <a:rPr lang="cs-CZ" dirty="0" smtClean="0"/>
              <a:t>Produkce odpadu</a:t>
            </a: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Stav složek prostředí</a:t>
            </a:r>
            <a:endParaRPr lang="cs-CZ" b="1" dirty="0"/>
          </a:p>
        </p:txBody>
      </p:sp>
      <p:sp>
        <p:nvSpPr>
          <p:cNvPr id="3" name="Zástupný symbol pro obsah 2"/>
          <p:cNvSpPr>
            <a:spLocks noGrp="1"/>
          </p:cNvSpPr>
          <p:nvPr>
            <p:ph idx="1"/>
          </p:nvPr>
        </p:nvSpPr>
        <p:spPr/>
        <p:txBody>
          <a:bodyPr/>
          <a:lstStyle/>
          <a:p>
            <a:r>
              <a:rPr lang="cs-CZ" dirty="0" smtClean="0"/>
              <a:t>Koncentrace škodlivin</a:t>
            </a:r>
          </a:p>
          <a:p>
            <a:r>
              <a:rPr lang="cs-CZ" dirty="0" smtClean="0"/>
              <a:t>Vegetační pokryv</a:t>
            </a:r>
          </a:p>
          <a:p>
            <a:r>
              <a:rPr lang="cs-CZ" dirty="0" smtClean="0"/>
              <a:t>Stav městského prostředí</a:t>
            </a:r>
          </a:p>
          <a:p>
            <a:r>
              <a:rPr lang="cs-CZ" dirty="0" smtClean="0"/>
              <a:t>Biodiverzita</a:t>
            </a:r>
          </a:p>
          <a:p>
            <a:r>
              <a:rPr lang="cs-CZ" dirty="0" smtClean="0"/>
              <a:t>….</a:t>
            </a:r>
          </a:p>
          <a:p>
            <a:pPr>
              <a:buNone/>
            </a:pPr>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Dopad</a:t>
            </a:r>
            <a:endParaRPr lang="cs-CZ" b="1" dirty="0"/>
          </a:p>
        </p:txBody>
      </p:sp>
      <p:sp>
        <p:nvSpPr>
          <p:cNvPr id="3" name="Zástupný symbol pro obsah 2"/>
          <p:cNvSpPr>
            <a:spLocks noGrp="1"/>
          </p:cNvSpPr>
          <p:nvPr>
            <p:ph idx="1"/>
          </p:nvPr>
        </p:nvSpPr>
        <p:spPr/>
        <p:txBody>
          <a:bodyPr/>
          <a:lstStyle/>
          <a:p>
            <a:r>
              <a:rPr lang="cs-CZ" dirty="0" smtClean="0"/>
              <a:t>Negativní důsledky znečišťování a poškozování ŽP na člověka a jeho zdraví, pohodu, na ekonomické statky, na živou i neživou přírodu</a:t>
            </a:r>
            <a:endParaRPr lang="cs-CZ"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Odpověď</a:t>
            </a:r>
            <a:endParaRPr lang="cs-CZ" b="1" dirty="0"/>
          </a:p>
        </p:txBody>
      </p:sp>
      <p:sp>
        <p:nvSpPr>
          <p:cNvPr id="3" name="Zástupný symbol pro obsah 2"/>
          <p:cNvSpPr>
            <a:spLocks noGrp="1"/>
          </p:cNvSpPr>
          <p:nvPr>
            <p:ph idx="1"/>
          </p:nvPr>
        </p:nvSpPr>
        <p:spPr/>
        <p:txBody>
          <a:bodyPr/>
          <a:lstStyle/>
          <a:p>
            <a:r>
              <a:rPr lang="cs-CZ" dirty="0" smtClean="0"/>
              <a:t>Instituce a aktivity, které jsou odpovědí na ohrožení životního prostředí</a:t>
            </a:r>
          </a:p>
          <a:p>
            <a:r>
              <a:rPr lang="cs-CZ" dirty="0" smtClean="0"/>
              <a:t>Právní nástroje ochrany ŽP</a:t>
            </a:r>
          </a:p>
          <a:p>
            <a:r>
              <a:rPr lang="cs-CZ" dirty="0" smtClean="0"/>
              <a:t>Instituce na místní, národní a mezinárodní úrovni</a:t>
            </a:r>
          </a:p>
          <a:p>
            <a:r>
              <a:rPr lang="cs-CZ" dirty="0" smtClean="0"/>
              <a:t>Vzdělávání</a:t>
            </a:r>
          </a:p>
          <a:p>
            <a:r>
              <a:rPr lang="cs-CZ" dirty="0" smtClean="0"/>
              <a:t>Životní styl</a:t>
            </a:r>
            <a:endParaRPr lang="cs-CZ"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Ekologická stopa (ES)</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Měřítko udržitelnosti našeho životního stylu</a:t>
            </a:r>
          </a:p>
          <a:p>
            <a:r>
              <a:rPr lang="cs-CZ" dirty="0" smtClean="0"/>
              <a:t>Účetní nástroj pro počítání </a:t>
            </a:r>
            <a:r>
              <a:rPr lang="cs-CZ" smtClean="0"/>
              <a:t>ekologických zdrojů</a:t>
            </a:r>
            <a:endParaRPr lang="cs-CZ" dirty="0" smtClean="0"/>
          </a:p>
          <a:p>
            <a:r>
              <a:rPr lang="cs-CZ" dirty="0" smtClean="0"/>
              <a:t> Různé kategorie lidské spotřeby jsou převedeny na plochy biologicky produktivních ploch, nezbytné k zajištění zdrojů a asimilaci </a:t>
            </a:r>
            <a:r>
              <a:rPr lang="cs-CZ" smtClean="0"/>
              <a:t>odpadních produktů</a:t>
            </a:r>
            <a:endParaRPr lang="cs-CZ" dirty="0" smtClean="0"/>
          </a:p>
          <a:p>
            <a:r>
              <a:rPr lang="cs-CZ" dirty="0" smtClean="0"/>
              <a:t>"Kolik plochy (země a vodních ekosystémů) je třeba k souvislému zajišťování všech zdrojů, které potřebuji ke svému současnému životnímu stylu a k zneškodnění všech odpadů, které při tom produkuji?"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Ekosystém</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Část biosféry, mezi jejímiž složkami existují určité vztahy</a:t>
            </a:r>
          </a:p>
          <a:p>
            <a:r>
              <a:rPr lang="cs-CZ" dirty="0" smtClean="0"/>
              <a:t>Je tvořen biocenózou (společenstvem) a jejím biotopem </a:t>
            </a:r>
          </a:p>
          <a:p>
            <a:r>
              <a:rPr lang="cs-CZ" dirty="0" smtClean="0"/>
              <a:t>Může mít různou velikost (rybník, moře, strom, pařez, les…)</a:t>
            </a:r>
          </a:p>
          <a:p>
            <a:r>
              <a:rPr lang="cs-CZ" dirty="0" smtClean="0"/>
              <a:t>Je otevřenou soustavou -&gt; dochází k výměně látek a energie s okolím </a:t>
            </a:r>
          </a:p>
          <a:p>
            <a:r>
              <a:rPr lang="cs-CZ" dirty="0" smtClean="0"/>
              <a:t>Vstupy: světlo, teplo, voda, O</a:t>
            </a:r>
            <a:r>
              <a:rPr lang="cs-CZ" baseline="-25000" dirty="0" smtClean="0"/>
              <a:t>2</a:t>
            </a:r>
            <a:r>
              <a:rPr lang="cs-CZ" dirty="0" smtClean="0"/>
              <a:t> , CO</a:t>
            </a:r>
            <a:r>
              <a:rPr lang="cs-CZ" baseline="-25000" dirty="0" smtClean="0"/>
              <a:t>2</a:t>
            </a:r>
            <a:r>
              <a:rPr lang="cs-CZ" dirty="0" smtClean="0"/>
              <a:t> , organismy, atd.</a:t>
            </a:r>
          </a:p>
          <a:p>
            <a:r>
              <a:rPr lang="cs-CZ" dirty="0" smtClean="0"/>
              <a:t>Výstupy: teplo, dýchací plyny, odpadní látky, migrující organismy, atd.</a:t>
            </a:r>
          </a:p>
          <a:p>
            <a:endParaRPr lang="cs-CZ"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Globální hektar</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Odpovídá jednomu hektaru (100 x 100 metrů) biologicky produktivního prostoru s "globálně průměrnou </a:t>
            </a:r>
            <a:r>
              <a:rPr lang="cs-CZ" smtClean="0"/>
              <a:t>produktivitou".</a:t>
            </a:r>
          </a:p>
          <a:p>
            <a:r>
              <a:rPr lang="cs-CZ" smtClean="0"/>
              <a:t>V </a:t>
            </a:r>
            <a:r>
              <a:rPr lang="cs-CZ" dirty="0" smtClean="0"/>
              <a:t>roce 1999 měla biosféra 11,4 mld. hektarů biologicky produktivního prostoru, což odpovídá zhruba </a:t>
            </a:r>
            <a:r>
              <a:rPr lang="cs-CZ" smtClean="0"/>
              <a:t>ploše planety </a:t>
            </a:r>
          </a:p>
          <a:p>
            <a:r>
              <a:rPr lang="cs-CZ" smtClean="0"/>
              <a:t>Těchto </a:t>
            </a:r>
            <a:r>
              <a:rPr lang="cs-CZ" dirty="0" smtClean="0"/>
              <a:t>11,4 mld. hektarů biologicky produktivního prostoru tvoří 2,3 mld. oceánů a sladkovodních ekosystémů a 9,1 </a:t>
            </a:r>
            <a:r>
              <a:rPr lang="cs-CZ" smtClean="0"/>
              <a:t>suchozemských ploch</a:t>
            </a:r>
          </a:p>
          <a:p>
            <a:r>
              <a:rPr lang="cs-CZ" smtClean="0"/>
              <a:t>Suchozemské </a:t>
            </a:r>
            <a:r>
              <a:rPr lang="cs-CZ" dirty="0" smtClean="0"/>
              <a:t>plochy tvoří 1,5 mld. hektarů orné půdy, 3,5 mld. ha pastvin, 3,8 mld. ha lesních ploch a 0,3 mld. ha </a:t>
            </a:r>
            <a:r>
              <a:rPr lang="cs-CZ" smtClean="0"/>
              <a:t>zastavěných ploch</a:t>
            </a:r>
            <a:endParaRPr lang="cs-CZ" dirty="0" smtClean="0"/>
          </a:p>
          <a:p>
            <a:endParaRPr lang="cs-CZ"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ve světě a v ČR</a:t>
            </a:r>
            <a:endParaRPr lang="cs-CZ" b="1" dirty="0"/>
          </a:p>
        </p:txBody>
      </p:sp>
      <p:sp>
        <p:nvSpPr>
          <p:cNvPr id="3" name="Zástupný symbol pro obsah 2"/>
          <p:cNvSpPr>
            <a:spLocks noGrp="1"/>
          </p:cNvSpPr>
          <p:nvPr>
            <p:ph idx="1"/>
          </p:nvPr>
        </p:nvSpPr>
        <p:spPr/>
        <p:txBody>
          <a:bodyPr/>
          <a:lstStyle/>
          <a:p>
            <a:r>
              <a:rPr lang="cs-CZ" dirty="0" smtClean="0"/>
              <a:t>Zdrojem informací jsou tzv. národní účty ES, které spravuje </a:t>
            </a:r>
            <a:r>
              <a:rPr lang="cs-CZ" dirty="0" err="1" smtClean="0"/>
              <a:t>Global</a:t>
            </a:r>
            <a:r>
              <a:rPr lang="cs-CZ" dirty="0" smtClean="0"/>
              <a:t> </a:t>
            </a:r>
            <a:r>
              <a:rPr lang="cs-CZ" dirty="0" err="1" smtClean="0"/>
              <a:t>Footprint</a:t>
            </a:r>
            <a:r>
              <a:rPr lang="cs-CZ" dirty="0" smtClean="0"/>
              <a:t> Network</a:t>
            </a:r>
          </a:p>
          <a:p>
            <a:r>
              <a:rPr lang="cs-CZ" dirty="0" smtClean="0"/>
              <a:t>V ČR – Centrum pro otázky životního prostředí UK</a:t>
            </a:r>
            <a:endParaRPr lang="cs-CZ"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ES české republiky</a:t>
            </a:r>
            <a:endParaRPr lang="cs-CZ" b="1" dirty="0"/>
          </a:p>
        </p:txBody>
      </p:sp>
      <p:sp>
        <p:nvSpPr>
          <p:cNvPr id="3" name="Zástupný symbol pro obsah 2"/>
          <p:cNvSpPr>
            <a:spLocks noGrp="1"/>
          </p:cNvSpPr>
          <p:nvPr>
            <p:ph idx="1"/>
          </p:nvPr>
        </p:nvSpPr>
        <p:spPr/>
        <p:txBody>
          <a:bodyPr/>
          <a:lstStyle/>
          <a:p>
            <a:r>
              <a:rPr lang="cs-CZ" dirty="0" smtClean="0"/>
              <a:t>Průměr planety je 2,7 </a:t>
            </a:r>
            <a:r>
              <a:rPr lang="cs-CZ" dirty="0" err="1" smtClean="0"/>
              <a:t>gha</a:t>
            </a:r>
            <a:r>
              <a:rPr lang="cs-CZ" dirty="0" smtClean="0"/>
              <a:t> (pomyslných 1,5 planet Zemí)</a:t>
            </a:r>
          </a:p>
          <a:p>
            <a:r>
              <a:rPr lang="cs-CZ" dirty="0" smtClean="0"/>
              <a:t>Přepočet na obyvatele a rok v ČR činí </a:t>
            </a:r>
            <a:r>
              <a:rPr lang="cs-CZ" b="1" dirty="0" smtClean="0"/>
              <a:t>5,85 </a:t>
            </a:r>
            <a:r>
              <a:rPr lang="cs-CZ" b="1" dirty="0" err="1" smtClean="0"/>
              <a:t>gha</a:t>
            </a:r>
            <a:r>
              <a:rPr lang="cs-CZ" b="1" dirty="0" smtClean="0"/>
              <a:t> </a:t>
            </a:r>
            <a:r>
              <a:rPr lang="cs-CZ" dirty="0" smtClean="0"/>
              <a:t>globální </a:t>
            </a:r>
            <a:r>
              <a:rPr lang="cs-CZ" dirty="0" err="1" smtClean="0"/>
              <a:t>biokapacity</a:t>
            </a:r>
            <a:r>
              <a:rPr lang="cs-CZ" dirty="0" smtClean="0"/>
              <a:t> – zhruba </a:t>
            </a:r>
            <a:r>
              <a:rPr lang="cs-CZ" b="1" dirty="0" smtClean="0"/>
              <a:t>3,3 planet Zemí</a:t>
            </a:r>
          </a:p>
          <a:p>
            <a:r>
              <a:rPr lang="cs-CZ" dirty="0" smtClean="0"/>
              <a:t>Nejvýznamnější položkou je </a:t>
            </a:r>
            <a:r>
              <a:rPr lang="cs-CZ" b="1" dirty="0" smtClean="0"/>
              <a:t>uhlíková stopa</a:t>
            </a:r>
          </a:p>
          <a:p>
            <a:endParaRPr lang="cs-CZ"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Udržitelná výroba a spotřeba</a:t>
            </a:r>
            <a:endParaRPr lang="cs-CZ"/>
          </a:p>
        </p:txBody>
      </p:sp>
      <p:sp>
        <p:nvSpPr>
          <p:cNvPr id="3" name="Zástupný symbol pro obsah 2"/>
          <p:cNvSpPr>
            <a:spLocks noGrp="1"/>
          </p:cNvSpPr>
          <p:nvPr>
            <p:ph idx="1"/>
          </p:nvPr>
        </p:nvSpPr>
        <p:spPr/>
        <p:txBody>
          <a:bodyPr>
            <a:normAutofit fontScale="77500" lnSpcReduction="20000"/>
          </a:bodyPr>
          <a:lstStyle/>
          <a:p>
            <a:r>
              <a:rPr lang="cs-CZ" dirty="0" smtClean="0"/>
              <a:t>Nezbytnou podmínkou udržitelného rozvoje je změna vzorců výroby a spotřeby</a:t>
            </a:r>
          </a:p>
          <a:p>
            <a:r>
              <a:rPr lang="cs-CZ" dirty="0" smtClean="0"/>
              <a:t>Používání služeb a výrobků, které uspokojují základní potřeby společnosti a zlepšují kvalitu života, zároveň však minimalizují spotřebu přírodních zdrojů, používání toxických látek, produkci odpadů a škodlivin v průběhu celého životního cyklu služby nebo výrobků tak, aby nebylo ohroženo uspokojování potřeb budoucích generací – viz </a:t>
            </a:r>
            <a:r>
              <a:rPr lang="cs-CZ" i="1" dirty="0" smtClean="0"/>
              <a:t>Rámec programů udržitelné spotřeby a výroby České republiky, Ministerstvo životního prostředí 2005</a:t>
            </a:r>
            <a:endParaRPr lang="cs-CZ" dirty="0" smtClean="0"/>
          </a:p>
          <a:p>
            <a:r>
              <a:rPr lang="cs-CZ" dirty="0" smtClean="0"/>
              <a:t>Orientaci pro spotřebitele může usnadnit certifikované značení výrobků a nezávislá srovnání a testy</a:t>
            </a:r>
          </a:p>
          <a:p>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Program rozvoje 2015 </a:t>
            </a:r>
            <a:r>
              <a:rPr lang="cs-CZ" smtClean="0"/>
              <a:t>– 2030 </a:t>
            </a:r>
            <a:endParaRPr lang="cs-CZ" dirty="0" smtClean="0"/>
          </a:p>
          <a:p>
            <a:r>
              <a:rPr lang="cs-CZ" dirty="0" smtClean="0"/>
              <a:t>Cíle udržitelného rozvoje jsou výsledkem tříletého procesu vyjednávání, který začal na Konferenci OSN o udržitelném rozvoji v roce 2012 v Riu </a:t>
            </a:r>
            <a:r>
              <a:rPr lang="cs-CZ" smtClean="0"/>
              <a:t>de Janeiro </a:t>
            </a:r>
            <a:endParaRPr lang="cs-CZ" dirty="0" smtClean="0"/>
          </a:p>
          <a:p>
            <a:r>
              <a:rPr lang="cs-CZ" dirty="0" smtClean="0"/>
              <a:t>Agendu udržitelného rozvoje oficiálně schválil summit OSN 25. září 2015 v New Yorku v dokumentu </a:t>
            </a:r>
            <a:r>
              <a:rPr lang="cs-CZ" b="1" dirty="0" err="1" smtClean="0">
                <a:hlinkClick r:id="rId2"/>
              </a:rPr>
              <a:t>Transforming</a:t>
            </a:r>
            <a:r>
              <a:rPr lang="cs-CZ" b="1" dirty="0" smtClean="0">
                <a:hlinkClick r:id="rId2"/>
              </a:rPr>
              <a:t> </a:t>
            </a:r>
            <a:r>
              <a:rPr lang="cs-CZ" b="1" dirty="0" err="1" smtClean="0">
                <a:hlinkClick r:id="rId2"/>
              </a:rPr>
              <a:t>our</a:t>
            </a:r>
            <a:r>
              <a:rPr lang="cs-CZ" b="1" dirty="0" smtClean="0">
                <a:hlinkClick r:id="rId2"/>
              </a:rPr>
              <a:t> </a:t>
            </a:r>
            <a:r>
              <a:rPr lang="cs-CZ" b="1" dirty="0" err="1" smtClean="0">
                <a:hlinkClick r:id="rId2"/>
              </a:rPr>
              <a:t>World</a:t>
            </a:r>
            <a:r>
              <a:rPr lang="cs-CZ" b="1" dirty="0" smtClean="0">
                <a:hlinkClick r:id="rId2"/>
              </a:rPr>
              <a:t>: </a:t>
            </a:r>
            <a:r>
              <a:rPr lang="cs-CZ" b="1" dirty="0" err="1" smtClean="0">
                <a:hlinkClick r:id="rId2"/>
              </a:rPr>
              <a:t>The</a:t>
            </a:r>
            <a:r>
              <a:rPr lang="cs-CZ" b="1" dirty="0" smtClean="0">
                <a:hlinkClick r:id="rId2"/>
              </a:rPr>
              <a:t> 2030 Agenda </a:t>
            </a:r>
            <a:r>
              <a:rPr lang="cs-CZ" b="1" dirty="0" err="1" smtClean="0">
                <a:hlinkClick r:id="rId2"/>
              </a:rPr>
              <a:t>for</a:t>
            </a:r>
            <a:r>
              <a:rPr lang="cs-CZ" b="1" dirty="0" smtClean="0">
                <a:hlinkClick r:id="rId2"/>
              </a:rPr>
              <a:t> </a:t>
            </a:r>
            <a:r>
              <a:rPr lang="cs-CZ" b="1" dirty="0" err="1" smtClean="0">
                <a:hlinkClick r:id="rId2"/>
              </a:rPr>
              <a:t>Sustainable</a:t>
            </a:r>
            <a:r>
              <a:rPr lang="cs-CZ" b="1" dirty="0" smtClean="0">
                <a:hlinkClick r:id="rId2"/>
              </a:rPr>
              <a:t> </a:t>
            </a:r>
            <a:r>
              <a:rPr lang="cs-CZ" b="1" dirty="0" err="1" smtClean="0">
                <a:hlinkClick r:id="rId2"/>
              </a:rPr>
              <a:t>Development</a:t>
            </a:r>
            <a:r>
              <a:rPr lang="cs-CZ" b="1" dirty="0" smtClean="0"/>
              <a:t> </a:t>
            </a:r>
            <a:r>
              <a:rPr lang="cs-CZ" dirty="0" smtClean="0"/>
              <a:t>(</a:t>
            </a:r>
            <a:r>
              <a:rPr lang="cs-CZ" i="1" dirty="0" smtClean="0"/>
              <a:t>Přeměna našeho světa: Agenda pro udržitelný rozvoj 2030), </a:t>
            </a:r>
            <a:r>
              <a:rPr lang="cs-CZ" dirty="0" smtClean="0"/>
              <a:t>jehož součástí jsou i Cíle udržitelného rozvoje (</a:t>
            </a:r>
            <a:r>
              <a:rPr lang="cs-CZ" err="1" smtClean="0"/>
              <a:t>SDGs</a:t>
            </a:r>
            <a:r>
              <a:rPr lang="cs-CZ" smtClean="0"/>
              <a:t>)</a:t>
            </a:r>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Konec chudoby</a:t>
            </a:r>
          </a:p>
          <a:p>
            <a:r>
              <a:rPr lang="cs-CZ" dirty="0" smtClean="0"/>
              <a:t>Konec hladu</a:t>
            </a:r>
          </a:p>
          <a:p>
            <a:r>
              <a:rPr lang="cs-CZ" dirty="0" smtClean="0"/>
              <a:t>Zdraví a kvalitní život</a:t>
            </a:r>
          </a:p>
          <a:p>
            <a:r>
              <a:rPr lang="cs-CZ" dirty="0" smtClean="0"/>
              <a:t>Kvalitní vzdělání</a:t>
            </a:r>
          </a:p>
          <a:p>
            <a:r>
              <a:rPr lang="cs-CZ" dirty="0" smtClean="0"/>
              <a:t>Rovnost mužů a žen</a:t>
            </a:r>
          </a:p>
          <a:p>
            <a:r>
              <a:rPr lang="cs-CZ" dirty="0" smtClean="0"/>
              <a:t>Pitná voda, kanalizace</a:t>
            </a:r>
          </a:p>
          <a:p>
            <a:r>
              <a:rPr lang="cs-CZ" dirty="0" smtClean="0"/>
              <a:t>Dostupné a čisté energie</a:t>
            </a:r>
            <a:endParaRPr lang="cs-CZ"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Důstojná práce a ekonomický růst</a:t>
            </a:r>
          </a:p>
          <a:p>
            <a:r>
              <a:rPr lang="cs-CZ" dirty="0" smtClean="0"/>
              <a:t>Průmysl, inovace a infrastruktura</a:t>
            </a:r>
          </a:p>
          <a:p>
            <a:r>
              <a:rPr lang="cs-CZ" dirty="0" smtClean="0"/>
              <a:t>Méně nerovností</a:t>
            </a:r>
          </a:p>
          <a:p>
            <a:r>
              <a:rPr lang="cs-CZ" dirty="0" smtClean="0"/>
              <a:t>Udržitelná města a obce</a:t>
            </a:r>
          </a:p>
          <a:p>
            <a:r>
              <a:rPr lang="cs-CZ" dirty="0" smtClean="0"/>
              <a:t>Odpovědná výroba a spotřeba</a:t>
            </a:r>
          </a:p>
          <a:p>
            <a:r>
              <a:rPr lang="cs-CZ" dirty="0" smtClean="0"/>
              <a:t>Klimatická opatření</a:t>
            </a:r>
          </a:p>
          <a:p>
            <a:r>
              <a:rPr lang="cs-CZ" dirty="0" smtClean="0"/>
              <a:t>Život ve vodě</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17 Cílů udržitelného rozvoje</a:t>
            </a:r>
            <a:endParaRPr lang="cs-CZ" dirty="0"/>
          </a:p>
        </p:txBody>
      </p:sp>
      <p:sp>
        <p:nvSpPr>
          <p:cNvPr id="3" name="Zástupný symbol pro obsah 2"/>
          <p:cNvSpPr>
            <a:spLocks noGrp="1"/>
          </p:cNvSpPr>
          <p:nvPr>
            <p:ph idx="1"/>
          </p:nvPr>
        </p:nvSpPr>
        <p:spPr/>
        <p:txBody>
          <a:bodyPr/>
          <a:lstStyle/>
          <a:p>
            <a:r>
              <a:rPr lang="cs-CZ" dirty="0" smtClean="0"/>
              <a:t>Život na souši</a:t>
            </a:r>
          </a:p>
          <a:p>
            <a:r>
              <a:rPr lang="cs-CZ" dirty="0" smtClean="0"/>
              <a:t>Mír, spravedlnost a silné instituce</a:t>
            </a:r>
          </a:p>
          <a:p>
            <a:r>
              <a:rPr lang="cs-CZ" dirty="0" smtClean="0"/>
              <a:t>Partnerství ke splnění cílů</a:t>
            </a:r>
          </a:p>
          <a:p>
            <a:endParaRPr lang="cs-CZ" dirty="0" smtClean="0"/>
          </a:p>
          <a:p>
            <a:r>
              <a:rPr lang="cs-CZ" dirty="0" smtClean="0">
                <a:hlinkClick r:id="rId2"/>
              </a:rPr>
              <a:t>http://www.</a:t>
            </a:r>
            <a:r>
              <a:rPr lang="cs-CZ" dirty="0" err="1" smtClean="0">
                <a:hlinkClick r:id="rId2"/>
              </a:rPr>
              <a:t>osn.cz</a:t>
            </a:r>
            <a:r>
              <a:rPr lang="cs-CZ" dirty="0" smtClean="0">
                <a:hlinkClick r:id="rId2"/>
              </a:rPr>
              <a:t>/</a:t>
            </a:r>
            <a:r>
              <a:rPr lang="cs-CZ" dirty="0" err="1" smtClean="0">
                <a:hlinkClick r:id="rId2"/>
              </a:rPr>
              <a:t>osn</a:t>
            </a:r>
            <a:r>
              <a:rPr lang="cs-CZ" dirty="0" smtClean="0">
                <a:hlinkClick r:id="rId2"/>
              </a:rPr>
              <a:t>/hlavni-</a:t>
            </a:r>
            <a:r>
              <a:rPr lang="cs-CZ" dirty="0" err="1" smtClean="0">
                <a:hlinkClick r:id="rId2"/>
              </a:rPr>
              <a:t>temata</a:t>
            </a:r>
            <a:r>
              <a:rPr lang="cs-CZ" dirty="0" smtClean="0">
                <a:hlinkClick r:id="rId2"/>
              </a:rPr>
              <a:t>/</a:t>
            </a:r>
            <a:r>
              <a:rPr lang="cs-CZ" dirty="0" err="1" smtClean="0">
                <a:hlinkClick r:id="rId2"/>
              </a:rPr>
              <a:t>cile</a:t>
            </a:r>
            <a:r>
              <a:rPr lang="cs-CZ" dirty="0" smtClean="0">
                <a:hlinkClick r:id="rId2"/>
              </a:rPr>
              <a:t>-</a:t>
            </a:r>
            <a:r>
              <a:rPr lang="cs-CZ" dirty="0" err="1" smtClean="0">
                <a:hlinkClick r:id="rId2"/>
              </a:rPr>
              <a:t>udrzitelneho</a:t>
            </a:r>
            <a:r>
              <a:rPr lang="cs-CZ" dirty="0" smtClean="0">
                <a:hlinkClick r:id="rId2"/>
              </a:rPr>
              <a:t>-rozvoje-</a:t>
            </a:r>
            <a:r>
              <a:rPr lang="cs-CZ" dirty="0" err="1" smtClean="0">
                <a:hlinkClick r:id="rId2"/>
              </a:rPr>
              <a:t>sdgs</a:t>
            </a:r>
            <a:r>
              <a:rPr lang="cs-CZ" dirty="0" smtClean="0">
                <a:hlinkClick r:id="rId2"/>
              </a:rPr>
              <a:t>-2015-2030/</a:t>
            </a:r>
            <a:endParaRPr lang="cs-CZ" dirty="0" smtClean="0"/>
          </a:p>
          <a:p>
            <a:pPr>
              <a:buNone/>
            </a:pPr>
            <a:endParaRPr lang="cs-CZ"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Strategický rámec udržitelného rozvoje </a:t>
            </a:r>
            <a:r>
              <a:rPr lang="cs-CZ" b="1" smtClean="0"/>
              <a:t>České republiky</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U</a:t>
            </a:r>
            <a:r>
              <a:rPr lang="cs-CZ" dirty="0" smtClean="0"/>
              <a:t>snesení č. 37 Strategický rámec udržitelného rozvoje České republiky, který určuje dlouhodobé cíle pro tři základní oblasti rozvoje moderní společnosti – ekonomickou, sociální a environmentální </a:t>
            </a:r>
          </a:p>
          <a:p>
            <a:r>
              <a:rPr lang="cs-CZ" dirty="0"/>
              <a:t>S</a:t>
            </a:r>
            <a:r>
              <a:rPr lang="cs-CZ" dirty="0" smtClean="0"/>
              <a:t>chváleno </a:t>
            </a:r>
            <a:r>
              <a:rPr lang="cs-CZ" dirty="0"/>
              <a:t>11. ledna 2010 vládou ČR </a:t>
            </a:r>
          </a:p>
          <a:p>
            <a:r>
              <a:rPr lang="cs-CZ" dirty="0" smtClean="0"/>
              <a:t>Dokument je strukturován do 5 prioritních os:</a:t>
            </a:r>
          </a:p>
          <a:p>
            <a:pPr marL="0" indent="0">
              <a:buNone/>
            </a:pPr>
            <a:r>
              <a:rPr lang="cs-CZ" b="1" dirty="0" smtClean="0"/>
              <a:t>	Společnost, člověk a zdraví</a:t>
            </a:r>
          </a:p>
          <a:p>
            <a:pPr marL="0" indent="0">
              <a:buNone/>
            </a:pPr>
            <a:r>
              <a:rPr lang="cs-CZ" b="1" dirty="0" smtClean="0"/>
              <a:t>	Ekonomika a inovace</a:t>
            </a:r>
          </a:p>
          <a:p>
            <a:pPr marL="0" indent="0">
              <a:buNone/>
            </a:pPr>
            <a:r>
              <a:rPr lang="cs-CZ" b="1" dirty="0" smtClean="0"/>
              <a:t>	Rozvoj území</a:t>
            </a:r>
          </a:p>
          <a:p>
            <a:pPr marL="0" indent="0">
              <a:buNone/>
            </a:pPr>
            <a:r>
              <a:rPr lang="cs-CZ" b="1" dirty="0" smtClean="0"/>
              <a:t>	Krajina, ekosystémy a biodiverzita</a:t>
            </a:r>
          </a:p>
          <a:p>
            <a:pPr marL="0" indent="0">
              <a:buNone/>
            </a:pPr>
            <a:r>
              <a:rPr lang="cs-CZ" b="1" dirty="0" smtClean="0"/>
              <a:t>	Stabilní a bezpečná společnost</a:t>
            </a:r>
          </a:p>
          <a:p>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Forest</a:t>
            </a:r>
            <a:r>
              <a:rPr lang="cs-CZ" b="1" dirty="0" smtClean="0"/>
              <a:t> </a:t>
            </a:r>
            <a:r>
              <a:rPr lang="cs-CZ" b="1" dirty="0" err="1" smtClean="0"/>
              <a:t>Stewardship</a:t>
            </a:r>
            <a:r>
              <a:rPr lang="cs-CZ" b="1" dirty="0" smtClean="0"/>
              <a:t> </a:t>
            </a:r>
            <a:r>
              <a:rPr lang="cs-CZ" b="1" dirty="0" err="1" smtClean="0"/>
              <a:t>Council</a:t>
            </a:r>
            <a:r>
              <a:rPr lang="cs-CZ" b="1" dirty="0" smtClean="0"/>
              <a:t> - FSC</a:t>
            </a:r>
            <a:endParaRPr lang="cs-CZ" b="1" dirty="0"/>
          </a:p>
        </p:txBody>
      </p:sp>
      <p:sp>
        <p:nvSpPr>
          <p:cNvPr id="3" name="Zástupný symbol pro obsah 2"/>
          <p:cNvSpPr>
            <a:spLocks noGrp="1"/>
          </p:cNvSpPr>
          <p:nvPr>
            <p:ph idx="1"/>
          </p:nvPr>
        </p:nvSpPr>
        <p:spPr/>
        <p:txBody>
          <a:bodyPr>
            <a:normAutofit fontScale="92500"/>
          </a:bodyPr>
          <a:lstStyle/>
          <a:p>
            <a:r>
              <a:rPr lang="cs-CZ" dirty="0" smtClean="0"/>
              <a:t>Nezávislá, nevládní, nezisková organizace, jejímž cílem je prosazování odpovědného lesního hospodaření v celosvětovém měřítku</a:t>
            </a:r>
          </a:p>
          <a:p>
            <a:r>
              <a:rPr lang="cs-CZ" dirty="0" smtClean="0"/>
              <a:t>Založena v únoru 1994 v Mexiku skupinou zpracovatelů dřeva, obchodníků a zástupců organizací zabývajících se ochranou lidských práv a životního prostředí, kterou znepokojovalo rostoucí tempo odlesňování, zhoršování kvality životního prostředí a sociálního vyloučení</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Některé zákonitosti ekosystému</a:t>
            </a:r>
            <a:endParaRPr lang="cs-CZ" b="1" dirty="0"/>
          </a:p>
        </p:txBody>
      </p:sp>
      <p:sp>
        <p:nvSpPr>
          <p:cNvPr id="3" name="Zástupný symbol pro obsah 2"/>
          <p:cNvSpPr>
            <a:spLocks noGrp="1"/>
          </p:cNvSpPr>
          <p:nvPr>
            <p:ph idx="1"/>
          </p:nvPr>
        </p:nvSpPr>
        <p:spPr/>
        <p:txBody>
          <a:bodyPr/>
          <a:lstStyle/>
          <a:p>
            <a:r>
              <a:rPr lang="cs-CZ" dirty="0" smtClean="0"/>
              <a:t>Vše je vzájemně propojeno</a:t>
            </a:r>
          </a:p>
          <a:p>
            <a:r>
              <a:rPr lang="cs-CZ" dirty="0" smtClean="0"/>
              <a:t>V ekosystémech neexistuje odpad</a:t>
            </a:r>
          </a:p>
          <a:p>
            <a:r>
              <a:rPr lang="cs-CZ" dirty="0" smtClean="0"/>
              <a:t>Vše se mění</a:t>
            </a:r>
          </a:p>
          <a:p>
            <a:r>
              <a:rPr lang="cs-CZ" dirty="0" smtClean="0"/>
              <a:t>Vše se děje v cyklech</a:t>
            </a:r>
            <a:endParaRPr lang="cs-CZ"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Vize FSC</a:t>
            </a:r>
            <a:endParaRPr lang="cs-CZ" b="1" dirty="0"/>
          </a:p>
        </p:txBody>
      </p:sp>
      <p:sp>
        <p:nvSpPr>
          <p:cNvPr id="3" name="Zástupný symbol pro obsah 2"/>
          <p:cNvSpPr>
            <a:spLocks noGrp="1"/>
          </p:cNvSpPr>
          <p:nvPr>
            <p:ph idx="1"/>
          </p:nvPr>
        </p:nvSpPr>
        <p:spPr/>
        <p:txBody>
          <a:bodyPr/>
          <a:lstStyle/>
          <a:p>
            <a:r>
              <a:rPr lang="cs-CZ" dirty="0" smtClean="0"/>
              <a:t>Péče o světové lesy je v souladu se sociálními, ekologickými a ekonomickými právy a potřebami současné generace a nedotýká se ani práv generací budoucích</a:t>
            </a:r>
            <a:endParaRPr lang="cs-CZ"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Mise FSC</a:t>
            </a:r>
            <a:endParaRPr lang="cs-CZ" b="1" dirty="0"/>
          </a:p>
        </p:txBody>
      </p:sp>
      <p:sp>
        <p:nvSpPr>
          <p:cNvPr id="3" name="Zástupný symbol pro obsah 2"/>
          <p:cNvSpPr>
            <a:spLocks noGrp="1"/>
          </p:cNvSpPr>
          <p:nvPr>
            <p:ph idx="1"/>
          </p:nvPr>
        </p:nvSpPr>
        <p:spPr/>
        <p:txBody>
          <a:bodyPr/>
          <a:lstStyle/>
          <a:p>
            <a:r>
              <a:rPr lang="cs-CZ" dirty="0" smtClean="0"/>
              <a:t>Organizace musí prosazovat </a:t>
            </a:r>
            <a:r>
              <a:rPr lang="cs-CZ" b="1" dirty="0" smtClean="0"/>
              <a:t>environmentálně přiměřené, sociálně prospěšné a ekonomicky životaschopné </a:t>
            </a:r>
            <a:r>
              <a:rPr lang="cs-CZ" dirty="0" smtClean="0"/>
              <a:t>obhospodařování světových lesů</a:t>
            </a:r>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Environmentálně přiměřené</a:t>
            </a:r>
            <a:endParaRPr lang="cs-CZ" b="1" dirty="0"/>
          </a:p>
        </p:txBody>
      </p:sp>
      <p:sp>
        <p:nvSpPr>
          <p:cNvPr id="3" name="Zástupný symbol pro obsah 2"/>
          <p:cNvSpPr>
            <a:spLocks noGrp="1"/>
          </p:cNvSpPr>
          <p:nvPr>
            <p:ph idx="1"/>
          </p:nvPr>
        </p:nvSpPr>
        <p:spPr/>
        <p:txBody>
          <a:bodyPr/>
          <a:lstStyle/>
          <a:p>
            <a:pPr>
              <a:buNone/>
            </a:pPr>
            <a:endParaRPr lang="cs-CZ" dirty="0" smtClean="0"/>
          </a:p>
          <a:p>
            <a:r>
              <a:rPr lang="cs-CZ" dirty="0" smtClean="0"/>
              <a:t>Environmentálně přiměřené lesní hospodaření je zárukou toho, že těžba dřeva i ostatních produktů mimo dřevo zachovává </a:t>
            </a:r>
            <a:r>
              <a:rPr lang="cs-CZ" b="1" dirty="0" smtClean="0"/>
              <a:t>biodiverzitu</a:t>
            </a:r>
            <a:r>
              <a:rPr lang="cs-CZ" dirty="0" smtClean="0"/>
              <a:t>, </a:t>
            </a:r>
            <a:r>
              <a:rPr lang="cs-CZ" b="1" dirty="0" smtClean="0"/>
              <a:t>produktivitu</a:t>
            </a:r>
            <a:r>
              <a:rPr lang="cs-CZ" dirty="0" smtClean="0"/>
              <a:t> i </a:t>
            </a:r>
            <a:r>
              <a:rPr lang="cs-CZ" b="1" dirty="0" smtClean="0"/>
              <a:t>ekologické procesy </a:t>
            </a:r>
            <a:r>
              <a:rPr lang="cs-CZ" dirty="0" smtClean="0"/>
              <a:t>lesa</a:t>
            </a:r>
            <a:endParaRPr lang="cs-CZ"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Sociálně prospěšné</a:t>
            </a:r>
            <a:endParaRPr lang="cs-CZ" b="1" dirty="0"/>
          </a:p>
        </p:txBody>
      </p:sp>
      <p:sp>
        <p:nvSpPr>
          <p:cNvPr id="3" name="Zástupný symbol pro obsah 2"/>
          <p:cNvSpPr>
            <a:spLocks noGrp="1"/>
          </p:cNvSpPr>
          <p:nvPr>
            <p:ph idx="1"/>
          </p:nvPr>
        </p:nvSpPr>
        <p:spPr/>
        <p:txBody>
          <a:bodyPr/>
          <a:lstStyle/>
          <a:p>
            <a:r>
              <a:rPr lang="cs-CZ" dirty="0" smtClean="0"/>
              <a:t>Sociálně prospěšné lesní hospodaření pomáhá </a:t>
            </a:r>
            <a:r>
              <a:rPr lang="cs-CZ" b="1" dirty="0" smtClean="0"/>
              <a:t>místním obyvatelům </a:t>
            </a:r>
            <a:r>
              <a:rPr lang="cs-CZ" dirty="0" smtClean="0"/>
              <a:t>i </a:t>
            </a:r>
            <a:r>
              <a:rPr lang="cs-CZ" b="1" dirty="0" smtClean="0"/>
              <a:t>společnosti</a:t>
            </a:r>
            <a:r>
              <a:rPr lang="cs-CZ" dirty="0" smtClean="0"/>
              <a:t> jako celku využívat </a:t>
            </a:r>
            <a:r>
              <a:rPr lang="cs-CZ" b="1" dirty="0" smtClean="0"/>
              <a:t>dlouhodobé přínosy lesa </a:t>
            </a:r>
            <a:r>
              <a:rPr lang="cs-CZ" dirty="0" smtClean="0"/>
              <a:t>a dává místním i silnou motivaci dobře se o lesní zdroj starat a držet se dlouhodobých hospodářských plánů</a:t>
            </a:r>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Ekonomicky životaschopné</a:t>
            </a:r>
            <a:endParaRPr lang="cs-CZ" b="1" dirty="0"/>
          </a:p>
        </p:txBody>
      </p:sp>
      <p:sp>
        <p:nvSpPr>
          <p:cNvPr id="3" name="Zástupný symbol pro obsah 2"/>
          <p:cNvSpPr>
            <a:spLocks noGrp="1"/>
          </p:cNvSpPr>
          <p:nvPr>
            <p:ph idx="1"/>
          </p:nvPr>
        </p:nvSpPr>
        <p:spPr/>
        <p:txBody>
          <a:bodyPr>
            <a:normAutofit/>
          </a:bodyPr>
          <a:lstStyle/>
          <a:p>
            <a:r>
              <a:rPr lang="cs-CZ" dirty="0" smtClean="0"/>
              <a:t>Hospodaření, kdy zásahy do lesa mají svou strukturu a jsou řízeny tak, aby přinášely dostatečný zisk, který nejde na úkor lesních zdrojů, lesního ekosystému nebo dotčených komunit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Organizace FSC ČR</a:t>
            </a:r>
            <a:endParaRPr lang="cs-CZ" b="1" dirty="0"/>
          </a:p>
        </p:txBody>
      </p:sp>
      <p:sp>
        <p:nvSpPr>
          <p:cNvPr id="3" name="Zástupný symbol pro obsah 2"/>
          <p:cNvSpPr>
            <a:spLocks noGrp="1"/>
          </p:cNvSpPr>
          <p:nvPr>
            <p:ph idx="1"/>
          </p:nvPr>
        </p:nvSpPr>
        <p:spPr/>
        <p:txBody>
          <a:bodyPr/>
          <a:lstStyle/>
          <a:p>
            <a:r>
              <a:rPr lang="cs-CZ" dirty="0" smtClean="0"/>
              <a:t>Skládá se ze tří odborných sekcí – ekonomické, ekologická a sociální, které mají rovný hlas</a:t>
            </a:r>
          </a:p>
          <a:p>
            <a:r>
              <a:rPr lang="cs-CZ" dirty="0" smtClean="0"/>
              <a:t>Členové FSC ČR vytvářejí a revidují Český standard FSC prostřednictvím Standardizační komise</a:t>
            </a:r>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Český standard FSC</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poslední revize prosinec 2014</a:t>
            </a:r>
          </a:p>
          <a:p>
            <a:r>
              <a:rPr lang="cs-CZ" dirty="0" smtClean="0"/>
              <a:t>Princip 1: Dodržování zákonů a principů FSC</a:t>
            </a:r>
          </a:p>
          <a:p>
            <a:r>
              <a:rPr lang="cs-CZ" dirty="0" smtClean="0"/>
              <a:t>Princip 2: Vlastnická a uživatelská práva a povinnosti</a:t>
            </a:r>
          </a:p>
          <a:p>
            <a:r>
              <a:rPr lang="cs-CZ" dirty="0" smtClean="0"/>
              <a:t>Princip 3: Práva domorodých obyvatel</a:t>
            </a:r>
          </a:p>
          <a:p>
            <a:r>
              <a:rPr lang="cs-CZ" dirty="0" smtClean="0"/>
              <a:t>Princip 4: Vztahy k místnímu obyvatelstvu a práva zaměstnanců</a:t>
            </a:r>
          </a:p>
          <a:p>
            <a:r>
              <a:rPr lang="cs-CZ" dirty="0" smtClean="0"/>
              <a:t>Princip 5: Užitky z lesa</a:t>
            </a:r>
          </a:p>
          <a:p>
            <a:r>
              <a:rPr lang="cs-CZ" dirty="0" smtClean="0"/>
              <a:t>Princip 6: Vliv na životní prostředí</a:t>
            </a:r>
          </a:p>
          <a:p>
            <a:r>
              <a:rPr lang="cs-CZ" dirty="0" smtClean="0"/>
              <a:t>Princip 7: Hospodářský plán</a:t>
            </a:r>
          </a:p>
          <a:p>
            <a:r>
              <a:rPr lang="cs-CZ" dirty="0" smtClean="0"/>
              <a:t>Princip 8: Monitoring a hodnocení</a:t>
            </a:r>
          </a:p>
          <a:p>
            <a:r>
              <a:rPr lang="cs-CZ" dirty="0" smtClean="0"/>
              <a:t>Princip 9: Zachování lesů s vysokou ochranářskou hodnotou</a:t>
            </a:r>
          </a:p>
          <a:p>
            <a:r>
              <a:rPr lang="cs-CZ" dirty="0" smtClean="0"/>
              <a:t>Princip 10: Plantáže</a:t>
            </a: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Aarhuská</a:t>
            </a:r>
            <a:r>
              <a:rPr lang="cs-CZ" b="1" dirty="0" smtClean="0"/>
              <a:t> úmluva</a:t>
            </a:r>
            <a:endParaRPr lang="cs-CZ" dirty="0"/>
          </a:p>
        </p:txBody>
      </p:sp>
      <p:sp>
        <p:nvSpPr>
          <p:cNvPr id="3" name="Zástupný symbol pro obsah 2"/>
          <p:cNvSpPr>
            <a:spLocks noGrp="1"/>
          </p:cNvSpPr>
          <p:nvPr>
            <p:ph idx="1"/>
          </p:nvPr>
        </p:nvSpPr>
        <p:spPr/>
        <p:txBody>
          <a:bodyPr/>
          <a:lstStyle/>
          <a:p>
            <a:r>
              <a:rPr lang="cs-CZ" b="1" dirty="0" err="1" smtClean="0"/>
              <a:t>Aarhus</a:t>
            </a:r>
            <a:r>
              <a:rPr lang="cs-CZ" b="1" dirty="0" smtClean="0"/>
              <a:t> </a:t>
            </a:r>
            <a:r>
              <a:rPr lang="cs-CZ" b="1" dirty="0" err="1" smtClean="0"/>
              <a:t>Convention</a:t>
            </a:r>
            <a:r>
              <a:rPr lang="cs-CZ" b="1" dirty="0" smtClean="0"/>
              <a:t> on Access to </a:t>
            </a:r>
            <a:r>
              <a:rPr lang="cs-CZ" b="1" dirty="0" err="1" smtClean="0"/>
              <a:t>Information</a:t>
            </a:r>
            <a:r>
              <a:rPr lang="cs-CZ" b="1" dirty="0" smtClean="0"/>
              <a:t>, Public </a:t>
            </a:r>
            <a:r>
              <a:rPr lang="cs-CZ" b="1" dirty="0" err="1" smtClean="0"/>
              <a:t>Participation</a:t>
            </a:r>
            <a:r>
              <a:rPr lang="cs-CZ" b="1" dirty="0" smtClean="0"/>
              <a:t> in </a:t>
            </a:r>
            <a:r>
              <a:rPr lang="cs-CZ" b="1" dirty="0" err="1" smtClean="0"/>
              <a:t>Decision</a:t>
            </a:r>
            <a:r>
              <a:rPr lang="cs-CZ" b="1" dirty="0" smtClean="0"/>
              <a:t>-</a:t>
            </a:r>
            <a:r>
              <a:rPr lang="cs-CZ" b="1" dirty="0" err="1" smtClean="0"/>
              <a:t>making</a:t>
            </a:r>
            <a:r>
              <a:rPr lang="cs-CZ" b="1" dirty="0" smtClean="0"/>
              <a:t> </a:t>
            </a:r>
            <a:r>
              <a:rPr lang="cs-CZ" b="1" dirty="0" err="1" smtClean="0"/>
              <a:t>and</a:t>
            </a:r>
            <a:r>
              <a:rPr lang="cs-CZ" b="1" dirty="0" smtClean="0"/>
              <a:t> Access to Justice in </a:t>
            </a:r>
            <a:r>
              <a:rPr lang="cs-CZ" b="1" dirty="0" err="1" smtClean="0"/>
              <a:t>Environmental</a:t>
            </a:r>
            <a:r>
              <a:rPr lang="cs-CZ" b="1" dirty="0" smtClean="0"/>
              <a:t> </a:t>
            </a:r>
            <a:r>
              <a:rPr lang="cs-CZ" b="1" dirty="0" err="1" smtClean="0"/>
              <a:t>Matters</a:t>
            </a:r>
            <a:r>
              <a:rPr lang="cs-CZ" b="1" dirty="0" smtClean="0"/>
              <a:t>)</a:t>
            </a:r>
            <a:r>
              <a:rPr lang="cs-CZ" dirty="0" smtClean="0"/>
              <a:t> Úmluva o přístupu k informacím, účasti veřejnosti na rozhodování a přístupu k právní ochraně v záležitostech životního prostředí uzavřená v </a:t>
            </a:r>
            <a:r>
              <a:rPr lang="cs-CZ" dirty="0" err="1" smtClean="0"/>
              <a:t>Aarhusu</a:t>
            </a:r>
            <a:r>
              <a:rPr lang="cs-CZ" dirty="0" smtClean="0"/>
              <a:t>, Dánsko, 25. června 1998  </a:t>
            </a:r>
            <a:br>
              <a:rPr lang="cs-CZ" dirty="0" smtClean="0"/>
            </a:br>
            <a:endParaRPr lang="cs-CZ"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Evropská agentura pro životní prostředí</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dirty="0" smtClean="0"/>
              <a:t>EEA – </a:t>
            </a:r>
            <a:r>
              <a:rPr lang="cs-CZ" b="1" dirty="0" err="1" smtClean="0"/>
              <a:t>European</a:t>
            </a:r>
            <a:r>
              <a:rPr lang="cs-CZ" b="1" dirty="0" smtClean="0"/>
              <a:t> </a:t>
            </a:r>
            <a:r>
              <a:rPr lang="cs-CZ" b="1" dirty="0" err="1" smtClean="0"/>
              <a:t>Environment</a:t>
            </a:r>
            <a:r>
              <a:rPr lang="cs-CZ" b="1" dirty="0" smtClean="0"/>
              <a:t> </a:t>
            </a:r>
            <a:r>
              <a:rPr lang="cs-CZ" b="1" dirty="0" err="1" smtClean="0"/>
              <a:t>Agency</a:t>
            </a:r>
            <a:r>
              <a:rPr lang="cs-CZ" b="1" dirty="0" smtClean="0"/>
              <a:t>)</a:t>
            </a:r>
            <a:r>
              <a:rPr lang="cs-CZ" dirty="0" smtClean="0"/>
              <a:t> zahájila činnost v roce 1994</a:t>
            </a:r>
          </a:p>
          <a:p>
            <a:r>
              <a:rPr lang="cs-CZ" dirty="0"/>
              <a:t>P</a:t>
            </a:r>
            <a:r>
              <a:rPr lang="cs-CZ" dirty="0" smtClean="0"/>
              <a:t>odpora udržitelného rozvoje a nápomoc v dosahování zjevného a měřitelného zlepšení evropského životního prostředí </a:t>
            </a:r>
          </a:p>
          <a:p>
            <a:r>
              <a:rPr lang="cs-CZ" dirty="0"/>
              <a:t>P</a:t>
            </a:r>
            <a:r>
              <a:rPr lang="cs-CZ" dirty="0" smtClean="0"/>
              <a:t>oskytování aktuálních, cílených, relevantních a spolehlivých informací pro aktéry politického a veřejného rozhodování </a:t>
            </a:r>
          </a:p>
          <a:p>
            <a:r>
              <a:rPr lang="cs-CZ" dirty="0" smtClean="0"/>
              <a:t>Agentura zpracovává údaje z členských států a spolupracuje s </a:t>
            </a:r>
            <a:r>
              <a:rPr lang="cs-CZ" dirty="0" err="1" smtClean="0"/>
              <a:t>EIONETem</a:t>
            </a:r>
            <a:r>
              <a:rPr lang="cs-CZ" dirty="0" smtClean="0"/>
              <a:t> (Evropská síť environmentálních informací a pozorování) a s dalšími mezinárodními organizacemi</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Úmluva o biologické rozmanitosti</a:t>
            </a:r>
            <a:r>
              <a:rPr lang="cs-CZ" dirty="0" smtClean="0"/>
              <a:t/>
            </a:r>
            <a:br>
              <a:rPr lang="cs-CZ" dirty="0" smtClean="0"/>
            </a:br>
            <a:r>
              <a:rPr lang="cs-CZ" b="1" dirty="0" smtClean="0"/>
              <a:t>(CHM)</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Mezinárodní klíčový dokument v ochraně biologické rozmanitosti, jehož cílem je:</a:t>
            </a:r>
          </a:p>
          <a:p>
            <a:pPr>
              <a:buNone/>
            </a:pPr>
            <a:r>
              <a:rPr lang="cs-CZ" b="1" dirty="0" smtClean="0"/>
              <a:t>-  Ochrana biologické rozmanitosti</a:t>
            </a:r>
          </a:p>
          <a:p>
            <a:pPr>
              <a:buNone/>
            </a:pPr>
            <a:r>
              <a:rPr lang="cs-CZ" b="1" dirty="0" smtClean="0"/>
              <a:t>-  Udržitelné využívání jejích složek</a:t>
            </a:r>
          </a:p>
          <a:p>
            <a:pPr>
              <a:buNone/>
            </a:pPr>
            <a:r>
              <a:rPr lang="cs-CZ" b="1" dirty="0" smtClean="0"/>
              <a:t>-  Spravedlivé a rovnocenné rozdělování přínosů plynoucích z využívání genetických zdrojů organismů</a:t>
            </a:r>
          </a:p>
          <a:p>
            <a:r>
              <a:rPr lang="cs-CZ" dirty="0" smtClean="0"/>
              <a:t>Česká republika je smluvní stranou Úmluvy od roku 1994 (č. 134/1999 Sb.) a za její naplňování je zodpovědné Ministerstvo životního prostředí společně s Ministerstvem zemědělství</a:t>
            </a:r>
          </a:p>
          <a:p>
            <a:pPr>
              <a:buNone/>
            </a:pP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Rovnováha ekosystému</a:t>
            </a:r>
            <a:endParaRPr lang="cs-CZ" b="1" dirty="0"/>
          </a:p>
        </p:txBody>
      </p:sp>
      <p:sp>
        <p:nvSpPr>
          <p:cNvPr id="3" name="Zástupný symbol pro obsah 2"/>
          <p:cNvSpPr>
            <a:spLocks noGrp="1"/>
          </p:cNvSpPr>
          <p:nvPr>
            <p:ph idx="1"/>
          </p:nvPr>
        </p:nvSpPr>
        <p:spPr/>
        <p:txBody>
          <a:bodyPr>
            <a:normAutofit/>
          </a:bodyPr>
          <a:lstStyle/>
          <a:p>
            <a:r>
              <a:rPr lang="cs-CZ" dirty="0" smtClean="0"/>
              <a:t>Zastoupení všech skupin organismů, které určují rovnováhu ekosystému</a:t>
            </a:r>
          </a:p>
          <a:p>
            <a:r>
              <a:rPr lang="cs-CZ" b="1" dirty="0" smtClean="0"/>
              <a:t>1. Primární producenti</a:t>
            </a:r>
            <a:endParaRPr lang="cs-CZ" dirty="0" smtClean="0"/>
          </a:p>
          <a:p>
            <a:r>
              <a:rPr lang="cs-CZ" b="1" dirty="0" smtClean="0"/>
              <a:t>2. Konzumenti (sekundární producenti)</a:t>
            </a:r>
            <a:endParaRPr lang="cs-CZ" dirty="0" smtClean="0"/>
          </a:p>
          <a:p>
            <a:r>
              <a:rPr lang="cs-CZ" b="1" dirty="0" smtClean="0"/>
              <a:t>3. </a:t>
            </a:r>
            <a:r>
              <a:rPr lang="cs-CZ" b="1" dirty="0" err="1" smtClean="0"/>
              <a:t>Reducenti</a:t>
            </a:r>
            <a:endParaRPr lang="cs-CZ"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b="1" dirty="0"/>
          </a:p>
        </p:txBody>
      </p:sp>
      <p:sp>
        <p:nvSpPr>
          <p:cNvPr id="3" name="Zástupný symbol pro obsah 2"/>
          <p:cNvSpPr>
            <a:spLocks noGrp="1"/>
          </p:cNvSpPr>
          <p:nvPr>
            <p:ph idx="1"/>
          </p:nvPr>
        </p:nvSpPr>
        <p:spPr/>
        <p:txBody>
          <a:bodyPr>
            <a:noAutofit/>
          </a:bodyPr>
          <a:lstStyle/>
          <a:p>
            <a:r>
              <a:rPr lang="cs-CZ" sz="3000" dirty="0" smtClean="0"/>
              <a:t>Spravedlivý obchod - Fair </a:t>
            </a:r>
            <a:r>
              <a:rPr lang="cs-CZ" sz="3000" dirty="0" err="1" smtClean="0"/>
              <a:t>trade</a:t>
            </a:r>
            <a:r>
              <a:rPr lang="cs-CZ" sz="3000" dirty="0" smtClean="0"/>
              <a:t> je obchodní partnerství, jehož cílem je přímá a účinná podpora znevýhodněných výrobců z rozvojových zemí</a:t>
            </a:r>
          </a:p>
          <a:p>
            <a:r>
              <a:rPr lang="cs-CZ" sz="3000" dirty="0" smtClean="0"/>
              <a:t>Poskytuje konkrétním lidem v rozvojových zemích šanci vymanit se z bludného kruhu chudoby vlastními silami a žít důstojný život</a:t>
            </a:r>
          </a:p>
          <a:p>
            <a:r>
              <a:rPr lang="cs-CZ" sz="3000" dirty="0" smtClean="0"/>
              <a:t>Dává spotřebitelům možnost snadno a účinně podpořit jiný ekonomický model</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Fair </a:t>
            </a:r>
            <a:r>
              <a:rPr lang="cs-CZ" b="1" dirty="0" err="1" smtClean="0"/>
              <a:t>trade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Garantuje výrobcům a pěstitelům dlouhodobé smlouvy. Díky nim můžou důstojně pracovat, žít a rozvíjet místní společenství</a:t>
            </a:r>
          </a:p>
          <a:p>
            <a:r>
              <a:rPr lang="cs-CZ" dirty="0" smtClean="0"/>
              <a:t>Při výrobě nebyla zneužita dětská práce</a:t>
            </a:r>
          </a:p>
          <a:p>
            <a:r>
              <a:rPr lang="cs-CZ" dirty="0" smtClean="0"/>
              <a:t>Dodržování přísných předpisů - ohledně kvality (například zákaz užívání zdraví škodlivých pesticidů podle WHO) i ohledně pracovního prostředí (jasně stanovená pracovní doba či používání ochranných pomůcek)</a:t>
            </a:r>
          </a:p>
          <a:p>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CITES</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dirty="0" smtClean="0"/>
              <a:t>Úmluva o mezinárodním obchodu s ohroženými druhy volně žijících živočichů a planě rostoucích rostlin (CITES) byla sjednána v roce 1973 ve Washingtonu</a:t>
            </a:r>
            <a:endParaRPr lang="cs-CZ" dirty="0"/>
          </a:p>
          <a:p>
            <a:r>
              <a:rPr lang="cs-CZ" dirty="0" smtClean="0"/>
              <a:t>Cílem je ochrana ohrožených druhů živočichů a rostlin před hrozbou vyhubení v přírodě z důvodu nadměrného využívání pro komerční účely</a:t>
            </a:r>
            <a:endParaRPr lang="cs-CZ" dirty="0"/>
          </a:p>
          <a:p>
            <a:r>
              <a:rPr lang="cs-CZ" dirty="0" smtClean="0"/>
              <a:t>Reguluje zejména obchod s exempláři ohrožených druhů získaných z volné přírody, kontroluje obchod s živočichy odchovanými v zajetí nebo člověkem vypěstovanými rostlinami druhů, které jsou v přírodě ohroženy</a:t>
            </a:r>
          </a:p>
          <a:p>
            <a:r>
              <a:rPr lang="cs-CZ" dirty="0" smtClean="0"/>
              <a:t>175 smluvních stran, Česká republika je smluvní stranou od 1.1.1993</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EIA a SEA</a:t>
            </a:r>
            <a:endParaRPr lang="cs-CZ" b="1" dirty="0"/>
          </a:p>
        </p:txBody>
      </p:sp>
      <p:sp>
        <p:nvSpPr>
          <p:cNvPr id="3" name="Zástupný symbol pro obsah 2"/>
          <p:cNvSpPr>
            <a:spLocks noGrp="1"/>
          </p:cNvSpPr>
          <p:nvPr>
            <p:ph idx="1"/>
          </p:nvPr>
        </p:nvSpPr>
        <p:spPr/>
        <p:txBody>
          <a:bodyPr>
            <a:normAutofit fontScale="85000" lnSpcReduction="10000"/>
          </a:bodyPr>
          <a:lstStyle/>
          <a:p>
            <a:r>
              <a:rPr lang="cs-CZ" dirty="0" smtClean="0"/>
              <a:t>Proces </a:t>
            </a:r>
            <a:r>
              <a:rPr lang="cs-CZ" b="1" dirty="0" smtClean="0"/>
              <a:t>EIA</a:t>
            </a:r>
            <a:r>
              <a:rPr lang="cs-CZ" dirty="0" smtClean="0"/>
              <a:t> (zkratka za </a:t>
            </a:r>
            <a:r>
              <a:rPr lang="cs-CZ" dirty="0" err="1" smtClean="0"/>
              <a:t>Environmental</a:t>
            </a:r>
            <a:r>
              <a:rPr lang="cs-CZ" dirty="0" smtClean="0"/>
              <a:t> </a:t>
            </a:r>
            <a:r>
              <a:rPr lang="cs-CZ" dirty="0" err="1" smtClean="0"/>
              <a:t>Impact</a:t>
            </a:r>
            <a:r>
              <a:rPr lang="cs-CZ" dirty="0" smtClean="0"/>
              <a:t> </a:t>
            </a:r>
            <a:r>
              <a:rPr lang="cs-CZ" dirty="0" err="1" smtClean="0"/>
              <a:t>Assessment</a:t>
            </a:r>
            <a:r>
              <a:rPr lang="cs-CZ" dirty="0" smtClean="0"/>
              <a:t>)  - zkoumá konkrétní projekty a záměry z hledisek vlivu na ekosystémy, vlivu na antropogenní systémy, vlivu na obyvatelstvo, velkoplošných zásahů do krajiny a vlivů na další složky životního prostředí</a:t>
            </a:r>
          </a:p>
          <a:p>
            <a:endParaRPr lang="cs-CZ" dirty="0" smtClean="0"/>
          </a:p>
          <a:p>
            <a:r>
              <a:rPr lang="cs-CZ" dirty="0" smtClean="0"/>
              <a:t>Proces </a:t>
            </a:r>
            <a:r>
              <a:rPr lang="cs-CZ" b="1" dirty="0" smtClean="0"/>
              <a:t>SEA</a:t>
            </a:r>
            <a:r>
              <a:rPr lang="cs-CZ" dirty="0" smtClean="0"/>
              <a:t> (zkratka za </a:t>
            </a:r>
            <a:r>
              <a:rPr lang="cs-CZ" dirty="0" err="1" smtClean="0"/>
              <a:t>Strategic</a:t>
            </a:r>
            <a:r>
              <a:rPr lang="cs-CZ" dirty="0" smtClean="0"/>
              <a:t> </a:t>
            </a:r>
            <a:r>
              <a:rPr lang="cs-CZ" dirty="0" err="1" smtClean="0"/>
              <a:t>Environmental</a:t>
            </a:r>
            <a:r>
              <a:rPr lang="cs-CZ" dirty="0" smtClean="0"/>
              <a:t> </a:t>
            </a:r>
            <a:r>
              <a:rPr lang="cs-CZ" dirty="0" err="1" smtClean="0"/>
              <a:t>Assessment</a:t>
            </a:r>
            <a:r>
              <a:rPr lang="cs-CZ" dirty="0" smtClean="0"/>
              <a:t>) neboli strategické hodnocení vlivů na životní prostředí  - zkoumá vlivy koncepcí na jednotlivé složky životního prostředí (podobně jako v procesu EIA).</a:t>
            </a:r>
          </a:p>
          <a:p>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Agentura ochrany přírody a krajiny České republiky (AOPK ČR)</a:t>
            </a:r>
            <a:endParaRPr lang="cs-CZ" dirty="0"/>
          </a:p>
        </p:txBody>
      </p:sp>
      <p:sp>
        <p:nvSpPr>
          <p:cNvPr id="3" name="Zástupný symbol pro obsah 2"/>
          <p:cNvSpPr>
            <a:spLocks noGrp="1"/>
          </p:cNvSpPr>
          <p:nvPr>
            <p:ph idx="1"/>
          </p:nvPr>
        </p:nvSpPr>
        <p:spPr/>
        <p:txBody>
          <a:bodyPr>
            <a:normAutofit/>
          </a:bodyPr>
          <a:lstStyle/>
          <a:p>
            <a:r>
              <a:rPr lang="cs-CZ" sz="3500" smtClean="0"/>
              <a:t>Organizační </a:t>
            </a:r>
            <a:r>
              <a:rPr lang="cs-CZ" sz="3500" dirty="0" smtClean="0"/>
              <a:t>složka státu, zřízená Ministerstvem životního </a:t>
            </a:r>
            <a:r>
              <a:rPr lang="cs-CZ" sz="3500" smtClean="0"/>
              <a:t>prostředí </a:t>
            </a:r>
            <a:endParaRPr lang="cs-CZ" sz="3500" dirty="0" smtClean="0"/>
          </a:p>
          <a:p>
            <a:r>
              <a:rPr lang="cs-CZ" sz="3500" dirty="0" smtClean="0"/>
              <a:t>Jejím hlavním posláním je péče o přírodu a krajinu na území </a:t>
            </a:r>
            <a:r>
              <a:rPr lang="cs-CZ" sz="3500" smtClean="0"/>
              <a:t>České republiky</a:t>
            </a:r>
            <a:endParaRPr lang="cs-CZ" sz="3500" b="1" dirty="0" smtClean="0"/>
          </a:p>
          <a:p>
            <a:pPr>
              <a:buNone/>
            </a:pP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Sledování stavu, změn a vývojových trendů vybraných biotopů a populací ohrožených druhů a krajiny</a:t>
            </a:r>
          </a:p>
          <a:p>
            <a:r>
              <a:rPr lang="cs-CZ" dirty="0" smtClean="0"/>
              <a:t>Vedení Ústředního seznamu ochrany přírody (ÚSOP) a centrální státní dokumentace ochrany přírody a krajiny, vedení specializované knihovny a správního archivu</a:t>
            </a:r>
          </a:p>
          <a:p>
            <a:r>
              <a:rPr lang="cs-CZ" dirty="0" smtClean="0"/>
              <a:t>Vytváření, správa a vedení Informačního systému ochrany přírody (Portál ochrany přírody a Mapový server)</a:t>
            </a:r>
          </a:p>
          <a:p>
            <a:r>
              <a:rPr lang="cs-CZ" dirty="0" smtClean="0"/>
              <a:t>Odborná podpora výkonu státní správy, metodická a znalecká činnost</a:t>
            </a:r>
          </a:p>
          <a:p>
            <a:r>
              <a:rPr lang="cs-CZ" dirty="0" smtClean="0"/>
              <a:t>Výkon státní správy v ochraně přírody a krajiny na území 24 chráněných krajinných oblastí a na ostatním území ČR v rozsahu daném zákonem č. 114/1992 Sb., o ochraně přírody a krajiny</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Realizace praktických opatření na ochranu přírody a krajiny na území 24 chráněných krajinných oblastí a </a:t>
            </a:r>
            <a:r>
              <a:rPr lang="cs-CZ" dirty="0" err="1" smtClean="0"/>
              <a:t>maloplošných</a:t>
            </a:r>
            <a:r>
              <a:rPr lang="cs-CZ" dirty="0" smtClean="0"/>
              <a:t> zvláště chráněných území, tj. národních přírodních rezervací a památek na území celé ČR, včetně vymezování </a:t>
            </a:r>
            <a:r>
              <a:rPr lang="cs-CZ" dirty="0" err="1" smtClean="0"/>
              <a:t>bezzásahových</a:t>
            </a:r>
            <a:r>
              <a:rPr lang="cs-CZ" dirty="0" smtClean="0"/>
              <a:t> lokalit (budoucích pralesů)</a:t>
            </a:r>
          </a:p>
          <a:p>
            <a:r>
              <a:rPr lang="cs-CZ" dirty="0" smtClean="0"/>
              <a:t>Administrace celostátních dotačních programů</a:t>
            </a:r>
          </a:p>
          <a:p>
            <a:r>
              <a:rPr lang="cs-CZ" dirty="0" smtClean="0"/>
              <a:t>Vyplácení finančních náhrad za ztížení zemědělského a lesnického hospodaření a při hospodaření na rybnících</a:t>
            </a:r>
          </a:p>
          <a:p>
            <a:pPr>
              <a:buNone/>
            </a:pPr>
            <a:endParaRPr lang="cs-CZ"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AOPK ČR – předmět činnosti</a:t>
            </a:r>
            <a:endParaRPr lang="cs-CZ" dirty="0"/>
          </a:p>
        </p:txBody>
      </p:sp>
      <p:sp>
        <p:nvSpPr>
          <p:cNvPr id="3" name="Zástupný symbol pro obsah 2"/>
          <p:cNvSpPr>
            <a:spLocks noGrp="1"/>
          </p:cNvSpPr>
          <p:nvPr>
            <p:ph idx="1"/>
          </p:nvPr>
        </p:nvSpPr>
        <p:spPr/>
        <p:txBody>
          <a:bodyPr>
            <a:normAutofit/>
          </a:bodyPr>
          <a:lstStyle/>
          <a:p>
            <a:r>
              <a:rPr lang="cs-CZ" dirty="0" smtClean="0"/>
              <a:t>Správa státního majetku ve zvláště chráněných územích ČR</a:t>
            </a:r>
          </a:p>
          <a:p>
            <a:r>
              <a:rPr lang="cs-CZ" dirty="0" smtClean="0"/>
              <a:t>Osvěta a šíření informací v oblasti ochrany přírody a krajiny, poradenství a vzdělávání (EVVO)</a:t>
            </a:r>
          </a:p>
          <a:p>
            <a:r>
              <a:rPr lang="cs-CZ" dirty="0" smtClean="0"/>
              <a:t>Mezinárodní spolupráce v ochraně přírody a krajiny </a:t>
            </a:r>
          </a:p>
          <a:p>
            <a:r>
              <a:rPr lang="cs-CZ" dirty="0" smtClean="0"/>
              <a:t>Zajištění strážní činnosti v chráněných územích</a:t>
            </a:r>
            <a:endParaRPr lang="cs-CZ"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Ráz krajiny</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Je významnou hodnotou dochovaného přírodního a kulturního prostředí a je proto chráněn před znehodnocením</a:t>
            </a:r>
          </a:p>
          <a:p>
            <a:r>
              <a:rPr lang="cs-CZ" dirty="0" smtClean="0"/>
              <a:t>Je dán specifickými rysy a znaky, které vytvářejí její rázovitost - odlišnost </a:t>
            </a:r>
            <a:r>
              <a:rPr lang="cs-CZ" smtClean="0"/>
              <a:t>a jedinečnost</a:t>
            </a:r>
            <a:endParaRPr lang="cs-CZ" dirty="0" smtClean="0"/>
          </a:p>
          <a:p>
            <a:r>
              <a:rPr lang="cs-CZ" dirty="0" smtClean="0"/>
              <a:t>Ráz krajiny vyjadřuje nejenom přítomnost pozitivních jevů a znaků, ale též kulturní a duchovní </a:t>
            </a:r>
            <a:r>
              <a:rPr lang="cs-CZ" smtClean="0"/>
              <a:t>dimenzi krajiny</a:t>
            </a: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Krajinný ráz – charakter krajiny</a:t>
            </a:r>
            <a:endParaRPr lang="cs-CZ" b="1"/>
          </a:p>
        </p:txBody>
      </p:sp>
      <p:sp>
        <p:nvSpPr>
          <p:cNvPr id="3" name="Zástupný symbol pro obsah 2"/>
          <p:cNvSpPr>
            <a:spLocks noGrp="1"/>
          </p:cNvSpPr>
          <p:nvPr>
            <p:ph idx="1"/>
          </p:nvPr>
        </p:nvSpPr>
        <p:spPr/>
        <p:txBody>
          <a:bodyPr>
            <a:normAutofit fontScale="92500" lnSpcReduction="20000"/>
          </a:bodyPr>
          <a:lstStyle/>
          <a:p>
            <a:r>
              <a:rPr lang="cs-CZ" dirty="0" smtClean="0"/>
              <a:t>Pojmu „krajinný ráz“ odpovídá pojem „charakter krajiny“ vyjádřený především </a:t>
            </a:r>
            <a:r>
              <a:rPr lang="cs-CZ" b="1" dirty="0" smtClean="0"/>
              <a:t>morfologií terénu</a:t>
            </a:r>
            <a:r>
              <a:rPr lang="cs-CZ" dirty="0" smtClean="0"/>
              <a:t>, </a:t>
            </a:r>
            <a:r>
              <a:rPr lang="cs-CZ" b="1" dirty="0" smtClean="0"/>
              <a:t>charakterem vodních toků a ploch, vegetačního krytu a osídlení</a:t>
            </a:r>
          </a:p>
          <a:p>
            <a:r>
              <a:rPr lang="cs-CZ" dirty="0" smtClean="0"/>
              <a:t>Ochrana krajinného rázu je ochranou obecnou, platí tedy na celém </a:t>
            </a:r>
            <a:r>
              <a:rPr lang="cs-CZ" smtClean="0"/>
              <a:t>území státu </a:t>
            </a:r>
          </a:p>
          <a:p>
            <a:r>
              <a:rPr lang="cs-CZ" smtClean="0"/>
              <a:t>Zvýšená </a:t>
            </a:r>
            <a:r>
              <a:rPr lang="cs-CZ" dirty="0" smtClean="0"/>
              <a:t>pozornost je problematice věnována v chráněných krajinných oblastech, kde je zachování harmonického obrazu kulturní krajiny a omezení případných rušivých vlivů významným předmětem zájmu správy CHKO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Primární producenti</a:t>
            </a:r>
            <a:endParaRPr lang="cs-CZ" dirty="0"/>
          </a:p>
        </p:txBody>
      </p:sp>
      <p:sp>
        <p:nvSpPr>
          <p:cNvPr id="3" name="Zástupný symbol pro obsah 2"/>
          <p:cNvSpPr>
            <a:spLocks noGrp="1"/>
          </p:cNvSpPr>
          <p:nvPr>
            <p:ph idx="1"/>
          </p:nvPr>
        </p:nvSpPr>
        <p:spPr/>
        <p:txBody>
          <a:bodyPr/>
          <a:lstStyle/>
          <a:p>
            <a:r>
              <a:rPr lang="cs-CZ" dirty="0" smtClean="0"/>
              <a:t>A</a:t>
            </a:r>
            <a:r>
              <a:rPr lang="cs-CZ" smtClean="0"/>
              <a:t>utotrofní </a:t>
            </a:r>
            <a:r>
              <a:rPr lang="cs-CZ" dirty="0" smtClean="0"/>
              <a:t>organismy -&gt; rostliny, které fotosyntézou vytvářejí organickou hmotu</a:t>
            </a:r>
            <a:endParaRPr lang="cs-CZ"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Co znamená ochrana krajinného </a:t>
            </a:r>
            <a:r>
              <a:rPr lang="cs-CZ" b="1" smtClean="0"/>
              <a:t>rázu?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Aby bylo možno krajinný ráz chránit, je nutno </a:t>
            </a:r>
            <a:r>
              <a:rPr lang="cs-CZ" b="1" dirty="0" smtClean="0"/>
              <a:t>popsat a vyhodnotit znaky a hodnoty</a:t>
            </a:r>
            <a:r>
              <a:rPr lang="cs-CZ" dirty="0" smtClean="0"/>
              <a:t>, které krajinný ráz dané </a:t>
            </a:r>
            <a:r>
              <a:rPr lang="cs-CZ" smtClean="0"/>
              <a:t>krajiny utvářejí</a:t>
            </a:r>
            <a:endParaRPr lang="cs-CZ" dirty="0" smtClean="0"/>
          </a:p>
          <a:p>
            <a:r>
              <a:rPr lang="cs-CZ" dirty="0" smtClean="0"/>
              <a:t>Dále se hodnotí vlivy navrhovaných záměrů na tyto znaky a hodnoty, </a:t>
            </a:r>
            <a:r>
              <a:rPr lang="cs-CZ" dirty="0" err="1" smtClean="0"/>
              <a:t>tj</a:t>
            </a:r>
            <a:r>
              <a:rPr lang="cs-CZ" dirty="0" smtClean="0"/>
              <a:t>, zásahy do krajinného rázu, nebo se provádí hodnocení území z hlediska krajinného rázu a stanoví se opatření k </a:t>
            </a:r>
            <a:r>
              <a:rPr lang="cs-CZ" smtClean="0"/>
              <a:t>jeho ochraně</a:t>
            </a:r>
            <a:endParaRPr lang="cs-CZ" dirty="0" smtClean="0"/>
          </a:p>
          <a:p>
            <a:r>
              <a:rPr lang="cs-CZ" dirty="0" smtClean="0"/>
              <a:t>Správa CHKO ve správním řízení rozhoduje o udělení (neudělení) souhlasu s umístěním a povolením staveb, případně k jiným činnostem, které by mohly snížit nebo změnit </a:t>
            </a:r>
            <a:r>
              <a:rPr lang="cs-CZ" smtClean="0"/>
              <a:t>krajinný ráz</a:t>
            </a:r>
            <a:endParaRPr lang="cs-CZ" dirty="0" smtClean="0"/>
          </a:p>
          <a:p>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Metodiky a </a:t>
            </a:r>
            <a:r>
              <a:rPr lang="cs-CZ" b="1" smtClean="0"/>
              <a:t>postup hodnocení</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V praxi se uplatňuje dvojí </a:t>
            </a:r>
            <a:r>
              <a:rPr lang="cs-CZ" smtClean="0"/>
              <a:t>možnost hodnocení </a:t>
            </a:r>
            <a:endParaRPr lang="cs-CZ" dirty="0" smtClean="0"/>
          </a:p>
          <a:p>
            <a:r>
              <a:rPr lang="cs-CZ" dirty="0" smtClean="0"/>
              <a:t>Jednou z nich je </a:t>
            </a:r>
            <a:r>
              <a:rPr lang="cs-CZ" b="1" dirty="0" smtClean="0"/>
              <a:t>vyhodnocení krajinného rázu dané oblasti</a:t>
            </a:r>
          </a:p>
          <a:p>
            <a:r>
              <a:rPr lang="cs-CZ" dirty="0" smtClean="0"/>
              <a:t>Druhým případem je </a:t>
            </a:r>
            <a:r>
              <a:rPr lang="cs-CZ" b="1" dirty="0" smtClean="0"/>
              <a:t>hodnocení konkrétního záměru</a:t>
            </a:r>
          </a:p>
          <a:p>
            <a:r>
              <a:rPr lang="cs-CZ" dirty="0" smtClean="0"/>
              <a:t>Kromě vlastního postupu hodnocení, jež si může každý rozpracovat zcela libovolně, existuje několik pomocných metodik zabývajících se </a:t>
            </a:r>
            <a:r>
              <a:rPr lang="cs-CZ" smtClean="0"/>
              <a:t>krajinným rázem</a:t>
            </a:r>
          </a:p>
          <a:p>
            <a:r>
              <a:rPr lang="cs-CZ" smtClean="0"/>
              <a:t>Jejich </a:t>
            </a:r>
            <a:r>
              <a:rPr lang="cs-CZ" dirty="0" smtClean="0"/>
              <a:t>využívání je zcela individuální a nelze je zobecňovat, mnohdy se navíc používají kombinace hodnocení</a:t>
            </a:r>
          </a:p>
          <a:p>
            <a:endParaRPr lang="cs-C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Vyhodnocení krajinného rázu dané oblasti</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Oblast se většinou rozdělí na menší </a:t>
            </a:r>
            <a:r>
              <a:rPr lang="cs-CZ" smtClean="0"/>
              <a:t>prostorové jednotky </a:t>
            </a:r>
            <a:endParaRPr lang="cs-CZ" dirty="0" smtClean="0"/>
          </a:p>
          <a:p>
            <a:r>
              <a:rPr lang="cs-CZ" dirty="0" smtClean="0"/>
              <a:t>V jednotlivých územních celcích se popisují její charakteristiky </a:t>
            </a:r>
            <a:r>
              <a:rPr lang="cs-CZ" smtClean="0"/>
              <a:t>a hodnoty </a:t>
            </a:r>
            <a:endParaRPr lang="cs-CZ" dirty="0" smtClean="0"/>
          </a:p>
          <a:p>
            <a:r>
              <a:rPr lang="cs-CZ" dirty="0" smtClean="0"/>
              <a:t>Takto zpracovaný podklad není jen zhodnocením estetických a přírodních kvalit území, ale může být brán zároveň jako preventivní odborný </a:t>
            </a:r>
            <a:r>
              <a:rPr lang="cs-CZ" b="1" dirty="0" smtClean="0"/>
              <a:t>podklad  při posuzování dalšího využití a změn </a:t>
            </a:r>
            <a:r>
              <a:rPr lang="cs-CZ" b="1" smtClean="0"/>
              <a:t>v území</a:t>
            </a:r>
            <a:r>
              <a:rPr lang="cs-CZ" dirty="0" smtClean="0"/>
              <a:t>  </a:t>
            </a:r>
          </a:p>
          <a:p>
            <a:endParaRPr lang="cs-CZ"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Hodnocení konkrétního záměru </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Druhým případem je </a:t>
            </a:r>
            <a:r>
              <a:rPr lang="cs-CZ" b="1" dirty="0" smtClean="0"/>
              <a:t>hodnocení konkrétního </a:t>
            </a:r>
            <a:r>
              <a:rPr lang="cs-CZ" dirty="0" smtClean="0"/>
              <a:t>(většinou navrhovaného) vlivu </a:t>
            </a:r>
            <a:r>
              <a:rPr lang="cs-CZ" b="1" dirty="0" smtClean="0"/>
              <a:t>záměru</a:t>
            </a:r>
            <a:r>
              <a:rPr lang="cs-CZ" dirty="0" smtClean="0"/>
              <a:t> na krajinný ráz, kdy je posuzováno jeho působení  a projev v </a:t>
            </a:r>
            <a:r>
              <a:rPr lang="cs-CZ" smtClean="0"/>
              <a:t>daném prostředí</a:t>
            </a:r>
            <a:endParaRPr lang="cs-CZ" dirty="0" smtClean="0"/>
          </a:p>
          <a:p>
            <a:r>
              <a:rPr lang="cs-CZ" dirty="0" smtClean="0"/>
              <a:t>Kromě vlastního postupu hodnocení, jež si může každý rozpracovat zcela libovolně, existuje několik pomocných metodik zabývajících se </a:t>
            </a:r>
            <a:r>
              <a:rPr lang="cs-CZ" smtClean="0"/>
              <a:t>krajinným rázem</a:t>
            </a:r>
            <a:endParaRPr lang="cs-CZ" dirty="0" smtClean="0"/>
          </a:p>
          <a:p>
            <a:r>
              <a:rPr lang="cs-CZ" dirty="0" smtClean="0"/>
              <a:t>Jejich využívání je zcela individuální a nelze je zobecňovat, mnohdy se navíc používají </a:t>
            </a:r>
            <a:r>
              <a:rPr lang="cs-CZ" smtClean="0"/>
              <a:t>kombinace hodnocení</a:t>
            </a:r>
            <a:endParaRPr lang="cs-CZ" dirty="0" smtClean="0"/>
          </a:p>
          <a:p>
            <a:pPr>
              <a:buNone/>
            </a:pPr>
            <a:endParaRPr lang="cs-CZ"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Územní ochrana</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Národní park (NP)</a:t>
            </a:r>
          </a:p>
          <a:p>
            <a:r>
              <a:rPr lang="cs-CZ" dirty="0" smtClean="0"/>
              <a:t>Chráněná krajinná oblast (CHKO)</a:t>
            </a:r>
          </a:p>
          <a:p>
            <a:r>
              <a:rPr lang="cs-CZ" dirty="0" smtClean="0"/>
              <a:t>Národní přírodní rezervace (NPR)</a:t>
            </a:r>
          </a:p>
          <a:p>
            <a:r>
              <a:rPr lang="cs-CZ" dirty="0" smtClean="0"/>
              <a:t>Národní přírodní památka (NPP)</a:t>
            </a:r>
          </a:p>
          <a:p>
            <a:r>
              <a:rPr lang="cs-CZ" dirty="0" smtClean="0"/>
              <a:t>Přírodní rezervace (PR)</a:t>
            </a:r>
          </a:p>
          <a:p>
            <a:r>
              <a:rPr lang="cs-CZ" dirty="0" smtClean="0"/>
              <a:t>Přírodní památka (PP)</a:t>
            </a:r>
          </a:p>
          <a:p>
            <a:r>
              <a:rPr lang="cs-CZ" dirty="0" smtClean="0"/>
              <a:t>Evropsky významná lokalita (EVL)</a:t>
            </a:r>
          </a:p>
          <a:p>
            <a:r>
              <a:rPr lang="cs-CZ" dirty="0" smtClean="0"/>
              <a:t>Ptačí oblast (PO)</a:t>
            </a:r>
          </a:p>
          <a:p>
            <a:r>
              <a:rPr lang="cs-CZ" dirty="0" smtClean="0"/>
              <a:t>Ekologicky významný segment krajiny (EVSK)</a:t>
            </a:r>
          </a:p>
          <a:p>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Významný krajinný prvek VKP</a:t>
            </a:r>
            <a:endParaRPr lang="cs-CZ" dirty="0"/>
          </a:p>
        </p:txBody>
      </p:sp>
      <p:sp>
        <p:nvSpPr>
          <p:cNvPr id="3" name="Zástupný symbol pro obsah 2"/>
          <p:cNvSpPr>
            <a:spLocks noGrp="1"/>
          </p:cNvSpPr>
          <p:nvPr>
            <p:ph idx="1"/>
          </p:nvPr>
        </p:nvSpPr>
        <p:spPr/>
        <p:txBody>
          <a:bodyPr>
            <a:normAutofit fontScale="55000" lnSpcReduction="20000"/>
          </a:bodyPr>
          <a:lstStyle/>
          <a:p>
            <a:r>
              <a:rPr lang="cs-CZ" sz="4600" dirty="0" smtClean="0"/>
              <a:t>Ekologicky, geomorfologicky nebo esteticky hodnotná část krajiny utvářející její typický vzhled nebo přispívající k udržení její stability  </a:t>
            </a:r>
          </a:p>
          <a:p>
            <a:r>
              <a:rPr lang="cs-CZ" sz="4600" b="1" dirty="0" smtClean="0"/>
              <a:t>VKP ze zákona </a:t>
            </a:r>
            <a:r>
              <a:rPr lang="cs-CZ" sz="4600" dirty="0" smtClean="0"/>
              <a:t>– jsou jimi veškeré lesy, rašeliniště, vodní toky, rybníky, jezera a údolní nivy.</a:t>
            </a:r>
          </a:p>
          <a:p>
            <a:r>
              <a:rPr lang="cs-CZ" sz="4600" b="1" dirty="0" smtClean="0"/>
              <a:t>Registrované VKP </a:t>
            </a:r>
            <a:r>
              <a:rPr lang="cs-CZ" sz="4600" dirty="0" smtClean="0"/>
              <a:t>– mohou se jimi stát jiné části krajiny, zejména mokřady, stepní trávníky, remízy, meze, trvalé travní plochy, naleziště nerostů a zkamenělin, umělé i přirozené skalní útvary, výchozy či odkryvy nebo i cenné plochy porostů v sídelním útvaru, např. historické zahrady nebo parky </a:t>
            </a:r>
          </a:p>
          <a:p>
            <a:r>
              <a:rPr lang="cs-CZ" sz="4600" dirty="0" smtClean="0"/>
              <a:t>Podnět k registraci VKP může dát kdokoliv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VKP</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Navržený VKP by měl splňovat alespoň jednu ze tří základních funkcí: </a:t>
            </a:r>
          </a:p>
          <a:p>
            <a:pPr>
              <a:buNone/>
            </a:pPr>
            <a:r>
              <a:rPr lang="cs-CZ" dirty="0" smtClean="0"/>
              <a:t>-           utváří typický </a:t>
            </a:r>
            <a:r>
              <a:rPr lang="cs-CZ" smtClean="0"/>
              <a:t>vzhled krajiny</a:t>
            </a:r>
            <a:endParaRPr lang="cs-CZ" dirty="0" smtClean="0"/>
          </a:p>
          <a:p>
            <a:pPr>
              <a:buNone/>
            </a:pPr>
            <a:r>
              <a:rPr lang="cs-CZ" dirty="0" smtClean="0"/>
              <a:t>-           přispívá k její </a:t>
            </a:r>
            <a:r>
              <a:rPr lang="cs-CZ" smtClean="0"/>
              <a:t>estetické hodnotě</a:t>
            </a:r>
            <a:endParaRPr lang="cs-CZ" dirty="0" smtClean="0"/>
          </a:p>
          <a:p>
            <a:pPr>
              <a:buNone/>
            </a:pPr>
            <a:r>
              <a:rPr lang="cs-CZ" dirty="0" smtClean="0"/>
              <a:t>-           přispívá k udržení její </a:t>
            </a:r>
            <a:r>
              <a:rPr lang="cs-CZ" smtClean="0"/>
              <a:t>ekologické stability</a:t>
            </a:r>
            <a:r>
              <a:rPr lang="cs-CZ" dirty="0" smtClean="0"/>
              <a:t> </a:t>
            </a:r>
          </a:p>
          <a:p>
            <a:r>
              <a:rPr lang="cs-CZ" dirty="0" smtClean="0"/>
              <a:t>VKP jsou kategorií ochrany těch částí (segmentů) volné krajiny, které nedosahují parametrů pro vyhlášení za zvláště chráněnou část přírody (tj. zvláště chráněná část přírody, např. chráněné území, nemůže podle zákona být registrována jako </a:t>
            </a:r>
            <a:r>
              <a:rPr lang="cs-CZ" smtClean="0"/>
              <a:t>VKP)</a:t>
            </a:r>
            <a:endParaRPr lang="cs-CZ" dirty="0"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Významný krajinný prvek - ochrana</a:t>
            </a:r>
            <a:endParaRPr lang="cs-CZ" dirty="0"/>
          </a:p>
        </p:txBody>
      </p:sp>
      <p:sp>
        <p:nvSpPr>
          <p:cNvPr id="3" name="Zástupný symbol pro obsah 2"/>
          <p:cNvSpPr>
            <a:spLocks noGrp="1"/>
          </p:cNvSpPr>
          <p:nvPr>
            <p:ph idx="1"/>
          </p:nvPr>
        </p:nvSpPr>
        <p:spPr/>
        <p:txBody>
          <a:bodyPr>
            <a:normAutofit fontScale="77500" lnSpcReduction="20000"/>
          </a:bodyPr>
          <a:lstStyle/>
          <a:p>
            <a:r>
              <a:rPr lang="cs-CZ" smtClean="0"/>
              <a:t>Zákon dále v § 4, odst. 2 uvádí, že VKP „</a:t>
            </a:r>
            <a:r>
              <a:rPr lang="cs-CZ" i="1" smtClean="0"/>
              <a:t>jsou chráněny před poškozováním a ničením. Využívají se pouze tak, aby nebyla narušena jejich obnova a nedošlo k ohrožení nebo oslabení jejich stabilizační funkce. K zásahům, které mohou vést k poškození či zničení VKP nebo ohrožení či oslabení jeho ekologicko-stabilizační funkce, je nutno získat závazné stanovisko orgánu ochrany přírody. Mezi takové zásahy se počítá zejména umisťování staveb, pozemkové úpravy, změny kultur pozemků, odvodňování pozemků, úpravy vodních toků a nádrží a těžba nerostů.“</a:t>
            </a:r>
            <a:endParaRPr lang="cs-CZ" smtClean="0"/>
          </a:p>
          <a:p>
            <a:r>
              <a:rPr lang="cs-CZ" smtClean="0"/>
              <a:t>Příslušným orgánem ochrany přírody je v případě VKP ze zákona místně příslušný obecní úřad obce s rozšířenou působností. V případě registrovaných VKP jsou to obecní úřady pověřených obcí</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Přechodně </a:t>
            </a:r>
            <a:r>
              <a:rPr lang="cs-CZ" b="1" smtClean="0"/>
              <a:t>chráněné plochy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Jde o území s dočasným nebo nepředvídaným výskytem významných rostlinných nebo živočišných druhů, nerostů nebo </a:t>
            </a:r>
            <a:r>
              <a:rPr lang="cs-CZ" smtClean="0"/>
              <a:t>paleontologických nálezů</a:t>
            </a:r>
            <a:endParaRPr lang="cs-CZ" dirty="0" smtClean="0"/>
          </a:p>
          <a:p>
            <a:r>
              <a:rPr lang="cs-CZ" dirty="0" smtClean="0"/>
              <a:t>Takové území může být příslušným orgánem ochrany přírody vyhlášeno za přechodně chráněnou plochu, a to na předem stanovenou dobu či na </a:t>
            </a:r>
            <a:r>
              <a:rPr lang="cs-CZ" smtClean="0"/>
              <a:t>opakované období</a:t>
            </a:r>
          </a:p>
          <a:p>
            <a:r>
              <a:rPr lang="cs-CZ" smtClean="0"/>
              <a:t>V </a:t>
            </a:r>
            <a:r>
              <a:rPr lang="cs-CZ" dirty="0" smtClean="0"/>
              <a:t>rozhodnutí o vyhlášení přechodně chráněné plochy se omezí takové využití území, které by znamenalo zničení, poškození nebo rušení vývoje </a:t>
            </a:r>
            <a:r>
              <a:rPr lang="cs-CZ" smtClean="0"/>
              <a:t>předmětu ochrany</a:t>
            </a:r>
            <a:endParaRPr lang="cs-CZ" dirty="0" smtClean="0"/>
          </a:p>
          <a:p>
            <a:r>
              <a:rPr lang="cs-CZ" dirty="0" smtClean="0"/>
              <a:t>Přechodně chráněnou plochu lze vyhlásit též z jiných vážných důvodů, zejména vědeckých, studijních </a:t>
            </a:r>
            <a:r>
              <a:rPr lang="cs-CZ" smtClean="0"/>
              <a:t>či informačních</a:t>
            </a:r>
            <a:endParaRPr lang="cs-CZ" dirty="0" smtClean="0"/>
          </a:p>
          <a:p>
            <a:pPr>
              <a:buNone/>
            </a:pPr>
            <a:endParaRPr lang="cs-CZ"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Územní systém ekologické stability (dále ÚSES)</a:t>
            </a:r>
            <a:endParaRPr lang="cs-CZ" b="1" dirty="0"/>
          </a:p>
        </p:txBody>
      </p:sp>
      <p:sp>
        <p:nvSpPr>
          <p:cNvPr id="3" name="Zástupný symbol pro obsah 2"/>
          <p:cNvSpPr>
            <a:spLocks noGrp="1"/>
          </p:cNvSpPr>
          <p:nvPr>
            <p:ph idx="1"/>
          </p:nvPr>
        </p:nvSpPr>
        <p:spPr/>
        <p:txBody>
          <a:bodyPr>
            <a:normAutofit/>
          </a:bodyPr>
          <a:lstStyle/>
          <a:p>
            <a:r>
              <a:rPr lang="cs-CZ" dirty="0" smtClean="0"/>
              <a:t>Je vzájemně propojený soubor přirozených i pozměněných, avšak přírodě blízkých ekosystémů, které udržují přírodní rovnováhu</a:t>
            </a:r>
          </a:p>
          <a:p>
            <a:r>
              <a:rPr lang="cs-CZ" dirty="0" smtClean="0"/>
              <a:t>Hlavním smyslem ÚSES je posílit ekologickou stabilitu krajiny zachováním nebo obnovením stabilních ekosystémů a jejich vzájemných vazeb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Konzumenti (sekundární producenti)</a:t>
            </a:r>
            <a:endParaRPr lang="cs-CZ" dirty="0"/>
          </a:p>
        </p:txBody>
      </p:sp>
      <p:sp>
        <p:nvSpPr>
          <p:cNvPr id="3" name="Zástupný symbol pro obsah 2"/>
          <p:cNvSpPr>
            <a:spLocks noGrp="1"/>
          </p:cNvSpPr>
          <p:nvPr>
            <p:ph idx="1"/>
          </p:nvPr>
        </p:nvSpPr>
        <p:spPr/>
        <p:txBody>
          <a:bodyPr/>
          <a:lstStyle/>
          <a:p>
            <a:r>
              <a:rPr lang="cs-CZ" dirty="0" smtClean="0"/>
              <a:t>Heterotrofní organismy -&gt; živí se organickou hmotou a zároveň sami tvoří další </a:t>
            </a:r>
          </a:p>
          <a:p>
            <a:r>
              <a:rPr lang="cs-CZ" dirty="0" smtClean="0"/>
              <a:t>Konzumenti 1. řádu – býložravci</a:t>
            </a:r>
          </a:p>
          <a:p>
            <a:r>
              <a:rPr lang="cs-CZ" dirty="0" smtClean="0"/>
              <a:t>Konzumenti 2. řádu – masožravci a všežravci</a:t>
            </a:r>
          </a:p>
          <a:p>
            <a:r>
              <a:rPr lang="cs-CZ" dirty="0" smtClean="0"/>
              <a:t>Konzumenti 3. řádu – masožravci ( velké šelmy) </a:t>
            </a:r>
          </a:p>
          <a:p>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ÚSES</a:t>
            </a:r>
            <a:endParaRPr lang="cs-CZ" b="1" dirty="0"/>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smtClean="0"/>
              <a:t>Cíle </a:t>
            </a:r>
            <a:r>
              <a:rPr lang="cs-CZ" dirty="0" smtClean="0"/>
              <a:t> </a:t>
            </a:r>
          </a:p>
          <a:p>
            <a:r>
              <a:rPr lang="cs-CZ" dirty="0"/>
              <a:t>V</a:t>
            </a:r>
            <a:r>
              <a:rPr lang="cs-CZ" dirty="0" smtClean="0"/>
              <a:t>ytvoření sítě relativně ekologicky stabilních území ovlivňujících příznivě okolní, ekologicky méně stabilní krajinu</a:t>
            </a:r>
          </a:p>
          <a:p>
            <a:r>
              <a:rPr lang="cs-CZ" dirty="0"/>
              <a:t>Z</a:t>
            </a:r>
            <a:r>
              <a:rPr lang="cs-CZ" dirty="0" smtClean="0"/>
              <a:t>achování či znovuobnovení přirozeného genofondu krajiny</a:t>
            </a:r>
          </a:p>
          <a:p>
            <a:r>
              <a:rPr lang="cs-CZ" dirty="0"/>
              <a:t>Z</a:t>
            </a:r>
            <a:r>
              <a:rPr lang="cs-CZ" dirty="0" smtClean="0"/>
              <a:t>achování či podpoření rozmanitosti původních biologických druhů a jejich společenstev (biodiverzity)</a:t>
            </a:r>
          </a:p>
          <a:p>
            <a:r>
              <a:rPr lang="cs-CZ" dirty="0" smtClean="0"/>
              <a:t>Vytváření územního systému ekologické stability je veřejným zájmem, na kterém se podílejí vlastníci pozemků, obce i stát</a:t>
            </a:r>
          </a:p>
          <a:p>
            <a:pPr>
              <a:buNone/>
            </a:pP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Úrovně ÚSES</a:t>
            </a:r>
            <a:endParaRPr lang="cs-CZ" dirty="0"/>
          </a:p>
        </p:txBody>
      </p:sp>
      <p:sp>
        <p:nvSpPr>
          <p:cNvPr id="3" name="Zástupný symbol pro obsah 2"/>
          <p:cNvSpPr>
            <a:spLocks noGrp="1"/>
          </p:cNvSpPr>
          <p:nvPr>
            <p:ph idx="1"/>
          </p:nvPr>
        </p:nvSpPr>
        <p:spPr/>
        <p:txBody>
          <a:bodyPr>
            <a:normAutofit/>
          </a:bodyPr>
          <a:lstStyle/>
          <a:p>
            <a:r>
              <a:rPr lang="cs-CZ" sz="3800" dirty="0" smtClean="0"/>
              <a:t>Provinciální a biosférický ÚSES</a:t>
            </a:r>
          </a:p>
          <a:p>
            <a:r>
              <a:rPr lang="cs-CZ" sz="3800" dirty="0" err="1" smtClean="0"/>
              <a:t>Nadregionální</a:t>
            </a:r>
            <a:r>
              <a:rPr lang="cs-CZ" sz="3800" dirty="0" smtClean="0"/>
              <a:t> ÚSES</a:t>
            </a:r>
          </a:p>
          <a:p>
            <a:r>
              <a:rPr lang="cs-CZ" sz="3800" dirty="0" smtClean="0"/>
              <a:t>Regionální ÚSES</a:t>
            </a:r>
          </a:p>
          <a:p>
            <a:r>
              <a:rPr lang="cs-CZ" sz="3800" dirty="0" smtClean="0"/>
              <a:t>Místní (lokální</a:t>
            </a:r>
            <a:r>
              <a:rPr lang="cs-CZ" sz="3800" smtClean="0"/>
              <a:t>) ÚSES</a:t>
            </a:r>
            <a:endParaRPr lang="cs-CZ" sz="3800" dirty="0" smtClean="0"/>
          </a:p>
          <a:p>
            <a:pPr>
              <a:buNone/>
            </a:pPr>
            <a:endParaRPr lang="cs-CZ" dirty="0" smtClean="0"/>
          </a:p>
          <a:p>
            <a:pPr>
              <a:buNone/>
            </a:pPr>
            <a:endParaRPr lang="cs-CZ" dirty="0" smtClean="0"/>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Provinciální a biosférický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oblasti, které reprezentují bohatství naší bioty v rámci biogeografických provincií a </a:t>
            </a:r>
            <a:r>
              <a:rPr lang="cs-CZ" smtClean="0"/>
              <a:t>celé planety</a:t>
            </a:r>
            <a:endParaRPr lang="cs-CZ" dirty="0" smtClean="0"/>
          </a:p>
          <a:p>
            <a:r>
              <a:rPr lang="cs-CZ" dirty="0" smtClean="0"/>
              <a:t>Jádrová území s přírodním vývojem by u těchto segmentů měla mít plochu větší než </a:t>
            </a:r>
            <a:r>
              <a:rPr lang="cs-CZ" smtClean="0"/>
              <a:t>10000 ha</a:t>
            </a:r>
            <a:endParaRPr lang="cs-CZ" dirty="0" smtClean="0"/>
          </a:p>
          <a:p>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Nadregionální</a:t>
            </a:r>
            <a:r>
              <a:rPr lang="cs-CZ" b="1" dirty="0" smtClean="0"/>
              <a:t> ÚSES</a:t>
            </a:r>
            <a:endParaRPr lang="cs-CZ" dirty="0"/>
          </a:p>
        </p:txBody>
      </p:sp>
      <p:sp>
        <p:nvSpPr>
          <p:cNvPr id="3" name="Zástupný symbol pro obsah 2"/>
          <p:cNvSpPr>
            <a:spLocks noGrp="1"/>
          </p:cNvSpPr>
          <p:nvPr>
            <p:ph idx="1"/>
          </p:nvPr>
        </p:nvSpPr>
        <p:spPr/>
        <p:txBody>
          <a:bodyPr/>
          <a:lstStyle/>
          <a:p>
            <a:r>
              <a:rPr lang="cs-CZ" dirty="0" smtClean="0"/>
              <a:t>Rozlehlé ekologicky významné krajinné celky a oblasti s min. plochou alespoň </a:t>
            </a:r>
            <a:r>
              <a:rPr lang="cs-CZ" smtClean="0"/>
              <a:t>1000 ha </a:t>
            </a:r>
            <a:endParaRPr lang="cs-CZ" dirty="0" smtClean="0"/>
          </a:p>
          <a:p>
            <a:r>
              <a:rPr lang="cs-CZ" dirty="0" smtClean="0"/>
              <a:t>Jejich síť by měla zajistit podmínky existence charakteristických společenstev s úplnou druhovou rozmanitostí bioty v rámci určitého </a:t>
            </a:r>
            <a:r>
              <a:rPr lang="cs-CZ" smtClean="0"/>
              <a:t>biogeografického regionu</a:t>
            </a: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Regionální ÚSES</a:t>
            </a:r>
            <a:endParaRPr lang="cs-CZ" dirty="0"/>
          </a:p>
        </p:txBody>
      </p:sp>
      <p:sp>
        <p:nvSpPr>
          <p:cNvPr id="3" name="Zástupný symbol pro obsah 2"/>
          <p:cNvSpPr>
            <a:spLocks noGrp="1"/>
          </p:cNvSpPr>
          <p:nvPr>
            <p:ph idx="1"/>
          </p:nvPr>
        </p:nvSpPr>
        <p:spPr/>
        <p:txBody>
          <a:bodyPr>
            <a:normAutofit/>
          </a:bodyPr>
          <a:lstStyle/>
          <a:p>
            <a:r>
              <a:rPr lang="cs-CZ" dirty="0"/>
              <a:t>P</a:t>
            </a:r>
            <a:r>
              <a:rPr lang="cs-CZ" dirty="0" smtClean="0"/>
              <a:t>lošně rozlehlejší EVSK s minimální plochou podle typů společenstev od 10 do 50 ha </a:t>
            </a:r>
          </a:p>
          <a:p>
            <a:r>
              <a:rPr lang="cs-CZ" dirty="0" smtClean="0"/>
              <a:t>Jejich síť musí reprezentovat rozmanitost typů </a:t>
            </a:r>
            <a:r>
              <a:rPr lang="cs-CZ" dirty="0" err="1" smtClean="0"/>
              <a:t>biochor</a:t>
            </a:r>
            <a:r>
              <a:rPr lang="cs-CZ" dirty="0" smtClean="0"/>
              <a:t> v rámci určitého biogeografického regionu</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Místní (lokální) ÚSES</a:t>
            </a:r>
            <a:endParaRPr lang="cs-CZ" dirty="0"/>
          </a:p>
        </p:txBody>
      </p:sp>
      <p:sp>
        <p:nvSpPr>
          <p:cNvPr id="3" name="Zástupný symbol pro obsah 2"/>
          <p:cNvSpPr>
            <a:spLocks noGrp="1"/>
          </p:cNvSpPr>
          <p:nvPr>
            <p:ph idx="1"/>
          </p:nvPr>
        </p:nvSpPr>
        <p:spPr/>
        <p:txBody>
          <a:bodyPr>
            <a:normAutofit/>
          </a:bodyPr>
          <a:lstStyle/>
          <a:p>
            <a:r>
              <a:rPr lang="cs-CZ" dirty="0" smtClean="0"/>
              <a:t>Plošně méně rozlehlé EVSK (obvykle do 5-10ha)</a:t>
            </a:r>
          </a:p>
          <a:p>
            <a:r>
              <a:rPr lang="cs-CZ" dirty="0" smtClean="0"/>
              <a:t>Jejich síť reprezentuje rozmanitost skupin typů </a:t>
            </a:r>
            <a:r>
              <a:rPr lang="cs-CZ" dirty="0" err="1" smtClean="0"/>
              <a:t>geobiocénů</a:t>
            </a:r>
            <a:r>
              <a:rPr lang="cs-CZ" dirty="0" smtClean="0"/>
              <a:t> v rámci určité </a:t>
            </a:r>
            <a:r>
              <a:rPr lang="cs-CZ" dirty="0" err="1" smtClean="0"/>
              <a:t>biochory</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Skladebné prvky ÚSES</a:t>
            </a:r>
            <a:br>
              <a:rPr lang="cs-CZ" b="1" dirty="0" smtClean="0"/>
            </a:br>
            <a:endParaRPr lang="cs-CZ" dirty="0"/>
          </a:p>
        </p:txBody>
      </p:sp>
      <p:sp>
        <p:nvSpPr>
          <p:cNvPr id="3" name="Zástupný symbol pro obsah 2"/>
          <p:cNvSpPr>
            <a:spLocks noGrp="1"/>
          </p:cNvSpPr>
          <p:nvPr>
            <p:ph idx="1"/>
          </p:nvPr>
        </p:nvSpPr>
        <p:spPr/>
        <p:txBody>
          <a:bodyPr>
            <a:normAutofit/>
          </a:bodyPr>
          <a:lstStyle/>
          <a:p>
            <a:r>
              <a:rPr lang="cs-CZ" sz="3800" b="1" dirty="0" smtClean="0"/>
              <a:t>Biocentrum</a:t>
            </a:r>
          </a:p>
          <a:p>
            <a:r>
              <a:rPr lang="cs-CZ" sz="3800" b="1" dirty="0" smtClean="0"/>
              <a:t>Biokoridor </a:t>
            </a:r>
          </a:p>
          <a:p>
            <a:r>
              <a:rPr lang="cs-CZ" sz="3800" b="1" dirty="0" smtClean="0"/>
              <a:t>Interakční prvek</a:t>
            </a:r>
            <a:endParaRPr lang="cs-CZ"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Biocentrum</a:t>
            </a:r>
            <a:endParaRPr lang="cs-CZ" dirty="0"/>
          </a:p>
        </p:txBody>
      </p:sp>
      <p:sp>
        <p:nvSpPr>
          <p:cNvPr id="3" name="Zástupný symbol pro obsah 2"/>
          <p:cNvSpPr>
            <a:spLocks noGrp="1"/>
          </p:cNvSpPr>
          <p:nvPr>
            <p:ph idx="1"/>
          </p:nvPr>
        </p:nvSpPr>
        <p:spPr/>
        <p:txBody>
          <a:bodyPr/>
          <a:lstStyle/>
          <a:p>
            <a:r>
              <a:rPr lang="cs-CZ" dirty="0"/>
              <a:t>B</a:t>
            </a:r>
            <a:r>
              <a:rPr lang="cs-CZ" dirty="0" smtClean="0"/>
              <a:t>iotop</a:t>
            </a:r>
            <a:r>
              <a:rPr lang="cs-CZ" dirty="0"/>
              <a:t>, nebo centrum biotopů v krajině, který svým stavem a velikostí umožňuje trvalou existenci přirozeného či  pozměněného, avšak přírodě blízkého ekosystému</a:t>
            </a:r>
            <a:endParaRPr lang="cs-CZ" b="1" dirty="0"/>
          </a:p>
          <a:p>
            <a:endParaRPr lang="cs-CZ" dirty="0"/>
          </a:p>
        </p:txBody>
      </p:sp>
    </p:spTree>
    <p:extLst>
      <p:ext uri="{BB962C8B-B14F-4D97-AF65-F5344CB8AC3E}">
        <p14:creationId xmlns:p14="http://schemas.microsoft.com/office/powerpoint/2010/main" val="571608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Biokoridor</a:t>
            </a:r>
            <a:endParaRPr lang="cs-CZ" dirty="0"/>
          </a:p>
        </p:txBody>
      </p:sp>
      <p:sp>
        <p:nvSpPr>
          <p:cNvPr id="3" name="Zástupný symbol pro obsah 2"/>
          <p:cNvSpPr>
            <a:spLocks noGrp="1"/>
          </p:cNvSpPr>
          <p:nvPr>
            <p:ph idx="1"/>
          </p:nvPr>
        </p:nvSpPr>
        <p:spPr/>
        <p:txBody>
          <a:bodyPr>
            <a:normAutofit/>
          </a:bodyPr>
          <a:lstStyle/>
          <a:p>
            <a:r>
              <a:rPr lang="cs-CZ" dirty="0"/>
              <a:t>Ú</a:t>
            </a:r>
            <a:r>
              <a:rPr lang="cs-CZ" dirty="0" smtClean="0"/>
              <a:t>zemí</a:t>
            </a:r>
            <a:r>
              <a:rPr lang="cs-CZ" dirty="0"/>
              <a:t>, které neumožňuje rozhodující části organismů trvalou dlouhodobou existenci, avšak umožňuje jejich migraci mezi biocentry a tím vytváří z oddělených biocenter </a:t>
            </a:r>
            <a:r>
              <a:rPr lang="cs-CZ" dirty="0" smtClean="0"/>
              <a:t>síť</a:t>
            </a:r>
            <a:r>
              <a:rPr lang="cs-CZ" b="1" dirty="0" smtClean="0"/>
              <a:t> </a:t>
            </a:r>
            <a:endParaRPr lang="cs-CZ" b="1" dirty="0"/>
          </a:p>
          <a:p>
            <a:pPr marL="0" indent="0">
              <a:buNone/>
            </a:pPr>
            <a:endParaRPr lang="cs-CZ" dirty="0"/>
          </a:p>
          <a:p>
            <a:endParaRPr lang="cs-CZ" dirty="0"/>
          </a:p>
        </p:txBody>
      </p:sp>
    </p:spTree>
    <p:extLst>
      <p:ext uri="{BB962C8B-B14F-4D97-AF65-F5344CB8AC3E}">
        <p14:creationId xmlns:p14="http://schemas.microsoft.com/office/powerpoint/2010/main" val="1084549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Interakční prvek</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a:t>K</a:t>
            </a:r>
            <a:r>
              <a:rPr lang="cs-CZ" dirty="0" smtClean="0"/>
              <a:t>rajinný </a:t>
            </a:r>
            <a:r>
              <a:rPr lang="cs-CZ" dirty="0"/>
              <a:t>segment, který na lokální úrovni zprostředkovává příznivé působení základních skladebných částí ÚSES (biocenter a biokoridorů) na okolní méně stabilní krajinu do větší </a:t>
            </a:r>
            <a:r>
              <a:rPr lang="cs-CZ" dirty="0" smtClean="0"/>
              <a:t>vzdálenosti</a:t>
            </a:r>
          </a:p>
          <a:p>
            <a:r>
              <a:rPr lang="cs-CZ" dirty="0"/>
              <a:t>Č</a:t>
            </a:r>
            <a:r>
              <a:rPr lang="cs-CZ" dirty="0" smtClean="0"/>
              <a:t>asto umožňuje trvalou </a:t>
            </a:r>
            <a:r>
              <a:rPr lang="cs-CZ" dirty="0"/>
              <a:t>existenci určitých druhů organismů, majících menší prostorové nároky (vedle řady druhů rostlin některé druhy hmyzu, drobných hlodavců, hmyzožravců, ptáků, obojživelníků atd</a:t>
            </a:r>
            <a:r>
              <a:rPr lang="cs-CZ" dirty="0" smtClean="0"/>
              <a:t>.)</a:t>
            </a:r>
            <a:endParaRPr lang="cs-CZ" dirty="0"/>
          </a:p>
          <a:p>
            <a:endParaRPr lang="cs-CZ" dirty="0"/>
          </a:p>
          <a:p>
            <a:endParaRPr lang="cs-CZ" dirty="0"/>
          </a:p>
        </p:txBody>
      </p:sp>
    </p:spTree>
    <p:extLst>
      <p:ext uri="{BB962C8B-B14F-4D97-AF65-F5344CB8AC3E}">
        <p14:creationId xmlns:p14="http://schemas.microsoft.com/office/powerpoint/2010/main" val="3883212851"/>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1055</TotalTime>
  <Words>7627</Words>
  <Application>Microsoft Office PowerPoint</Application>
  <PresentationFormat>Předvádění na obrazovce (4:3)</PresentationFormat>
  <Paragraphs>868</Paragraphs>
  <Slides>179</Slides>
  <Notes>1</Notes>
  <HiddenSlides>1</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0</vt:i4>
      </vt:variant>
      <vt:variant>
        <vt:lpstr>Nadpisy snímků</vt:lpstr>
      </vt:variant>
      <vt:variant>
        <vt:i4>179</vt:i4>
      </vt:variant>
    </vt:vector>
  </HeadingPairs>
  <TitlesOfParts>
    <vt:vector size="185" baseType="lpstr">
      <vt:lpstr>Arial</vt:lpstr>
      <vt:lpstr>Calibri</vt:lpstr>
      <vt:lpstr>Comic Sans MS</vt:lpstr>
      <vt:lpstr>Times</vt:lpstr>
      <vt:lpstr>Times New Roman</vt:lpstr>
      <vt:lpstr>Motiv sady Office</vt:lpstr>
      <vt:lpstr>Ekologické aspekty lidské činnosti</vt:lpstr>
      <vt:lpstr>Základní pojmy</vt:lpstr>
      <vt:lpstr>Prezentace aplikace PowerPoint</vt:lpstr>
      <vt:lpstr>Geobiocenóza</vt:lpstr>
      <vt:lpstr>Ekosystém</vt:lpstr>
      <vt:lpstr>Některé zákonitosti ekosystému</vt:lpstr>
      <vt:lpstr>Rovnováha ekosystému</vt:lpstr>
      <vt:lpstr>Primární producenti</vt:lpstr>
      <vt:lpstr>Konzumenti (sekundární producenti)</vt:lpstr>
      <vt:lpstr>Reducenti</vt:lpstr>
      <vt:lpstr>Dělení ekosystémů</vt:lpstr>
      <vt:lpstr>Přírodní ekosystémy</vt:lpstr>
      <vt:lpstr>Umělé ekosystémy</vt:lpstr>
      <vt:lpstr>Ekosystémy podle prostředí</vt:lpstr>
      <vt:lpstr>Suchozemské ekosystémy</vt:lpstr>
      <vt:lpstr>Vodní ekosystémy</vt:lpstr>
      <vt:lpstr>„Ekologické pojištění“</vt:lpstr>
      <vt:lpstr>Fungování ekosystému</vt:lpstr>
      <vt:lpstr>Vítejte v antropocénu</vt:lpstr>
      <vt:lpstr>Ekologie jako přírodovědecká disciplína</vt:lpstr>
      <vt:lpstr>Probuzení</vt:lpstr>
      <vt:lpstr>Pojmenování příznaků</vt:lpstr>
      <vt:lpstr>OSN 1987</vt:lpstr>
      <vt:lpstr>Hledání obecných řešení</vt:lpstr>
      <vt:lpstr>Summit RIO+20</vt:lpstr>
      <vt:lpstr>Green Economy</vt:lpstr>
      <vt:lpstr>Kvantifikace planetárních mezí</vt:lpstr>
      <vt:lpstr>Kvantifikace planetárních mezí</vt:lpstr>
      <vt:lpstr>2012 - globální rizika</vt:lpstr>
      <vt:lpstr>Index HDI - Index lidského rozvoje </vt:lpstr>
      <vt:lpstr>Globální ekologie</vt:lpstr>
      <vt:lpstr>Atmosféra – změna klimatu</vt:lpstr>
      <vt:lpstr>Voda</vt:lpstr>
      <vt:lpstr>Zemský pokryv</vt:lpstr>
      <vt:lpstr>Látkový tok</vt:lpstr>
      <vt:lpstr>Biodiverzita</vt:lpstr>
      <vt:lpstr>Řešení?!</vt:lpstr>
      <vt:lpstr>Agenda 21</vt:lpstr>
      <vt:lpstr>Udržitelný rozvoj (UR)</vt:lpstr>
      <vt:lpstr>Pilíře udržitelnosti</vt:lpstr>
      <vt:lpstr>Místní agenda 21</vt:lpstr>
      <vt:lpstr>Indikátory udržitelného rozvoje</vt:lpstr>
      <vt:lpstr>H-Z-S-D-O</vt:lpstr>
      <vt:lpstr>Hnací síla</vt:lpstr>
      <vt:lpstr>Zátěž</vt:lpstr>
      <vt:lpstr>Stav složek prostředí</vt:lpstr>
      <vt:lpstr>Dopad</vt:lpstr>
      <vt:lpstr>Odpověď</vt:lpstr>
      <vt:lpstr>Ekologická stopa (ES)</vt:lpstr>
      <vt:lpstr>Globální hektar</vt:lpstr>
      <vt:lpstr>ES ve světě a v ČR</vt:lpstr>
      <vt:lpstr>ES české republiky</vt:lpstr>
      <vt:lpstr>Udržitelná výroba a spotřeba</vt:lpstr>
      <vt:lpstr>17 Cílů udržitelného rozvoje</vt:lpstr>
      <vt:lpstr>17 Cílů udržitelného rozvoje</vt:lpstr>
      <vt:lpstr>17 Cílů udržitelného rozvoje</vt:lpstr>
      <vt:lpstr>17 Cílů udržitelného rozvoje</vt:lpstr>
      <vt:lpstr>Strategický rámec udržitelného rozvoje České republiky</vt:lpstr>
      <vt:lpstr>Forest Stewardship Council - FSC</vt:lpstr>
      <vt:lpstr>Vize FSC</vt:lpstr>
      <vt:lpstr>Mise FSC</vt:lpstr>
      <vt:lpstr>Environmentálně přiměřené</vt:lpstr>
      <vt:lpstr>Sociálně prospěšné</vt:lpstr>
      <vt:lpstr>Ekonomicky životaschopné</vt:lpstr>
      <vt:lpstr>Organizace FSC ČR</vt:lpstr>
      <vt:lpstr>Český standard FSC</vt:lpstr>
      <vt:lpstr>Aarhuská úmluva</vt:lpstr>
      <vt:lpstr>Evropská agentura pro životní prostředí</vt:lpstr>
      <vt:lpstr>Úmluva o biologické rozmanitosti (CHM)</vt:lpstr>
      <vt:lpstr>Fair trade</vt:lpstr>
      <vt:lpstr>Fair trade</vt:lpstr>
      <vt:lpstr>CITES</vt:lpstr>
      <vt:lpstr>EIA a SEA</vt:lpstr>
      <vt:lpstr>Agentura ochrany přírody a krajiny České republiky (AOPK ČR)</vt:lpstr>
      <vt:lpstr>AOPK ČR – předmět činnosti</vt:lpstr>
      <vt:lpstr>AOPK ČR – předmět činnosti</vt:lpstr>
      <vt:lpstr>AOPK ČR – předmět činnosti</vt:lpstr>
      <vt:lpstr>Ráz krajiny</vt:lpstr>
      <vt:lpstr>Krajinný ráz – charakter krajiny</vt:lpstr>
      <vt:lpstr>Co znamená ochrana krajinného rázu?</vt:lpstr>
      <vt:lpstr>Metodiky a postup hodnocení</vt:lpstr>
      <vt:lpstr>Vyhodnocení krajinného rázu dané oblasti</vt:lpstr>
      <vt:lpstr>Hodnocení konkrétního záměru </vt:lpstr>
      <vt:lpstr>Územní ochrana</vt:lpstr>
      <vt:lpstr>Významný krajinný prvek VKP</vt:lpstr>
      <vt:lpstr>VKP</vt:lpstr>
      <vt:lpstr>Významný krajinný prvek - ochrana</vt:lpstr>
      <vt:lpstr>Přechodně chráněné plochy</vt:lpstr>
      <vt:lpstr>Územní systém ekologické stability (dále ÚSES)</vt:lpstr>
      <vt:lpstr>ÚSES</vt:lpstr>
      <vt:lpstr>Úrovně ÚSES</vt:lpstr>
      <vt:lpstr>Provinciální a biosférický ÚSES</vt:lpstr>
      <vt:lpstr>Nadregionální ÚSES</vt:lpstr>
      <vt:lpstr>Regionální ÚSES</vt:lpstr>
      <vt:lpstr>Místní (lokální) ÚSES</vt:lpstr>
      <vt:lpstr>Skladebné prvky ÚSES </vt:lpstr>
      <vt:lpstr>Biocentrum</vt:lpstr>
      <vt:lpstr>Biokoridor</vt:lpstr>
      <vt:lpstr>Interakční prvek</vt:lpstr>
      <vt:lpstr>Geograficky nepůvodní druhy</vt:lpstr>
      <vt:lpstr>Invazivní druhy</vt:lpstr>
      <vt:lpstr>Standardy péče o přírodu a krajinu</vt:lpstr>
      <vt:lpstr>Stará ekologická zátěž</vt:lpstr>
      <vt:lpstr>Brownfield</vt:lpstr>
      <vt:lpstr>Znaky brownfields</vt:lpstr>
      <vt:lpstr>Vaňkovka</vt:lpstr>
      <vt:lpstr>Prezentace aplikace PowerPoint</vt:lpstr>
      <vt:lpstr>Prezentace aplikace PowerPoint</vt:lpstr>
      <vt:lpstr>Prezentace aplikace PowerPoint</vt:lpstr>
      <vt:lpstr>Prezentace aplikace PowerPoint</vt:lpstr>
      <vt:lpstr>Prezentace aplikace PowerPoint</vt:lpstr>
      <vt:lpstr>Sanace ekologických zátěží a rekultivace</vt:lpstr>
      <vt:lpstr>Příklad rekultivací</vt:lpstr>
      <vt:lpstr>Ekologické zátěže - příklad</vt:lpstr>
      <vt:lpstr>Vývoj v čase</vt:lpstr>
      <vt:lpstr>Integrovaný registr znečišťování (IRZ)</vt:lpstr>
      <vt:lpstr>IRZ</vt:lpstr>
      <vt:lpstr>Látky ohlašované do IRZ</vt:lpstr>
      <vt:lpstr>  Rizikové a bezpečnostní věty (věty R a S) </vt:lpstr>
      <vt:lpstr>Ochrana ovzduší</vt:lpstr>
      <vt:lpstr>Národní program snižování emisí ČR</vt:lpstr>
      <vt:lpstr>Imisní monitoring</vt:lpstr>
      <vt:lpstr>Zdroje znečištění</vt:lpstr>
      <vt:lpstr>Registr Zdrojů Znečištění Ovzduší</vt:lpstr>
      <vt:lpstr>Rezzo 4</vt:lpstr>
      <vt:lpstr>Nízkoemisní zóny (NEZ)</vt:lpstr>
      <vt:lpstr>Podmínky pro zavedení NEZ</vt:lpstr>
      <vt:lpstr>PM</vt:lpstr>
      <vt:lpstr>Suspendované částice </vt:lpstr>
      <vt:lpstr>Dopady na zdraví a životní prostředí</vt:lpstr>
      <vt:lpstr>Krátkodobé zvýšení denních koncentrací</vt:lpstr>
      <vt:lpstr>Dlouhodobě zvýšené koncentrace</vt:lpstr>
      <vt:lpstr>Benzo[a]pyren, PAH (polyaromatické uhlovodíky)</vt:lpstr>
      <vt:lpstr>Dopady na zdraví a životní prostředí</vt:lpstr>
      <vt:lpstr>Oxidy dusíku</vt:lpstr>
      <vt:lpstr>Dopady na zdraví a životní prostředí</vt:lpstr>
      <vt:lpstr>Přízemní ozon</vt:lpstr>
      <vt:lpstr>Dopady na zdraví a životní prostředí</vt:lpstr>
      <vt:lpstr>VOC (Volatile Organic Compounds)</vt:lpstr>
      <vt:lpstr>Olovo </vt:lpstr>
      <vt:lpstr>Dopady na zdraví a životní prostředí</vt:lpstr>
      <vt:lpstr>Oxid siřičitý</vt:lpstr>
      <vt:lpstr>Dopady na zdraví a životní prostředí</vt:lpstr>
      <vt:lpstr>Oxid uhelnatý</vt:lpstr>
      <vt:lpstr>Dopady na zdraví a životní prostředí</vt:lpstr>
      <vt:lpstr>Kritéria udržitelnosti biopaliv</vt:lpstr>
      <vt:lpstr>Dvě základní povinnosti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Znečištění ovzduší</vt:lpstr>
      <vt:lpstr>Rozmístění stanic imisního monitoringu</vt:lpstr>
      <vt:lpstr>Registr Zdrojů Znečištění Ovzduší</vt:lpstr>
      <vt:lpstr>NOx</vt:lpstr>
      <vt:lpstr>Prezentace aplikace PowerPoint</vt:lpstr>
      <vt:lpstr>Bilance emise prachových částic</vt:lpstr>
      <vt:lpstr>Prezentace aplikace PowerPoint</vt:lpstr>
      <vt:lpstr>Bilance emisí NOx</vt:lpstr>
      <vt:lpstr>OPATŘENÍ V DOPRAVĚ - souvislosti</vt:lpstr>
      <vt:lpstr>OPATŘENÍ V DOPRAVĚ NA ÚROVNI MĚSTA  </vt:lpstr>
      <vt:lpstr>OPATŘENÍ V DOPRAVĚ NA ÚROVNI MĚSTA  </vt:lpstr>
      <vt:lpstr>OPATŘENÍ V DOPRAVĚ NA ÚROVNI MĚSTA  </vt:lpstr>
      <vt:lpstr>OPATŘENÍ V DOPRAVĚ NA ÚROVNI MĚSTA  </vt:lpstr>
      <vt:lpstr>Voda</vt:lpstr>
      <vt:lpstr>Monitoring vod</vt:lpstr>
      <vt:lpstr>Ochrana před povodněmi</vt:lpstr>
      <vt:lpstr>Geneticky modifikovaný organismus (GMO)</vt:lpstr>
      <vt:lpstr>Prezentace aplikace PowerPoint</vt:lpstr>
      <vt:lpstr>Ochrana klimatu</vt:lpstr>
      <vt:lpstr>Mezivládní panel pro změnu klimatu (IPCC)</vt:lpstr>
      <vt:lpstr>Mezinárodní dokumenty</vt:lpstr>
      <vt:lpstr>Kjótský protokol</vt:lpstr>
      <vt:lpstr>Udržitelná energetika a doprava</vt:lpstr>
      <vt:lpstr>Aktuálně využívaná alternativní paliva v dopravě</vt:lpstr>
      <vt:lpstr>Výhled</vt:lpstr>
      <vt:lpstr>Ekologicky šetrná vozidla</vt:lpstr>
    </vt:vector>
  </TitlesOfParts>
  <Company>Pedagogická fakulta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Ekologické aspekty lidské činnosti</dc:title>
  <dc:creator>Javorova Barbora</dc:creator>
  <cp:lastModifiedBy>Uživatel systému Windows</cp:lastModifiedBy>
  <cp:revision>117</cp:revision>
  <dcterms:created xsi:type="dcterms:W3CDTF">2012-10-22T11:33:13Z</dcterms:created>
  <dcterms:modified xsi:type="dcterms:W3CDTF">2018-09-12T16:41:28Z</dcterms:modified>
</cp:coreProperties>
</file>