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6" r:id="rId3"/>
    <p:sldId id="394" r:id="rId4"/>
    <p:sldId id="395" r:id="rId5"/>
    <p:sldId id="262" r:id="rId6"/>
    <p:sldId id="39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0" y="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03.10.2018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03.10.2018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Podstat fungování </a:t>
            </a:r>
            <a:br>
              <a:rPr lang="cs-CZ" sz="4000" b="1" dirty="0" smtClean="0">
                <a:latin typeface="Trebuchet MS" panose="020B0603020202020204" pitchFamily="34" charset="0"/>
              </a:rPr>
            </a:br>
            <a:r>
              <a:rPr lang="cs-CZ" sz="4000" b="1" dirty="0" smtClean="0">
                <a:latin typeface="Trebuchet MS" panose="020B0603020202020204" pitchFamily="34" charset="0"/>
              </a:rPr>
              <a:t>provozoven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podzim 2018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8371"/>
            <a:ext cx="1849478" cy="22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828092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625404" y="6336885"/>
            <a:ext cx="2133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83768" y="1208372"/>
            <a:ext cx="6275236" cy="2244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Katedra fyziky, chemie a odborného </a:t>
            </a:r>
            <a:r>
              <a:rPr lang="cs-CZ" sz="2000" i="1" dirty="0" smtClean="0">
                <a:latin typeface="Trebuchet MS" panose="020B0603020202020204" pitchFamily="34" charset="0"/>
              </a:rPr>
              <a:t>vzdělávání</a:t>
            </a:r>
          </a:p>
          <a:p>
            <a:pPr algn="l"/>
            <a:r>
              <a:rPr lang="cs-CZ" sz="2000" i="1" dirty="0" smtClean="0">
                <a:latin typeface="Trebuchet MS" panose="020B0603020202020204" pitchFamily="34" charset="0"/>
              </a:rPr>
              <a:t>Pedagogická fakulta Masarykovy univerzity</a:t>
            </a:r>
            <a:endParaRPr lang="cs-CZ" sz="2000" i="1" dirty="0">
              <a:latin typeface="Trebuchet MS" panose="020B0603020202020204" pitchFamily="34" charset="0"/>
            </a:endParaRP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500" i="1" dirty="0" smtClean="0">
                <a:latin typeface="Trebuchet MS" panose="020B0603020202020204" pitchFamily="34" charset="0"/>
              </a:rPr>
              <a:t>marinic@ped.muni.cz</a:t>
            </a:r>
            <a:endParaRPr lang="cs-CZ" sz="25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46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898593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Cílem předmětu je poskytnout studentům přehledné informace o fungování podniků, </a:t>
            </a:r>
            <a:r>
              <a:rPr lang="cs-CZ" sz="1600" dirty="0" smtClean="0">
                <a:latin typeface="Trebuchet MS" panose="020B0603020202020204" pitchFamily="34" charset="0"/>
              </a:rPr>
              <a:t>se zaměřením </a:t>
            </a:r>
            <a:r>
              <a:rPr lang="cs-CZ" sz="1600" dirty="0">
                <a:latin typeface="Trebuchet MS" panose="020B0603020202020204" pitchFamily="34" charset="0"/>
              </a:rPr>
              <a:t>na specifika provozoven služeb. Pozornost je věnována rozboru fungování podniku, zejména prostřednictvím rozboru funkcí podniku, a to jak po stránce organizační (útvarový i procesní přístup), tak po stránce materiálního zabezpečení. Daná problematika je propojena s financemi podniku a jejich řízením. Jsou tedy probírány otázky financování podniku, hodnocení investic i komplexního hodnocení finanční situace podniku</a:t>
            </a:r>
            <a:r>
              <a:rPr lang="cs-CZ" sz="16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Po absolvování předmětu by měl student vědět a </a:t>
            </a:r>
            <a:r>
              <a:rPr lang="cs-CZ" sz="1600" dirty="0" smtClean="0">
                <a:latin typeface="Trebuchet MS" panose="020B0603020202020204" pitchFamily="34" charset="0"/>
              </a:rPr>
              <a:t>umět: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umět </a:t>
            </a:r>
            <a:r>
              <a:rPr lang="cs-CZ" sz="1600" dirty="0">
                <a:latin typeface="Trebuchet MS" panose="020B0603020202020204" pitchFamily="34" charset="0"/>
              </a:rPr>
              <a:t>analyzovat rozvahu a výkaz zisků a </a:t>
            </a:r>
            <a:r>
              <a:rPr lang="cs-CZ" sz="1600" dirty="0" smtClean="0">
                <a:latin typeface="Trebuchet MS" panose="020B0603020202020204" pitchFamily="34" charset="0"/>
              </a:rPr>
              <a:t>ztrát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zná </a:t>
            </a:r>
            <a:r>
              <a:rPr lang="cs-CZ" sz="1600" dirty="0">
                <a:latin typeface="Trebuchet MS" panose="020B0603020202020204" pitchFamily="34" charset="0"/>
              </a:rPr>
              <a:t>jakým způsobem se sestavují ukazatele hodnotící podnik (z finančního hlediska</a:t>
            </a:r>
            <a:r>
              <a:rPr lang="cs-CZ" sz="1600" dirty="0" smtClean="0">
                <a:latin typeface="Trebuchet MS" panose="020B0603020202020204" pitchFamily="34" charset="0"/>
              </a:rPr>
              <a:t>)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umět </a:t>
            </a:r>
            <a:r>
              <a:rPr lang="cs-CZ" sz="1600" dirty="0">
                <a:latin typeface="Trebuchet MS" panose="020B0603020202020204" pitchFamily="34" charset="0"/>
              </a:rPr>
              <a:t>sestavit několik desítek ukazatelů z různých finančních oblastí </a:t>
            </a:r>
            <a:r>
              <a:rPr lang="cs-CZ" sz="1600" dirty="0" smtClean="0">
                <a:latin typeface="Trebuchet MS" panose="020B0603020202020204" pitchFamily="34" charset="0"/>
              </a:rPr>
              <a:t>podniku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600" dirty="0" smtClean="0">
                <a:latin typeface="Trebuchet MS" panose="020B0603020202020204" pitchFamily="34" charset="0"/>
              </a:rPr>
              <a:t>vědět </a:t>
            </a:r>
            <a:r>
              <a:rPr lang="cs-CZ" sz="1600" dirty="0">
                <a:latin typeface="Trebuchet MS" panose="020B0603020202020204" pitchFamily="34" charset="0"/>
              </a:rPr>
              <a:t>jak komplexně zhodnotit finanční situaci podniku a měl představu o východiscích finančního řízení a rozhodování v podniku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Podstata fungování provozoven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000" y="1800000"/>
            <a:ext cx="8460000" cy="5040000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sobota </a:t>
            </a:r>
            <a:r>
              <a:rPr lang="cs-CZ" sz="24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20. 10. </a:t>
            </a:r>
            <a:r>
              <a:rPr lang="cs-CZ" sz="24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2018|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14:00</a:t>
            </a:r>
            <a:r>
              <a:rPr lang="cs-CZ" sz="24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15:50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B3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03. 11.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2018|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4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12:50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endParaRPr lang="cs-CZ" sz="24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10. 11.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2018| </a:t>
            </a:r>
            <a:r>
              <a:rPr lang="cs-CZ" sz="24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14:00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15:50 |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B10</a:t>
            </a:r>
            <a:endParaRPr lang="cs-CZ" sz="24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4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24. 11. 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2018| </a:t>
            </a:r>
            <a:r>
              <a:rPr lang="cs-CZ" sz="24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14:00</a:t>
            </a:r>
            <a:r>
              <a:rPr lang="cs-CZ" sz="24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– 15:50 </a:t>
            </a:r>
            <a:r>
              <a:rPr lang="cs-CZ" sz="240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A57</a:t>
            </a:r>
            <a:endParaRPr lang="cs-CZ" sz="24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 jednotlivým tématům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diskuze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tematických úkolů</a:t>
            </a: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rozšiřující 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14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900000"/>
            <a:ext cx="846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Podstata fungování provozoven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Základní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pojmy podniku, podnikových funkcí, podnikové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ekonomiky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2)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Služby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jako nehmotný produktu a jejich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klasifikace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3)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Účetní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výkazy podniku a jejich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význam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4)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Horizontální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vertikální analýza podniku, finanční a provozní páka, analýza bodu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zvratu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5)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Poměrové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ukazatele a komplexní hodnocení finanční situace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podniku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6)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Produkce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její specifika s ohledem na poskytování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služeb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7)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Skladové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hospodářství, zásoby a jejich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financování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8)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Odbyt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– výrobková, cenová, komunikační a distribucí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politika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9)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Personalistika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, produktivita a personální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náklady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10)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Financování podniku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11)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Investování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 hodnocení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investic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447675" indent="-447675" algn="l">
              <a:spcBef>
                <a:spcPts val="600"/>
              </a:spcBef>
              <a:tabLst>
                <a:tab pos="447675" algn="l"/>
              </a:tabLst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12)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Správa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podniku a vztah mezi vlastníkem 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managementem</a:t>
            </a:r>
            <a:endParaRPr lang="cs-CZ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900000"/>
            <a:ext cx="846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Podstata fungování provozoven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0000" y="1800000"/>
            <a:ext cx="8460000" cy="5040000"/>
          </a:xfrm>
        </p:spPr>
        <p:txBody>
          <a:bodyPr>
            <a:normAutofit/>
          </a:bodyPr>
          <a:lstStyle/>
          <a:p>
            <a:pPr marL="182563" indent="-182563" algn="l">
              <a:lnSpc>
                <a:spcPct val="110000"/>
              </a:lnSpc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Předmět je ukončen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písemní zkouškou formou samostatně zpracovaného projektu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Projekt</a:t>
            </a:r>
            <a:endParaRPr lang="cs-CZ" sz="1800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samostatně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zpracovaný projekt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</a:rPr>
              <a:t>analýzy vybrané podnikové funkce s vazbou na podnikové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finance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prakticky zaměřená charakteristika vybrané podnikové funkce individuálně zvoleného podniku vycházející z teoretických základů dané funkce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funkce: odbytová, ekonomická, nákupní, personální, technická a správní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adekvátní aplikace poznatků z oblasti podnikových financí na vybranou podnikovou funkci, se zaměřením dopadů realizace podnikové funkce na finanční zdraví podniku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podnikové finance: horizontální a vertikální analýza, poměrové ukazatele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0000" y="901155"/>
            <a:ext cx="828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Podstata fungování provozoven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87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142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Podstat fungování  provozoven služeb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UOPK_0006 Daňový systém ČR</dc:title>
  <dc:creator>Marinič Peter</dc:creator>
  <cp:lastModifiedBy>Peter Marinič</cp:lastModifiedBy>
  <cp:revision>44</cp:revision>
  <dcterms:created xsi:type="dcterms:W3CDTF">2016-06-07T08:38:00Z</dcterms:created>
  <dcterms:modified xsi:type="dcterms:W3CDTF">2018-10-03T05:39:43Z</dcterms:modified>
</cp:coreProperties>
</file>