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92" r:id="rId2"/>
    <p:sldId id="396" r:id="rId3"/>
    <p:sldId id="394" r:id="rId4"/>
    <p:sldId id="395" r:id="rId5"/>
    <p:sldId id="262" r:id="rId6"/>
    <p:sldId id="397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0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60" y="11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D44DAD-D00C-44E7-B421-77993FB119B7}" type="datetimeFigureOut">
              <a:rPr lang="cs-CZ" smtClean="0"/>
              <a:t>03.10.2018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9788DF-5D16-40C3-B2CD-017B1CF055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0942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19A66-D202-43B2-870B-024370F689AB}" type="datetime1">
              <a:rPr lang="cs-CZ" smtClean="0"/>
              <a:t>03.10.2018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8D3CF-E5E2-41E7-B2E1-A7332C832D5E}" type="datetime1">
              <a:rPr lang="cs-CZ" smtClean="0"/>
              <a:t>03.10.2018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4300B-A23C-4055-811E-B0A560CEDC56}" type="datetime1">
              <a:rPr lang="cs-CZ" smtClean="0"/>
              <a:t>03.10.2018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C06A2-3867-4ED0-848B-411DEF113230}" type="datetime1">
              <a:rPr lang="cs-CZ" smtClean="0"/>
              <a:t>03.10.2018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164A0-80A6-4316-875F-76D468910E9E}" type="datetime1">
              <a:rPr lang="cs-CZ" smtClean="0"/>
              <a:t>03.10.2018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745EB-E644-48E0-8111-B7D684DA5ECA}" type="datetime1">
              <a:rPr lang="cs-CZ" smtClean="0"/>
              <a:t>03.10.2018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30C5A-6324-4D00-A4A5-F337F66EBE66}" type="datetime1">
              <a:rPr lang="cs-CZ" smtClean="0"/>
              <a:t>03.10.2018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63275-49AF-4B7B-B1D3-05A230FCD283}" type="datetime1">
              <a:rPr lang="cs-CZ" smtClean="0"/>
              <a:t>03.10.2018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07AE4-5F77-4ECF-9B62-8B4970A4412C}" type="datetime1">
              <a:rPr lang="cs-CZ" smtClean="0"/>
              <a:t>03.10.2018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AF087-B74E-4834-A5D0-3FBF5E922498}" type="datetime1">
              <a:rPr lang="cs-CZ" smtClean="0"/>
              <a:t>03.10.2018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7228D-4AE1-4039-8070-3D6DB812AC0C}" type="datetime1">
              <a:rPr lang="cs-CZ" smtClean="0"/>
              <a:t>03.10.2018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85281D-24F7-43CA-BCFC-9807DEEBBBA0}" type="datetime1">
              <a:rPr lang="cs-CZ" smtClean="0"/>
              <a:t>03.10.2018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450703"/>
          </a:xfrm>
        </p:spPr>
        <p:txBody>
          <a:bodyPr>
            <a:normAutofit/>
          </a:bodyPr>
          <a:lstStyle/>
          <a:p>
            <a:pPr algn="l"/>
            <a:r>
              <a:rPr lang="cs-CZ" sz="4000" b="1" dirty="0" smtClean="0">
                <a:latin typeface="Trebuchet MS" panose="020B0603020202020204" pitchFamily="34" charset="0"/>
              </a:rPr>
              <a:t>Podstat fungování </a:t>
            </a:r>
            <a:br>
              <a:rPr lang="cs-CZ" sz="4000" b="1" dirty="0" smtClean="0">
                <a:latin typeface="Trebuchet MS" panose="020B0603020202020204" pitchFamily="34" charset="0"/>
              </a:rPr>
            </a:br>
            <a:r>
              <a:rPr lang="cs-CZ" sz="4000" b="1" dirty="0" smtClean="0">
                <a:latin typeface="Trebuchet MS" panose="020B0603020202020204" pitchFamily="34" charset="0"/>
              </a:rPr>
              <a:t>provozoven služeb</a:t>
            </a:r>
            <a:endParaRPr lang="cs-CZ" sz="4000" b="1" dirty="0">
              <a:latin typeface="Trebuchet MS" panose="020B0603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4149080"/>
            <a:ext cx="6400800" cy="1752600"/>
          </a:xfrm>
        </p:spPr>
        <p:txBody>
          <a:bodyPr/>
          <a:lstStyle/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r>
              <a:rPr lang="cs-CZ" dirty="0" smtClean="0">
                <a:latin typeface="Trebuchet MS" panose="020B0603020202020204" pitchFamily="34" charset="0"/>
              </a:rPr>
              <a:t>podzim 2018</a:t>
            </a:r>
            <a:endParaRPr lang="cs-CZ" dirty="0">
              <a:latin typeface="Trebuchet MS" panose="020B0603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320000" cy="1678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0849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208371"/>
            <a:ext cx="1849478" cy="224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573016"/>
            <a:ext cx="8280920" cy="2736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625404" y="6336885"/>
            <a:ext cx="2133600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2</a:t>
            </a:fld>
            <a:endParaRPr lang="cs-CZ" dirty="0"/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2483768" y="1208372"/>
            <a:ext cx="6275236" cy="22444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000"/>
              </a:spcAft>
            </a:pPr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Ing. Peter MARINIČ, Ph.D.</a:t>
            </a:r>
          </a:p>
          <a:p>
            <a:pPr algn="l"/>
            <a:r>
              <a:rPr lang="cs-CZ" sz="2000" i="1" dirty="0">
                <a:latin typeface="Trebuchet MS" panose="020B0603020202020204" pitchFamily="34" charset="0"/>
              </a:rPr>
              <a:t>Katedra fyziky, chemie a odborného </a:t>
            </a:r>
            <a:r>
              <a:rPr lang="cs-CZ" sz="2000" i="1" dirty="0" smtClean="0">
                <a:latin typeface="Trebuchet MS" panose="020B0603020202020204" pitchFamily="34" charset="0"/>
              </a:rPr>
              <a:t>vzdělávání</a:t>
            </a:r>
          </a:p>
          <a:p>
            <a:pPr algn="l"/>
            <a:r>
              <a:rPr lang="cs-CZ" sz="2000" i="1" dirty="0" smtClean="0">
                <a:latin typeface="Trebuchet MS" panose="020B0603020202020204" pitchFamily="34" charset="0"/>
              </a:rPr>
              <a:t>Pedagogická fakulta Masarykovy univerzity</a:t>
            </a:r>
            <a:endParaRPr lang="cs-CZ" sz="2000" i="1" dirty="0">
              <a:latin typeface="Trebuchet MS" panose="020B0603020202020204" pitchFamily="34" charset="0"/>
            </a:endParaRPr>
          </a:p>
          <a:p>
            <a:pPr algn="l"/>
            <a:r>
              <a:rPr lang="cs-CZ" sz="2000" i="1" dirty="0">
                <a:latin typeface="Trebuchet MS" panose="020B0603020202020204" pitchFamily="34" charset="0"/>
              </a:rPr>
              <a:t>Poříčí 7, Brno – budova B – místnost 2035</a:t>
            </a:r>
          </a:p>
          <a:p>
            <a:pPr algn="l">
              <a:spcBef>
                <a:spcPts val="2000"/>
              </a:spcBef>
            </a:pPr>
            <a:r>
              <a:rPr lang="cs-CZ" sz="2500" i="1" dirty="0" smtClean="0">
                <a:latin typeface="Trebuchet MS" panose="020B0603020202020204" pitchFamily="34" charset="0"/>
              </a:rPr>
              <a:t>marinic@ped.muni.cz</a:t>
            </a:r>
            <a:endParaRPr lang="cs-CZ" sz="2500" i="1" dirty="0">
              <a:latin typeface="Trebuchet MS" panose="020B06030202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9464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0000" y="898593"/>
            <a:ext cx="8460000" cy="900000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Charakteristika předmětu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0000" y="1800000"/>
            <a:ext cx="8460000" cy="5040000"/>
          </a:xfrm>
        </p:spPr>
        <p:txBody>
          <a:bodyPr>
            <a:noAutofit/>
          </a:bodyPr>
          <a:lstStyle/>
          <a:p>
            <a:pPr marL="174625" indent="-174625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Cíle předmětu:</a:t>
            </a:r>
            <a:endParaRPr lang="cs-CZ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74625" indent="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1600" dirty="0">
                <a:latin typeface="Trebuchet MS" panose="020B0603020202020204" pitchFamily="34" charset="0"/>
              </a:rPr>
              <a:t>Cílem předmětu je poskytnout studentům přehledné informace o fungování podniků, </a:t>
            </a:r>
            <a:r>
              <a:rPr lang="cs-CZ" sz="1600" dirty="0" smtClean="0">
                <a:latin typeface="Trebuchet MS" panose="020B0603020202020204" pitchFamily="34" charset="0"/>
              </a:rPr>
              <a:t>se zaměřením </a:t>
            </a:r>
            <a:r>
              <a:rPr lang="cs-CZ" sz="1600" dirty="0">
                <a:latin typeface="Trebuchet MS" panose="020B0603020202020204" pitchFamily="34" charset="0"/>
              </a:rPr>
              <a:t>na specifika provozoven služeb. Pozornost je věnována rozboru fungování podniku, zejména prostřednictvím rozboru funkcí podniku, a to jak po stránce organizační (útvarový i procesní přístup), tak po stránce materiálního zabezpečení. Daná problematika je propojena s financemi podniku a jejich řízením. Jsou tedy probírány otázky financování podniku, hodnocení investic i komplexního hodnocení finanční situace podniku</a:t>
            </a:r>
            <a:r>
              <a:rPr lang="cs-CZ" sz="1600" dirty="0" smtClean="0">
                <a:latin typeface="Trebuchet MS" panose="020B0603020202020204" pitchFamily="34" charset="0"/>
              </a:rPr>
              <a:t>.</a:t>
            </a:r>
          </a:p>
          <a:p>
            <a:pPr marL="174625" indent="-174625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Výstupy z učení:</a:t>
            </a:r>
            <a:endParaRPr lang="cs-CZ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74625" indent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1600" dirty="0">
                <a:latin typeface="Trebuchet MS" panose="020B0603020202020204" pitchFamily="34" charset="0"/>
              </a:rPr>
              <a:t>Po absolvování předmětu by měl student vědět a </a:t>
            </a:r>
            <a:r>
              <a:rPr lang="cs-CZ" sz="1600" dirty="0" smtClean="0">
                <a:latin typeface="Trebuchet MS" panose="020B0603020202020204" pitchFamily="34" charset="0"/>
              </a:rPr>
              <a:t>umět:</a:t>
            </a:r>
          </a:p>
          <a:p>
            <a:pPr marL="460375" indent="-2857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600" dirty="0" smtClean="0">
                <a:latin typeface="Trebuchet MS" panose="020B0603020202020204" pitchFamily="34" charset="0"/>
              </a:rPr>
              <a:t>umět </a:t>
            </a:r>
            <a:r>
              <a:rPr lang="cs-CZ" sz="1600" dirty="0">
                <a:latin typeface="Trebuchet MS" panose="020B0603020202020204" pitchFamily="34" charset="0"/>
              </a:rPr>
              <a:t>analyzovat rozvahu a výkaz zisků a </a:t>
            </a:r>
            <a:r>
              <a:rPr lang="cs-CZ" sz="1600" dirty="0" smtClean="0">
                <a:latin typeface="Trebuchet MS" panose="020B0603020202020204" pitchFamily="34" charset="0"/>
              </a:rPr>
              <a:t>ztrát</a:t>
            </a:r>
          </a:p>
          <a:p>
            <a:pPr marL="460375" indent="-2857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600" dirty="0" smtClean="0">
                <a:latin typeface="Trebuchet MS" panose="020B0603020202020204" pitchFamily="34" charset="0"/>
              </a:rPr>
              <a:t>zná </a:t>
            </a:r>
            <a:r>
              <a:rPr lang="cs-CZ" sz="1600" dirty="0">
                <a:latin typeface="Trebuchet MS" panose="020B0603020202020204" pitchFamily="34" charset="0"/>
              </a:rPr>
              <a:t>jakým způsobem se sestavují ukazatele hodnotící podnik (z finančního hlediska</a:t>
            </a:r>
            <a:r>
              <a:rPr lang="cs-CZ" sz="1600" dirty="0" smtClean="0">
                <a:latin typeface="Trebuchet MS" panose="020B0603020202020204" pitchFamily="34" charset="0"/>
              </a:rPr>
              <a:t>)</a:t>
            </a:r>
          </a:p>
          <a:p>
            <a:pPr marL="460375" indent="-2857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600" dirty="0" smtClean="0">
                <a:latin typeface="Trebuchet MS" panose="020B0603020202020204" pitchFamily="34" charset="0"/>
              </a:rPr>
              <a:t>umět </a:t>
            </a:r>
            <a:r>
              <a:rPr lang="cs-CZ" sz="1600" dirty="0">
                <a:latin typeface="Trebuchet MS" panose="020B0603020202020204" pitchFamily="34" charset="0"/>
              </a:rPr>
              <a:t>sestavit několik desítek ukazatelů z různých finančních oblastí </a:t>
            </a:r>
            <a:r>
              <a:rPr lang="cs-CZ" sz="1600" dirty="0" smtClean="0">
                <a:latin typeface="Trebuchet MS" panose="020B0603020202020204" pitchFamily="34" charset="0"/>
              </a:rPr>
              <a:t>podniku</a:t>
            </a:r>
          </a:p>
          <a:p>
            <a:pPr marL="460375" indent="-2857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600" dirty="0" smtClean="0">
                <a:latin typeface="Trebuchet MS" panose="020B0603020202020204" pitchFamily="34" charset="0"/>
              </a:rPr>
              <a:t>vědět </a:t>
            </a:r>
            <a:r>
              <a:rPr lang="cs-CZ" sz="1600" dirty="0">
                <a:latin typeface="Trebuchet MS" panose="020B0603020202020204" pitchFamily="34" charset="0"/>
              </a:rPr>
              <a:t>jak komplexně zhodnotit finanční situaci podniku a měl představu o východiscích finančního řízení a rozhodování v podniku</a:t>
            </a: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Podstata fungování provozoven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3979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60000" y="1800000"/>
            <a:ext cx="8460000" cy="5040000"/>
          </a:xfrm>
        </p:spPr>
        <p:txBody>
          <a:bodyPr>
            <a:normAutofit/>
          </a:bodyPr>
          <a:lstStyle/>
          <a:p>
            <a:pPr marL="174625" indent="-174625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sobota </a:t>
            </a:r>
            <a:r>
              <a:rPr lang="cs-CZ" sz="2400" b="1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20. 10. </a:t>
            </a:r>
            <a:r>
              <a:rPr lang="cs-CZ" sz="24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2018| </a:t>
            </a:r>
            <a:r>
              <a:rPr lang="cs-CZ" sz="24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14:00</a:t>
            </a:r>
            <a:r>
              <a:rPr lang="cs-CZ" sz="24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– </a:t>
            </a:r>
            <a:r>
              <a:rPr lang="cs-CZ" sz="24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15:50 </a:t>
            </a:r>
            <a:r>
              <a:rPr lang="cs-CZ" sz="24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4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B3</a:t>
            </a:r>
          </a:p>
          <a:p>
            <a:pPr marL="174625" indent="-174625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b="1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sobota </a:t>
            </a:r>
            <a:r>
              <a:rPr lang="cs-CZ" sz="24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03. 11. </a:t>
            </a:r>
            <a:r>
              <a:rPr lang="cs-CZ" sz="24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2018| </a:t>
            </a:r>
            <a:r>
              <a:rPr lang="cs-CZ" sz="24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10:00</a:t>
            </a:r>
            <a:r>
              <a:rPr lang="cs-CZ" sz="24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– </a:t>
            </a:r>
            <a:r>
              <a:rPr lang="cs-CZ" sz="24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12:50 </a:t>
            </a:r>
            <a:r>
              <a:rPr lang="cs-CZ" sz="24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4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B5</a:t>
            </a:r>
            <a:endParaRPr lang="cs-CZ" sz="2400" b="1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74625" indent="-174625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sobota </a:t>
            </a:r>
            <a:r>
              <a:rPr lang="cs-CZ" sz="24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10. 11. </a:t>
            </a:r>
            <a:r>
              <a:rPr lang="cs-CZ" sz="24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2018| </a:t>
            </a:r>
            <a:r>
              <a:rPr lang="cs-CZ" sz="2400" b="1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14:00</a:t>
            </a:r>
            <a:r>
              <a:rPr lang="cs-CZ" sz="24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– 15:50 | </a:t>
            </a:r>
            <a:r>
              <a:rPr lang="cs-CZ" sz="24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B10</a:t>
            </a:r>
            <a:endParaRPr lang="cs-CZ" sz="2400" b="1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74625" indent="-174625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sobota </a:t>
            </a:r>
            <a:r>
              <a:rPr lang="cs-CZ" sz="24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24. 11. </a:t>
            </a:r>
            <a:r>
              <a:rPr lang="cs-CZ" sz="24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2018| </a:t>
            </a:r>
            <a:r>
              <a:rPr lang="cs-CZ" sz="2400" b="1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14:00</a:t>
            </a:r>
            <a:r>
              <a:rPr lang="cs-CZ" sz="24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– 15:50 </a:t>
            </a:r>
            <a:r>
              <a:rPr lang="cs-CZ" sz="240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400" b="1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A57</a:t>
            </a:r>
            <a:endParaRPr lang="cs-CZ" sz="2400" b="1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447675" indent="-271463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přednáška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k jednotlivým tématům</a:t>
            </a:r>
          </a:p>
          <a:p>
            <a:pPr marL="447675" indent="-271463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interaktivní diskuze</a:t>
            </a:r>
          </a:p>
          <a:p>
            <a:pPr marL="447675" indent="-271463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řešení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tematických úkolů</a:t>
            </a:r>
          </a:p>
          <a:p>
            <a:pPr marL="447675" indent="-271463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rozšiřující diskuze k vybraným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tématům</a:t>
            </a:r>
            <a:endParaRPr lang="cs-CZ" sz="2000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447675" indent="-271463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a jiné…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60000" y="900000"/>
            <a:ext cx="8460000" cy="90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Harmonogram předmětu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Podstata fungování provozoven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4496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60000" y="1800000"/>
            <a:ext cx="8460000" cy="5040000"/>
          </a:xfrm>
        </p:spPr>
        <p:txBody>
          <a:bodyPr>
            <a:noAutofit/>
          </a:bodyPr>
          <a:lstStyle/>
          <a:p>
            <a:pPr marL="447675" indent="-447675" algn="l">
              <a:spcBef>
                <a:spcPts val="600"/>
              </a:spcBef>
              <a:tabLst>
                <a:tab pos="447675" algn="l"/>
              </a:tabLst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1) 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Základní </a:t>
            </a: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pojmy podniku, podnikových funkcí, podnikové 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ekonomiky</a:t>
            </a:r>
            <a:endParaRPr lang="cs-CZ" sz="18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447675" indent="-447675" algn="l">
              <a:spcBef>
                <a:spcPts val="600"/>
              </a:spcBef>
              <a:tabLst>
                <a:tab pos="447675" algn="l"/>
              </a:tabLst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2) 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Služby </a:t>
            </a: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jako nehmotný produktu a jejich 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klasifikace</a:t>
            </a:r>
            <a:endParaRPr lang="cs-CZ" sz="18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447675" indent="-447675" algn="l">
              <a:spcBef>
                <a:spcPts val="600"/>
              </a:spcBef>
              <a:tabLst>
                <a:tab pos="447675" algn="l"/>
              </a:tabLst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3) 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Účetní </a:t>
            </a: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výkazy podniku a jejich 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význam</a:t>
            </a:r>
            <a:endParaRPr lang="cs-CZ" sz="18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447675" indent="-447675" algn="l">
              <a:spcBef>
                <a:spcPts val="600"/>
              </a:spcBef>
              <a:tabLst>
                <a:tab pos="447675" algn="l"/>
              </a:tabLst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4) 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Horizontální </a:t>
            </a: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a vertikální analýza podniku, finanční a provozní páka, analýza bodu 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zvratu</a:t>
            </a:r>
            <a:endParaRPr lang="cs-CZ" sz="18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447675" indent="-447675" algn="l">
              <a:spcBef>
                <a:spcPts val="600"/>
              </a:spcBef>
              <a:tabLst>
                <a:tab pos="447675" algn="l"/>
              </a:tabLst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5) 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Poměrové </a:t>
            </a: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ukazatele a komplexní hodnocení finanční situace 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podniku</a:t>
            </a:r>
            <a:endParaRPr lang="cs-CZ" sz="18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447675" indent="-447675" algn="l">
              <a:spcBef>
                <a:spcPts val="600"/>
              </a:spcBef>
              <a:tabLst>
                <a:tab pos="447675" algn="l"/>
              </a:tabLst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6) 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Produkce </a:t>
            </a: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a její specifika s ohledem na poskytování 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služeb</a:t>
            </a:r>
            <a:endParaRPr lang="cs-CZ" sz="18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447675" indent="-447675" algn="l">
              <a:spcBef>
                <a:spcPts val="600"/>
              </a:spcBef>
              <a:tabLst>
                <a:tab pos="447675" algn="l"/>
              </a:tabLst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7) 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Skladové </a:t>
            </a: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hospodářství, zásoby a jejich 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financování</a:t>
            </a:r>
            <a:endParaRPr lang="cs-CZ" sz="18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447675" indent="-447675" algn="l">
              <a:spcBef>
                <a:spcPts val="600"/>
              </a:spcBef>
              <a:tabLst>
                <a:tab pos="447675" algn="l"/>
              </a:tabLst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8) 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Odbyt </a:t>
            </a: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– výrobková, cenová, komunikační a distribucí 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politika</a:t>
            </a:r>
            <a:endParaRPr lang="cs-CZ" sz="18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447675" indent="-447675" algn="l">
              <a:spcBef>
                <a:spcPts val="600"/>
              </a:spcBef>
              <a:tabLst>
                <a:tab pos="447675" algn="l"/>
              </a:tabLst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9) 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Personalistika</a:t>
            </a: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, produktivita a personální 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náklady</a:t>
            </a:r>
            <a:endParaRPr lang="cs-CZ" sz="18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447675" indent="-447675" algn="l">
              <a:spcBef>
                <a:spcPts val="600"/>
              </a:spcBef>
              <a:tabLst>
                <a:tab pos="447675" algn="l"/>
              </a:tabLst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10) 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Financování podniku</a:t>
            </a:r>
            <a:endParaRPr lang="cs-CZ" sz="18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447675" indent="-447675" algn="l">
              <a:spcBef>
                <a:spcPts val="600"/>
              </a:spcBef>
              <a:tabLst>
                <a:tab pos="447675" algn="l"/>
              </a:tabLst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11) 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Investování </a:t>
            </a: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a hodnocení 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investic</a:t>
            </a:r>
            <a:endParaRPr lang="cs-CZ" sz="18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447675" indent="-447675" algn="l">
              <a:spcBef>
                <a:spcPts val="600"/>
              </a:spcBef>
              <a:tabLst>
                <a:tab pos="447675" algn="l"/>
              </a:tabLst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12) 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Správa </a:t>
            </a: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podniku a vztah mezi vlastníkem a 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managementem</a:t>
            </a:r>
            <a:endParaRPr lang="cs-CZ" sz="1800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60000" y="900000"/>
            <a:ext cx="8460000" cy="90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Přehled témat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Podstata fungování provozoven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3918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60000" y="1800000"/>
            <a:ext cx="8460000" cy="5040000"/>
          </a:xfrm>
        </p:spPr>
        <p:txBody>
          <a:bodyPr>
            <a:normAutofit/>
          </a:bodyPr>
          <a:lstStyle/>
          <a:p>
            <a:pPr marL="182563" indent="-182563" algn="l">
              <a:lnSpc>
                <a:spcPct val="110000"/>
              </a:lnSpc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Předmět je ukončen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písemní zkouškou formou samostatně zpracovaného projektu</a:t>
            </a:r>
          </a:p>
          <a:p>
            <a:pPr marL="182563" indent="-182563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Projekt</a:t>
            </a:r>
            <a:endParaRPr lang="cs-CZ" sz="1800" dirty="0" smtClean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samostatně 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zpracovaný projekt </a:t>
            </a: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analýzy vybrané podnikové funkce s vazbou na podnikové 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finance</a:t>
            </a: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prakticky zaměřená charakteristika vybrané podnikové funkce individuálně zvoleného podniku vycházející z teoretických základů dané funkce</a:t>
            </a: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i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funkce: odbytová, ekonomická, nákupní, personální, technická a správní</a:t>
            </a: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adekvátní aplikace poznatků z oblasti podnikových financí na vybranou podnikovou funkci, se zaměřením dopadů realizace podnikové funkce na finanční zdraví podniku</a:t>
            </a: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i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podnikové finance: horizontální a vertikální analýza, poměrové ukazatele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60000" y="901155"/>
            <a:ext cx="8280000" cy="90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Ukončení předmětu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Podstata fungování provozoven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818783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</TotalTime>
  <Words>142</Words>
  <Application>Microsoft Office PowerPoint</Application>
  <PresentationFormat>Předvádění na obrazovce (4:3)</PresentationFormat>
  <Paragraphs>54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Arial</vt:lpstr>
      <vt:lpstr>Calibri</vt:lpstr>
      <vt:lpstr>Trebuchet MS</vt:lpstr>
      <vt:lpstr>Verdana</vt:lpstr>
      <vt:lpstr>Wingdings</vt:lpstr>
      <vt:lpstr>Motiv sady Office</vt:lpstr>
      <vt:lpstr>Podstat fungování  provozoven služeb</vt:lpstr>
      <vt:lpstr>Prezentace aplikace PowerPoint</vt:lpstr>
      <vt:lpstr>Charakteristika předmětu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UOPK_0006 Daňový systém ČR</dc:title>
  <dc:creator>Marinič Peter</dc:creator>
  <cp:lastModifiedBy>Peter Marinič</cp:lastModifiedBy>
  <cp:revision>44</cp:revision>
  <dcterms:created xsi:type="dcterms:W3CDTF">2016-06-07T08:38:00Z</dcterms:created>
  <dcterms:modified xsi:type="dcterms:W3CDTF">2018-10-03T05:39:43Z</dcterms:modified>
</cp:coreProperties>
</file>