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biopotraviny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</a:rPr>
              <a:t>Biopotraviny</a:t>
            </a:r>
            <a:r>
              <a:rPr lang="cs-CZ" b="1" dirty="0" smtClean="0"/>
              <a:t> jsou </a:t>
            </a:r>
            <a:r>
              <a:rPr lang="cs-CZ" b="1" dirty="0" smtClean="0">
                <a:solidFill>
                  <a:srgbClr val="FFFF00"/>
                </a:solidFill>
              </a:rPr>
              <a:t>potravinářské výrobky získané z bioproduktů </a:t>
            </a:r>
            <a:r>
              <a:rPr lang="cs-CZ" b="1" dirty="0" smtClean="0"/>
              <a:t>a omezeného množství povolených přísad vymezeným technologickým postupem dle zvláštního předpisu a pod kontrolním režimem.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</a:rPr>
              <a:t>Bioprodukty </a:t>
            </a:r>
            <a:r>
              <a:rPr lang="cs-CZ" b="1" dirty="0" smtClean="0"/>
              <a:t>jsou </a:t>
            </a:r>
            <a:r>
              <a:rPr lang="cs-CZ" b="1" dirty="0" smtClean="0">
                <a:solidFill>
                  <a:srgbClr val="FFFF00"/>
                </a:solidFill>
              </a:rPr>
              <a:t>přímé zemědělské produkty </a:t>
            </a:r>
            <a:r>
              <a:rPr lang="cs-CZ" b="1" dirty="0" smtClean="0"/>
              <a:t>ze systému hospodaření, které podléhá </a:t>
            </a:r>
            <a:r>
              <a:rPr lang="cs-CZ" b="1" dirty="0" smtClean="0">
                <a:solidFill>
                  <a:srgbClr val="FFFF00"/>
                </a:solidFill>
              </a:rPr>
              <a:t>zvláštnímu předpisu a režimu kontroly pro ekologické zemědělství.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Sem patří i volně sbírané plody z pozemků neošetřených jinak než ekologicky.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FF00"/>
                </a:solidFill>
              </a:rPr>
              <a:t>Surovina živočišného nebo rostlinného původu získaná v ekologickém zemědělství </a:t>
            </a:r>
            <a:r>
              <a:rPr lang="cs-CZ" b="1" dirty="0" smtClean="0"/>
              <a:t>a určená na základě osvědčení o původu bioproduktu k výrobě biopotravin. </a:t>
            </a:r>
            <a:r>
              <a:rPr lang="cs-CZ" b="1" dirty="0" smtClean="0">
                <a:solidFill>
                  <a:srgbClr val="FFFF00"/>
                </a:solidFill>
              </a:rPr>
              <a:t>(zákon č. 242/2000 Sb.).</a:t>
            </a:r>
          </a:p>
          <a:p>
            <a:pPr>
              <a:buBlip>
                <a:blip r:embed="rId2"/>
              </a:buBlip>
            </a:pP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600" b="1" dirty="0" smtClean="0">
                <a:solidFill>
                  <a:srgbClr val="FFC000"/>
                </a:solidFill>
              </a:rPr>
              <a:t>BIOPOTRAVINY A CHEMICKÁ RIZIKA</a:t>
            </a:r>
            <a:endParaRPr lang="cs-CZ" sz="4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FF00"/>
                </a:solidFill>
              </a:rPr>
              <a:t>U látek přirozeně s</a:t>
            </a:r>
            <a:r>
              <a:rPr lang="cs-CZ" b="1" i="1" dirty="0" smtClean="0">
                <a:solidFill>
                  <a:srgbClr val="FFFF00"/>
                </a:solidFill>
              </a:rPr>
              <a:t>e </a:t>
            </a:r>
            <a:r>
              <a:rPr lang="cs-CZ" b="1" dirty="0" smtClean="0">
                <a:solidFill>
                  <a:srgbClr val="FFFF00"/>
                </a:solidFill>
              </a:rPr>
              <a:t>vyskytujících </a:t>
            </a:r>
            <a:r>
              <a:rPr lang="cs-CZ" b="1" dirty="0" smtClean="0"/>
              <a:t>nelze předpokládat zásadní rozdíly v jejich obsahu u konvenčních potravin a biopotravin.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Výjimkou mohou být mykotoxiny. Chemická ochrana plodin proti plísním je u biopotravin výrazně nižší, lze u těchto produktů předpokládat vyšší výskyt plísní, </a:t>
            </a:r>
            <a:r>
              <a:rPr lang="cs-CZ" b="1" dirty="0" smtClean="0">
                <a:solidFill>
                  <a:srgbClr val="FF0000"/>
                </a:solidFill>
              </a:rPr>
              <a:t>ale není to pravidlem.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Na druhé straně masivnější chemická ochrana může u </a:t>
            </a:r>
            <a:r>
              <a:rPr lang="cs-CZ" b="1" dirty="0" err="1" smtClean="0"/>
              <a:t>toxikogenních</a:t>
            </a:r>
            <a:r>
              <a:rPr lang="cs-CZ" b="1" dirty="0" smtClean="0"/>
              <a:t> plísní vyvolat </a:t>
            </a:r>
            <a:r>
              <a:rPr lang="cs-CZ" b="1" dirty="0" smtClean="0">
                <a:solidFill>
                  <a:srgbClr val="FFFF00"/>
                </a:solidFill>
              </a:rPr>
              <a:t>vyšší produkci mykotoxinů jako odezvu na použití fungicidů. 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Také rozdíly mezi obsahem </a:t>
            </a:r>
            <a:r>
              <a:rPr lang="cs-CZ" b="1" dirty="0" smtClean="0">
                <a:solidFill>
                  <a:srgbClr val="FF0000"/>
                </a:solidFill>
              </a:rPr>
              <a:t>kontaminantů</a:t>
            </a:r>
            <a:r>
              <a:rPr lang="cs-CZ" b="1" dirty="0" smtClean="0"/>
              <a:t> u biopotravin a konvenčních potravin nelze předpokládat.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Jako příklad lze uvést případ </a:t>
            </a:r>
            <a:r>
              <a:rPr lang="cs-CZ" b="1" dirty="0" err="1" smtClean="0"/>
              <a:t>polyaromatických</a:t>
            </a:r>
            <a:r>
              <a:rPr lang="cs-CZ" b="1" dirty="0" smtClean="0"/>
              <a:t> uhlovodíků (PAH), které vznikají nedokonalým spalováním organických látek.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Jsou obsaženy v atmosféře v důsledku sopečné činnosti, lesních požárů, ale jsou i přirozeným metabolitem mnohých rostlin (oliv, zelí, póru, rajčat, špenátu aj.).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</a:rPr>
              <a:t>REZIDUA </a:t>
            </a:r>
            <a:r>
              <a:rPr lang="cs-CZ" b="1" dirty="0" smtClean="0"/>
              <a:t>- lze připustit vyšší obsah </a:t>
            </a:r>
            <a:r>
              <a:rPr lang="cs-CZ" b="1" dirty="0" smtClean="0">
                <a:solidFill>
                  <a:srgbClr val="FFFF00"/>
                </a:solidFill>
              </a:rPr>
              <a:t>dusičnanů a dusitanů </a:t>
            </a:r>
            <a:r>
              <a:rPr lang="cs-CZ" b="1" dirty="0" smtClean="0"/>
              <a:t>v konvenčních potravinách,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Přitom největší podíl na příjem dusičnanů je ze zeleniny, ale vztah mezi příjmem zeleniny a rizikem rakoviny je nepřímý. 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FF00"/>
                </a:solidFill>
              </a:rPr>
              <a:t>Rezidua PCB </a:t>
            </a:r>
            <a:r>
              <a:rPr lang="cs-CZ" b="1" dirty="0" smtClean="0"/>
              <a:t>(polychlorovaných bifenylů) - jsou nacházena ve větším množství i v tkáních volně žijících zvířat 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Vyskytují se tedy ve volné přírodě a odtud přecházejí do jejich produktů, </a:t>
            </a:r>
            <a:r>
              <a:rPr lang="cs-CZ" b="1" dirty="0" smtClean="0">
                <a:solidFill>
                  <a:srgbClr val="FFFF00"/>
                </a:solidFill>
              </a:rPr>
              <a:t>tedy i biopotravin</a:t>
            </a:r>
            <a:r>
              <a:rPr lang="cs-CZ" b="1" dirty="0" smtClean="0"/>
              <a:t>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Obsah reziduí veterinárních léčiv, hormonálních látek, růstových stimulátorů a dalších je přísně regulován veterinárním zákonem a chemickými požadavky na potraviny a Zákonem o potravinách.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 Na druhé straně zákon o ekologickém zemědělství doporučuje při onemocnění hospodářských zvířat použít přednostně homeopatika. 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</a:rPr>
              <a:t>Látky přídatné a aromatizující </a:t>
            </a:r>
            <a:r>
              <a:rPr lang="cs-CZ" b="1" dirty="0" smtClean="0"/>
              <a:t>jsou u konvenčních potravin obecné rizikovější.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</a:rPr>
              <a:t>GMO -</a:t>
            </a:r>
            <a:r>
              <a:rPr lang="cs-CZ" b="1" dirty="0" smtClean="0"/>
              <a:t> ekologické zemědělství a biopotraviny se musí zřící použití GMO.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Zde je třeba si uvědomit, že v důsledku chemické identity stavebních složek je toxikologický profil nukleových kyselin z GMO a konvenčních potravin naprosto identický.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Nebylo prokázáno, že DNA má alergenní nebo jiné imunologické účinky.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Lidský organismus musí zpracovat všechnu přijatou DNA, z biopotravin i konvenčních potravin. Riziko je tedy stejné a GMO jej nezvyšuje.  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Biopotraviny garantují určitý předepsaný způsob pěstování či chovu s omezeným použitím agrochemikálií, </a:t>
            </a:r>
            <a:r>
              <a:rPr lang="cs-CZ" b="1" dirty="0" smtClean="0">
                <a:solidFill>
                  <a:srgbClr val="FFFF00"/>
                </a:solidFill>
              </a:rPr>
              <a:t>ale nechrání potraviny před sekundárním znečištěním, např. mykotoxiny, pokud není dodržen běžný předepsaný způsob skladování.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Biopotraviny na rozdíl od klasických potravin </a:t>
            </a:r>
            <a:r>
              <a:rPr lang="cs-CZ" b="1" dirty="0" smtClean="0">
                <a:solidFill>
                  <a:srgbClr val="FFFF00"/>
                </a:solidFill>
              </a:rPr>
              <a:t>neobsahují chemická aditiva, </a:t>
            </a:r>
            <a:r>
              <a:rPr lang="cs-CZ" b="1" dirty="0" err="1" smtClean="0">
                <a:solidFill>
                  <a:srgbClr val="FFFF00"/>
                </a:solidFill>
              </a:rPr>
              <a:t>konzervanty</a:t>
            </a:r>
            <a:r>
              <a:rPr lang="cs-CZ" b="1" dirty="0" smtClean="0">
                <a:solidFill>
                  <a:srgbClr val="FFFF00"/>
                </a:solidFill>
              </a:rPr>
              <a:t>, stabilizátory, umělá barviva atd.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Je prokázáno, že biopotraviny mají lepší výživnou hodnotu (vyšší obsah vitamínů, zejména vitamínů C a E, vyšší obsah minerálních látek). Ekologicky vypěstovaná zelenina má nižší obsah dusičnanů až o 50% a nižší obsah pesticidů o více </a:t>
            </a:r>
            <a:r>
              <a:rPr lang="cs-CZ" b="1" smtClean="0"/>
              <a:t>než </a:t>
            </a:r>
            <a:r>
              <a:rPr lang="cs-CZ" b="1" smtClean="0"/>
              <a:t>90 % </a:t>
            </a:r>
            <a:r>
              <a:rPr lang="cs-CZ" b="1" dirty="0" smtClean="0"/>
              <a:t>v porovnání s konvenční zeleninou. 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660</TotalTime>
  <Words>517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Metro</vt:lpstr>
      <vt:lpstr>biopotraviny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biopotraviny</dc:title>
  <dc:creator>Ptacek</dc:creator>
  <cp:lastModifiedBy>Ptacek</cp:lastModifiedBy>
  <cp:revision>5</cp:revision>
  <dcterms:created xsi:type="dcterms:W3CDTF">2016-11-11T14:56:49Z</dcterms:created>
  <dcterms:modified xsi:type="dcterms:W3CDTF">2018-10-15T12:48:06Z</dcterms:modified>
</cp:coreProperties>
</file>