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source=images&amp;cd=&amp;cad=rja&amp;uact=8&amp;ved=0CAcQjRxqFQoTCP71tfnDtsgCFQiXGgodv5AKaw&amp;url=http://www.fitkul.cz/clanky/224-Sliny-jsou-vice-nez-jen-voda-v-ustech&amp;psig=AFQjCNHov3Ffg3fgAO0gmNu66bdQw7HH_g&amp;ust=144451928292681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source=images&amp;cd=&amp;cad=rja&amp;uact=8&amp;ved=0CAcQjRxqFQoTCL-esJe9tcgCFYguGgodSXQIlQ&amp;url=http://eamos.pf.jcu.cz/amos/demo/modules/low/kurz_text.php?id_kap=3&amp;kod_kurzu=demo_25193&amp;psig=AFQjCNFzs7eKS1G3XYrI9J7ybhu65reclg&amp;ust=144448309501448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z/url?sa=i&amp;rct=j&amp;q=&amp;esrc=s&amp;source=images&amp;cd=&amp;cad=rja&amp;uact=8&amp;ved=0CAcQjRxqFQoTCNbI_P-_tsgCFQcPGgodpacNJw&amp;url=http://skolajecna.cz/biologie/Sources/Textbook_Textbook.php?intSectionId=51500&amp;psig=AFQjCNF2hX2rT0ISnN1gn9huZmeqfiQRbg&amp;ust=144451822048280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z/url?sa=i&amp;rct=j&amp;q=&amp;esrc=s&amp;source=images&amp;cd=&amp;cad=rja&amp;uact=8&amp;ved=0CAUQjRxqFQoTCPil0fmFt8gCFYrSGgod9f0PXg&amp;url=http://is.mendelu.cz/zp/portal_zp.pl?prehled=vyhledavani;podrobnosti=64712;download_prace=1&amp;psig=AFQjCNHMUzuVaRwUKLBRx8yrxC1WC9wgBw&amp;ust=1444537015734936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z/url?sa=i&amp;rct=j&amp;q=&amp;esrc=s&amp;source=images&amp;cd=&amp;cad=rja&amp;uact=8&amp;ved=0CAcQjRxqFQoTCMrY2pKKt8gCFYM4GgodbzEEWw&amp;url=http://www.zshavl.cz/chemie/materialy/8/oxidy/08_Ch9_multi_Sacharidy_neboli_cukry.pptx&amp;psig=AFQjCNFCa7fda-a_IpX0KxpR_lCXoOjEUg&amp;ust=1444538157961979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smtClean="0"/>
              <a:t>2017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/>
              <a:t>VÝŽIVA A HYGIENA POTRAVIN </a:t>
            </a:r>
            <a:r>
              <a:rPr lang="cs-CZ" sz="4800" dirty="0" smtClean="0"/>
              <a:t>  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7112" name="Picture 8" descr="http://www.fitkul.cz/ckeditor/kcfinder/upload/images/%C5%BEl%C3%A1z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0"/>
            <a:ext cx="70567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SLOŽENÍ SLIN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MUCIN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směs glykoproteinů, které se vážou na: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Zubní sklovinu (ochranná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fce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Viry, čímž znemožňuje jejich průnik do buněk organismu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IMUNOGLOBULIN 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ochranný faktor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-amyláza (Ptyalin)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glykosidické vazby polysacharidů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Lysozym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enzym, který rozkládá buněčnou stěnu některých bakterií (antibakteriální ochrana organismu).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ŽALUDEK A ŽALUDEČNÍ ŠŤÁVA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ŽALUDEČNÍ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+ kyselina močová +močovina + pepsinogen + lipáza + mucin + ionty kovů a nekovů.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HORMON GASTRIN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vylučován sliznicí žaludku po požití potravy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spouští vylučování trávicí šťávy žaludeční sliznicí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spouští motilitu žaludku, střev a žlučníku (trávicí pohyby)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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složky masa, vnitřností, alkohol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iniciátory tvorby gastrinu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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PEPSINOGEN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to endopeptidáza, která hydrolyzuje peptidové vazby, ale neuvolňuje jednotlivé aminokyseliny.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Zubní sklovinu (ochranná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fce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Viry, čímž znemožňuje jejich průnik do buněk organismu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RENNIN (CHYMOZIN)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vylučuje se u mláďat savců, podílí se na srážení mléka (zpomaluje jeho průchod žaludkem).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Mění rozpustný kasein na nerozpustný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parakasein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, který je následně štěpen pepsinem.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APOERYTEIN (GLYKOPROTEIN)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vazbou na vitamin B12 umožňuje jeho vstřebávání.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DVANÁCTNÍK A SLINIVKA BŘIŠNÍ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dvanáctníku ústí 2 žlázy: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SLINIVKA BŘIŠNÍ (pankreas)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ŽLUČNÍK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PANKREATICKÉ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Peptidázy +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-amyláza + lipáza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cholesterolesteráza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fosfolipáza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+ ribonukleáza + deoxyribonukleázy + trypsin(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ogen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) + chymotrypsin(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ogen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)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prokarboxypeptidázy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TRYPSIN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to endopeptidáza, která hydrolyzuje peptidové vazby.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PROKARBOXYPEPTIDÁZY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Odštěpují jednotlivé aminokyseliny z konců peptidových řetězců.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Mění rozpustný kasein na nerozpustný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parakasein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, který je následně štěpen pepsinem.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-AMYLÁZA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Štěpí polysacharidy na disacharidy (např. maltóza).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STŘEVO A STŘEVNÍ ŠŤÁVA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STŘEVNÍ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Mucin + ENZYMY (aminopeptidáza,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dipeptidáza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sacharáza, maltáza, laktáza, fosfatáza,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polynukleotidáza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nukleosidáza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fosfolipáza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…)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Střevní šťáva je produkována sliznicí tenkého střeva.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tenkém střevě se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dokončuje rozklad živin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až na základní stavební kameny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(monosacharidy, aminokyseliny, mastné kyseliny a glycerol).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Probíhá zde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vstřebávání všech těchto složek.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SACHARIDŮ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ÚSTNÍ DUTINA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-amyláza (Ptyalin)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škrob a glykogen  až na maltózu (disacharid).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Maltáza, laktáza, sacharáza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a další enzymy 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  štěpí oligosacharidy až na monosacharidy.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Monosacharidy se vstřebávají v tenkém střevě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do krve.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Nejrychleji se vstřebává galaktóza a glukóza.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Mnohem pomaleji se vstřebává fruktóza, ještě pomaleji manóza, xylóza a arabinóza.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Disacharidy se ve střevě běžně nevstřebávají.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://www.eamos.cz/amos/demo/externi/demo_25193/klk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0" y="64886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663300"/>
                </a:solidFill>
              </a:rPr>
              <a:t>5 milionů klků, povrch 300 m</a:t>
            </a:r>
            <a:r>
              <a:rPr lang="cs-CZ" baseline="30000" dirty="0" smtClean="0">
                <a:solidFill>
                  <a:srgbClr val="663300"/>
                </a:solidFill>
              </a:rPr>
              <a:t>2</a:t>
            </a:r>
            <a:r>
              <a:rPr lang="cs-CZ" dirty="0" smtClean="0">
                <a:solidFill>
                  <a:srgbClr val="663300"/>
                </a:solidFill>
              </a:rPr>
              <a:t>/tenké střevo člověka</a:t>
            </a:r>
            <a:endParaRPr lang="cs-CZ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LIPIDŮ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Žaludeční lipáza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částečně lipidy (nejsou zde ještě dostatečně emulgované)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Žluč (žlučové kyseliny)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emulguje tuky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Pankreatická lipáza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lipidy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STŘEVNÍ ŠŤÁVA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Lipázy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tenkém střevě se dokončuje úplná hydrolýza všech lipidů na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jednoduché lipidy + mastné kyseliny + glycerol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Vstřebávání této směsi přes stěnu střeva do krve.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64817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látek v trávicím ústrojí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POTRAVA: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Živiny (sacharidy, lipidy, bílkoviny)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Minerální látky (zdroj iontů)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Vitaminy (řídicí funkce)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Voda prostředí biochemických reakcí)</a:t>
            </a: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FUNKCE (význam) PŘÍJMU POTRAVY: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Zdroj energie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Stavební materiál pro výstavbu vlastního těla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0" y="64886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663300"/>
                </a:solidFill>
              </a:rPr>
              <a:t>5 milionů klků, povrch 300 m</a:t>
            </a:r>
            <a:r>
              <a:rPr lang="cs-CZ" baseline="30000" dirty="0" smtClean="0">
                <a:solidFill>
                  <a:srgbClr val="663300"/>
                </a:solidFill>
              </a:rPr>
              <a:t>2</a:t>
            </a:r>
            <a:r>
              <a:rPr lang="cs-CZ" dirty="0" smtClean="0">
                <a:solidFill>
                  <a:srgbClr val="663300"/>
                </a:solidFill>
              </a:rPr>
              <a:t>/tenké střevo člověka</a:t>
            </a:r>
            <a:endParaRPr lang="cs-CZ" dirty="0">
              <a:solidFill>
                <a:srgbClr val="663300"/>
              </a:solidFill>
            </a:endParaRPr>
          </a:p>
        </p:txBody>
      </p:sp>
      <p:pic>
        <p:nvPicPr>
          <p:cNvPr id="45058" name="Picture 2" descr="http://skolajecna.cz/biologie/Images/Textbook/Big/0050000/0012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Chylomikrony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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to lipoproteinové kulovité částice, které se v buňkách střeva tvoří ze vstřebaných lipidů.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Krví se vstřebané lipidy a jejich složky (mastné kyseliny + glycerol) dopravují do jater, kde se dále rozkládají nebo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resyntetizují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Lipidy z jater (i ty které játry neprošly) jsou krví přenášeny do všech tkání těla.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PROTEINŮ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Pepsin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bílkoviny.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žaludku se bílkoviny štěpí pouze částečně (natrávení).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Endopeptidázy (trypsin, chymotrypsin)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rozkládají bílkoviny na peptidy nebo až na jednotlivé aminokyseliny.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STŘEVNÍ ŠŤÁVA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Exopeptidázy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dokončují štěpení peptidových řetězců až na aminokyseliny.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tenkém střevě se vstřebávají aminokyseliny do krve, která je dopravuje do všech tkání organismu.  </a:t>
            </a: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MLÉKO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MLÉČNÉ ŽLÁZY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podobné potním žlázám.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Jejich vývoj a funkci kontrolují hormony předního laloku hypofýzy (podvěsek mozkový) a pohlavní hormony.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Mléčné žlázy mají velmi intenzivní metabolismus.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10 % přiváděných živin spotřebují pro sebe a 90 % přeměňují na jednotlivé složky mléka.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Hlavními složkami mléka jsou: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(mléčný sacharid) + lipidy + proteiny.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Prvé dny po porodu mléčné žlázy produkují tzv.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mlezivo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(kolostrum)  nažloutlá kapalina hustší než mléko, obsahuje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oproti mléku více proteinů, ale méně tuků.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MLÉKO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podobné potním žlázám.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Jejich vývoj a funkci kontrolují hormony předního laloku hypofýzy (podvěsek mozkový) a pohlavní hormony.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Mléčné žlázy mají velmi intenzivní metabolismus.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10 % přiváděných živin spotřebují pro sebe a 90 % přeměňují na jednotlivé složky mléka.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Hlavními složkami mléka jsou: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(mléčný sacharid) + lipidy + proteiny.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Prvé dny po porodu mléčné žlázy produkují tzv.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mlezivo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(kolostrum)  nažloutlá kapalina hustší než mléko, obsahuje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oproti mléku více proteinů, ale méně tuků.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9154" name="Picture 2" descr="https://encrypted-tbn1.gstatic.com/images?q=tbn:ANd9GcT6PseyuaRt0oAPK_WfRKC6guc-K_y6OmFPvxAxDi9mJw_KStT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Po několika dnech po porodu se místo mleziva v mléčných žlázách začne tvořit mléko. 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MLÉKO = směs látek rozptýlených ve vodném roztoku jiných látek.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Bílá barva mléka je dána mikročásticemi tuku emulgovanými ve vodě.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Mléko obsahuje všechny živiny potřebné pro vývoj rostoucího organismu a to v množství závislém na živočišném druhu.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SACHARIDY 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zejména disacharid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5298" name="Picture 2" descr="http://www.maxx.si/old/datoteke/slike/1833-laktoz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LAKTÓZOVÁ INTOLERANCE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Intolerance laktózy 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neschopnost organismu strávit mléčný cukr.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Intolerance laktózy je často zaměňována s alergií na mléko.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Hlavní rozdíl mezi těmito metabolickými poruchami je v příčinách onemocnění.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Zatímco intolerance laktózy je způsobena </a:t>
            </a:r>
            <a:r>
              <a:rPr lang="cs-CZ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nedostatkem enzymu laktáza,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který mléčný cukr rozkládá,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 alergie na mléko se jedná o imunitní odezvu organismu na mléčné bílkoviny. 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PŘÍČINA LAKTÓZOVÉ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Laktózová intolerance je způsobena neschopností organismu produkovat enzym </a:t>
            </a:r>
            <a:r>
              <a:rPr lang="cs-CZ" sz="26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laktáza,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který laktózu (mléčný cukr)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 střevech rozkládá.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Všechny druhy živočišného mléka obsahují laktózu, která se rozkládá v trávicím ústrojí za pomoci právě enzymu laktáza na jednodušší cukry (galaktózu a glukózu), které se dále vstřebávají do krevního oběhu.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Pokud je laktázy nedostatek, mléčný cukr se ve střevech nestráví a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jeho přebytkem se pak živí přirozené střevní bakterie, které při jeho zpracování produkují plyny (CO</a:t>
            </a:r>
            <a:r>
              <a:rPr lang="cs-CZ" sz="26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či H</a:t>
            </a:r>
            <a:r>
              <a:rPr lang="cs-CZ" sz="26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a další látky,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které dráždí tlusté střevo a tím způsobují nadýmání, střevní koliky, průjmy a zvracení.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Méně častými projevy jsou atopické ekzémy, nechutenství, pálení žáhy, pocit plnosti a bolesti břicha.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0350"/>
            <a:ext cx="8353623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Některé látky z potravy jsou použitelné ve formě, v jaké byly přijaty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(vitaminy, minerály, voda).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Jiné musí být vhodně upraveny, rozloženy, přestaveny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(živiny).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Přeměnu živin zajišťuje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TRÁVICÍ SOUSTAVA.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U prvoků – trávicí vakuola.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 ČLOVĚKA :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Ústní dutina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Dvanáctník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Střevo  </a:t>
            </a:r>
          </a:p>
          <a:p>
            <a:pPr>
              <a:buNone/>
              <a:defRPr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pl-PL" sz="2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VROZENÁ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Vrozená intolerance se zpravidla projeví u dětí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již při kojení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 JEJÍ PŮVOD JE GENETICKÝ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 těchto lidí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zablokován gen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kódující syntézu </a:t>
            </a:r>
            <a:r>
              <a:rPr lang="cs-CZ" sz="2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enzymu laktázy.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Obvykle vykazuje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velmi silné příznaky, které mohou vést až k dehydrataci.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PRIMÁRNÍ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Prvotní (primární) intolerance je způsobena rovněž geneticky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gen pro syntézu enzymu laktázy je zablokován pouze částečně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Enzym laktáza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se syntetizuje během kojení, ale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 ukončení kojení jeho syntéza klesá.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Projeví se po ukončení kojení, nejčastěji v pubertálním věku, často však až v dospělosti.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Jako u všech ostatních savců, tak i u člověka je produkce laktázy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nejvyšší v kojeneckém věku, od 2 až 5 roku rapidně klesá.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SEKUNDÁRNÍ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Druhotná (sekundární) intolerance vzniká např. při </a:t>
            </a:r>
            <a:r>
              <a:rPr lang="cs-CZ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celiakii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zánětlivých onemocněních střev nebo i jako důsledek užívání antibiotik, která ovlivňují střevní mikroflóru.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Dle odhadů trpí určitým druhem intolerancí laktózy cca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15–20 % populace České republiky.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Existuje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genetická závislost mezi incidencí laktózové intolerance v závislosti na lidské rase.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Uvádí se, že laktózovou intolerancí trpí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75 % černochů, 90 % Číňanů a udává se až 100 % u původní americké indiánské populace.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Nejméně laktózovou intolerancí trpí bělošská populace.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důsledkem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evolučního vývinu národů historicky spjatých s pastevectvím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– nejlépe jsou na tom národy pocházející ze severní Evropy a východní Afriky</a:t>
            </a:r>
            <a:r>
              <a:rPr lang="cs-CZ" sz="2400" b="1" smtClean="0">
                <a:latin typeface="Arial" pitchFamily="34" charset="0"/>
                <a:cs typeface="Arial" pitchFamily="34" charset="0"/>
              </a:rPr>
              <a:t>.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6886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Soubor mechanických a chemických procesů, které zajišťují: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Drcení a rozklad potravy na jednodušší, rozpustné látky, které již organismus dokáže využít.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Trávení má i obranný význam: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Detoxikace přijatých toxinů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Likvidace choroboplodných zárodků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TRÁVICÍ ŠŤÁVY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Jsou vylučovány jednotlivými částmi trávicí soustavy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Obsahují potřebné enzymy na trávení jednotlivých složek potravy.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Vylučování trávicích šťáv není trvalé, ale je regulováno </a:t>
            </a: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hormony a CNS.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Účinnost trávení u člověka zvyšuje mechanická a kuchyňská úprava potravy.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PŘEHLEDTRÁVICÍCH ŠŤÁV, ENZYMŮ A PROCESŮ TRÁVENÍ</a:t>
            </a: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0" y="1412776"/>
          <a:ext cx="9036495" cy="609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99"/>
                <a:gridCol w="1807299"/>
                <a:gridCol w="1807299"/>
                <a:gridCol w="1807299"/>
                <a:gridCol w="1807299"/>
              </a:tblGrid>
              <a:tr h="720078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Slinné žlázy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-amyláza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(Ptyalin)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pH:6,6</a:t>
                      </a:r>
                      <a:r>
                        <a:rPr lang="cs-CZ" dirty="0" smtClean="0"/>
                        <a:t> – </a:t>
                      </a:r>
                      <a:r>
                        <a:rPr lang="cs-CZ" dirty="0" err="1" smtClean="0"/>
                        <a:t>6</a:t>
                      </a:r>
                      <a:r>
                        <a:rPr lang="cs-CZ" dirty="0" smtClean="0"/>
                        <a:t>,8</a:t>
                      </a:r>
                    </a:p>
                    <a:p>
                      <a:r>
                        <a:rPr lang="cs-CZ" dirty="0" smtClean="0"/>
                        <a:t>Cl</a:t>
                      </a:r>
                      <a:r>
                        <a:rPr lang="cs-CZ" baseline="30000" dirty="0" smtClean="0"/>
                        <a:t>-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škrob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maltóza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Žaludek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Pepsin(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Rennin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HCl</a:t>
                      </a:r>
                      <a:endParaRPr lang="cs-C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pH: </a:t>
                      </a:r>
                      <a:r>
                        <a:rPr lang="cs-CZ" baseline="0" dirty="0" smtClean="0"/>
                        <a:t>1,6</a:t>
                      </a:r>
                      <a:r>
                        <a:rPr lang="cs-CZ" dirty="0" smtClean="0"/>
                        <a:t> – 2,4</a:t>
                      </a:r>
                    </a:p>
                    <a:p>
                      <a:r>
                        <a:rPr lang="cs-CZ" baseline="0" dirty="0" smtClean="0"/>
                        <a:t>pH: 4, Ca</a:t>
                      </a:r>
                      <a:r>
                        <a:rPr lang="cs-CZ" baseline="30000" dirty="0" smtClean="0"/>
                        <a:t>2+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proteiny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mléčný kasein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polypeptidy, </a:t>
                      </a:r>
                      <a:r>
                        <a:rPr lang="cs-CZ" dirty="0" err="1" smtClean="0"/>
                        <a:t>dipeptidy</a:t>
                      </a:r>
                      <a:r>
                        <a:rPr lang="cs-CZ" dirty="0" smtClean="0"/>
                        <a:t>, srážení mléka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Slinivka břišní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Trypsin(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Chymotrypsin(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7,9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8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proteiny</a:t>
                      </a:r>
                    </a:p>
                    <a:p>
                      <a:r>
                        <a:rPr lang="cs-CZ" dirty="0" smtClean="0"/>
                        <a:t>proteiny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polypeptidy, </a:t>
                      </a:r>
                      <a:r>
                        <a:rPr lang="cs-CZ" dirty="0" err="1" smtClean="0"/>
                        <a:t>dipeptidy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(pro)Karboxypeptidáza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-amyláza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Lipáza (Steapsin)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trypsin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oligopeptidy</a:t>
                      </a:r>
                      <a:r>
                        <a:rPr lang="cs-CZ" dirty="0" smtClean="0"/>
                        <a:t> , aminokyseliny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7,1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soli žlučových kyselin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škrob, glykogen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esterové vazby lipidů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maltóza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karboxylové kyseliny, glycerol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46675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958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Slinivka břišní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Ribonukleáza</a:t>
                      </a: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Deoxyribonukleáza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RNA</a:t>
                      </a:r>
                    </a:p>
                    <a:p>
                      <a:r>
                        <a:rPr lang="cs-CZ" dirty="0" smtClean="0"/>
                        <a:t>DNA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nukleotidy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nukleotidy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2456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Cholesterolesteráza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soli žlučových kyselin</a:t>
                      </a:r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volný cholesterol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estery cholesterolu s karboxylovými kyselinami</a:t>
                      </a:r>
                      <a:endParaRPr lang="cs-CZ" dirty="0"/>
                    </a:p>
                  </a:txBody>
                  <a:tcPr/>
                </a:tc>
              </a:tr>
              <a:tr h="3907571">
                <a:tc>
                  <a:txBody>
                    <a:bodyPr/>
                    <a:lstStyle/>
                    <a:p>
                      <a:r>
                        <a:rPr lang="cs-CZ" dirty="0" smtClean="0"/>
                        <a:t>Játra a žlučník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663300"/>
                          </a:solidFill>
                        </a:rPr>
                        <a:t>Soli žlučových kyselin</a:t>
                      </a:r>
                      <a:endParaRPr lang="cs-CZ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lipidy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emulgace tuků, neutralizace</a:t>
                      </a:r>
                      <a:r>
                        <a:rPr lang="cs-CZ" baseline="0" dirty="0" smtClean="0"/>
                        <a:t> kyselé tráveniny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" y="0"/>
          <a:ext cx="9144000" cy="762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46675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958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Tenké střevo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Aminopeptidáza </a:t>
                      </a: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Dipeptidázy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</a:t>
                      </a:r>
                    </a:p>
                    <a:p>
                      <a:r>
                        <a:rPr lang="cs-CZ" dirty="0" err="1" smtClean="0"/>
                        <a:t>dipeptidy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oligopeptidy</a:t>
                      </a:r>
                      <a:r>
                        <a:rPr lang="cs-CZ" dirty="0" smtClean="0"/>
                        <a:t>, aminokyseliny</a:t>
                      </a:r>
                      <a:endParaRPr lang="cs-CZ" dirty="0"/>
                    </a:p>
                  </a:txBody>
                  <a:tcPr/>
                </a:tc>
              </a:tr>
              <a:tr h="12456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Sacharáza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Maltáza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Laktáza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5 - 7</a:t>
                      </a:r>
                    </a:p>
                    <a:p>
                      <a:endParaRPr lang="cs-CZ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5,8 - 6,2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5,4 - 6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0" dirty="0" smtClean="0"/>
                    </a:p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sacharóza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maltóza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laktóza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glukóza+fruktóza</a:t>
                      </a:r>
                    </a:p>
                    <a:p>
                      <a:r>
                        <a:rPr lang="cs-CZ" dirty="0" smtClean="0"/>
                        <a:t>glukóza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glukóza galaktóza</a:t>
                      </a:r>
                      <a:endParaRPr lang="cs-CZ" dirty="0"/>
                    </a:p>
                  </a:txBody>
                  <a:tcPr/>
                </a:tc>
              </a:tr>
              <a:tr h="390757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Fosfatáza 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Izomaltáza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Nukleotidáza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Nukleosidáza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Fosfolipáza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8,6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fosfáty </a:t>
                      </a:r>
                      <a:r>
                        <a:rPr lang="cs-CZ" dirty="0" err="1" smtClean="0"/>
                        <a:t>biomolekul</a:t>
                      </a:r>
                      <a:r>
                        <a:rPr lang="cs-CZ" dirty="0" smtClean="0"/>
                        <a:t> </a:t>
                      </a:r>
                    </a:p>
                    <a:p>
                      <a:r>
                        <a:rPr lang="cs-CZ" dirty="0" err="1" smtClean="0"/>
                        <a:t>gl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ykosidy</a:t>
                      </a:r>
                      <a:r>
                        <a:rPr lang="cs-CZ" dirty="0" smtClean="0"/>
                        <a:t>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nukleové kyseliny</a:t>
                      </a:r>
                    </a:p>
                    <a:p>
                      <a:r>
                        <a:rPr lang="cs-CZ" dirty="0" smtClean="0"/>
                        <a:t>nukleosidy   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fosfatydylcholin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volné fosfáty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gl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ukóza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nukleosidy  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puriny, </a:t>
                      </a:r>
                      <a:r>
                        <a:rPr lang="cs-CZ" dirty="0" err="1" smtClean="0"/>
                        <a:t>pyrimidiny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ribózafosfát</a:t>
                      </a:r>
                      <a:r>
                        <a:rPr lang="cs-CZ" dirty="0" smtClean="0"/>
                        <a:t>   </a:t>
                      </a:r>
                    </a:p>
                    <a:p>
                      <a:r>
                        <a:rPr lang="cs-CZ" dirty="0" smtClean="0"/>
                        <a:t>glycerol, karboxylové kyseliny, fosfát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ÚSTNÍ DUTINA A SLINY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Probíhá zde mechanické zpracování potravy a smíchání se slinami.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3 Páry slinných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žlaz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(podjazykové podčelistní, příušní)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Vylučování slin – reflexní děj.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Člověk 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 1 –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,5 l slin / den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Ovce  10 l slin / den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Kráva  60 l slin / den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SLIN: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Mucin + Imunoglobulin A + Ptyalin + Lysozym + H</a:t>
            </a:r>
            <a:r>
              <a:rPr lang="cs-CZ" sz="28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cs-CZ" sz="28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</TotalTime>
  <Words>1652</Words>
  <Application>Microsoft Office PowerPoint</Application>
  <PresentationFormat>Předvádění na obrazovce (4:3)</PresentationFormat>
  <Paragraphs>367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Metro</vt:lpstr>
      <vt:lpstr>2017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4</cp:revision>
  <dcterms:created xsi:type="dcterms:W3CDTF">2015-10-10T05:40:06Z</dcterms:created>
  <dcterms:modified xsi:type="dcterms:W3CDTF">2017-09-18T12:50:44Z</dcterms:modified>
</cp:coreProperties>
</file>