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73" r:id="rId4"/>
    <p:sldId id="274" r:id="rId5"/>
    <p:sldId id="278" r:id="rId6"/>
    <p:sldId id="275" r:id="rId7"/>
    <p:sldId id="276" r:id="rId8"/>
    <p:sldId id="277" r:id="rId9"/>
    <p:sldId id="279" r:id="rId10"/>
    <p:sldId id="280" r:id="rId11"/>
    <p:sldId id="281" r:id="rId12"/>
    <p:sldId id="287" r:id="rId13"/>
    <p:sldId id="288" r:id="rId14"/>
    <p:sldId id="289" r:id="rId15"/>
    <p:sldId id="290" r:id="rId16"/>
    <p:sldId id="282" r:id="rId17"/>
    <p:sldId id="283" r:id="rId18"/>
    <p:sldId id="284" r:id="rId19"/>
    <p:sldId id="285" r:id="rId20"/>
    <p:sldId id="28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21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2.wmf"/><Relationship Id="rId1" Type="http://schemas.openxmlformats.org/officeDocument/2006/relationships/image" Target="../media/image84.wmf"/><Relationship Id="rId4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99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3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C8C6A-A02A-4729-B8D8-05242731E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92966-5F3D-4D51-92AA-F962DF310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D484B-8445-4871-966D-1FA9FA42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CCBEF0-AD1D-4BD8-BECA-46D9A06C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177139-E4D5-4312-91D0-8D0224CA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3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C5376-2018-4751-8DE2-2519EFF7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B77733-A58E-48EF-924C-6D9DB92A9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7B30EB-D7A8-4974-9564-4081E38E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E0C9EA-7E61-4F21-9599-F5175F98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983EF4-5495-4F5F-A90D-2255A9EB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26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E8DCDE-B52A-478A-BD6F-94121450B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A0896D-3FD2-4177-B043-BBA79752C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61E83-F420-4B6E-B533-4C04588C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28484-D422-4213-AAF9-C1A13318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E7A839-7F6D-4788-85CF-E213A361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0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EDA3D-4013-4FA2-8204-DE287006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C6E04-7596-458A-9F80-B38A3C3FE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EF4F07-4755-4E31-A80F-971D87094ED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604000" y="17526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613EFB-33A8-4DC0-B2C9-9AEEB3E200B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604000" y="38862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CD235EE-F9BA-402A-B33A-3589CD82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CDA8DB7-29E9-49CA-A4C5-1D26E1FE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6BB906-D8D8-48A6-AEDB-D3996B6E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482DBC0-1F83-4E00-A83B-0B66EB261B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997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6AF3D-E0BA-45E0-AEC5-F66D711348F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3892C3-C9DC-4C89-8698-B5CB87021C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22400" y="17526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73D1D43-1877-4FD6-904B-0281AFBF09A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604000" y="17526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24ED595-F0D4-4A80-8766-78A9DCE0E1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422400" y="38862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C5FDA88-3149-4EDE-AC7E-B98DBD2D5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4000" y="38862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CBC746-FBA7-4BE3-BF92-A7CCD295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B1A700-FA8A-41A1-AAC7-7C2C0A2C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CB08E4-6E6D-47F9-B962-B5BAC7DA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634E123-9518-41D9-83BD-21448A440C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89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2C763-92CF-4ED8-8943-B0EC70C2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DBCC7C-281F-4F1B-BD1A-DE3CAAAD98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1C71FE-D297-413E-A55D-77DE7CD1CC7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604000" y="17526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B1E6037-02BF-4B9A-83A2-6A225F4C68A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604000" y="3886200"/>
            <a:ext cx="49784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61712D4-D19B-4021-91AA-1A615666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9172E6D-BFA1-47C5-9547-2BBF5F89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9B30052-5C9A-4FF0-8371-DA69E4F0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74B8C30-BFDA-4DD1-AA75-FDE3A7CD53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357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6378E-58D5-4598-A94A-8D4FB0A7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084D46-52DB-4065-96BA-14CD680DBA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1DB02-DF07-49D7-B787-35103E3E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000" y="1752600"/>
            <a:ext cx="49784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5D2D53-469B-449B-AFDA-689BD4CB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B8E626-6BC6-44F4-901D-0BE51BDC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5B18B2-D766-4658-9CC4-431C9A43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39FEA19-0B17-4750-A699-8A955DB39A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75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8E17F4-AD45-43E8-871F-14A5078D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"/>
            <a:ext cx="19304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BDD009-0934-40BC-AB38-674CEC53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2438400"/>
            <a:ext cx="11275484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E5BF91F-B553-4F07-8274-FC6D084F885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upravíte styl předlohy nadpisu.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F548CF2-FA0F-4140-807F-1F2458AB237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 altLang="cs-CZ" noProof="0"/>
              <a:t>Klepnutím upravíte styl předlohy podnadpisu.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321A9C9-3922-49B9-8FE1-C8A6AF47765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D327E5B-BA29-4010-8BDD-FF3FE2492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C591085-D414-4CDA-B489-FE76D13D8A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D9B938-5870-48FF-B135-035A3066109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A109A678-5CF9-46D2-8D75-DD5E61BCC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341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1CE29-03E4-4D2C-A19D-5C1D2195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240B5F-D51B-4BA5-BEFF-C03FB053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25CB8F-E9AA-4B72-AEB4-83BD7208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C4790-C275-4998-8FD9-126B4854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CBC0D-7795-4860-B383-54AB6380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306-E79F-4743-8551-2E262A7EB9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61317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4D3C6-EBF0-47EF-B345-328C4E84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51880B-BFA8-4BED-876C-908A40A76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8A7C76-3DB7-41D4-AE99-D0BD5E5E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BEE344-5F95-4576-A03F-2659C1AA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7C59BB-E507-439F-BB1C-CA97EFA3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DDDCA-E890-4488-90D5-AB1A740B47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61412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6F5C6-1D4C-4BEE-8679-0ED4F91D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E91DA-E10E-4CDF-BC0C-A0640769F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C52516-ACA0-40A0-9C00-73DC27CB1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AC3763-100E-4320-842D-E3A8357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0B330E-5FAF-4A3B-AD87-965FC577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E884BA-9D24-480C-9569-28915BCB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1CB67-29F4-4F51-AE16-3CDA607FCE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739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1DEAE-9748-4DE7-80EF-DE743C0D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6A65F-DC44-480E-A20F-AE8CEFCF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6979E0-BA04-4AD3-8857-DE957215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49ECD2-3CF8-4A05-A2F8-51EE8DD0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5F21EA-A4EE-4732-BFC6-7CE904AB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61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A80D8-3E46-4AC9-AC95-41B93CC2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36BF3B-F888-470F-8EA6-36249EA8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8E3353-7497-4F63-9DD3-4D22D6AC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9D66E0-7541-43EE-B0B8-5C6EA6358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514AEA9-6C89-41F5-AEBE-E21F86581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D94DFB-20C0-4B59-9EAD-33CFDB7B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ACAAF4-63FE-4500-ACE8-49591885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521A41-3D91-4D3E-B9E1-24C8BC06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AE34-7229-4D09-9AA2-F1F4C3C49D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13030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D5297-16B7-41EE-9A84-4F8A8978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9FDDDC-76CC-426C-82BA-65712CF6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B746D2-156F-4CCF-96A8-9AA131BE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AE3453-FBC7-4327-A1E2-D7BB0425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56C8-2ED2-4702-9F20-3A71FCC227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9396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54829A-92C0-4721-B7D6-3D6D8DD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84374F-3BE6-4CF9-9701-D46A5538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77E4D2-D9C9-4E58-96AC-9E5C7E8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03DFD-21A0-4167-928E-FD3451CC81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77899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E4EC5-022E-4032-9073-F801C148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6FE9A7-4EE3-49C7-81F9-C09513F5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6F8E278-3631-44B5-8E78-C25E6DD9D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9CAA8-EDE4-4179-AA8E-EBF3CD91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D3AD7C-D430-4F8F-9043-3712D920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1F2CBA-29ED-4177-9008-701754D0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D625-DFD7-4455-A2D5-9CA791279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418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0EB03-1289-4D12-BD89-1150F63A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6729B8-9914-4C64-90B9-DA02C2893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3D7B4DD-F83A-406D-A333-869386BAC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ADD373-1C69-4456-84AE-181595F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21A3BC-B17C-4A8D-A29A-B6CCBE83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94FECC-2D02-44E5-BAEC-5B415ED4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4C036-9456-48EA-8DC7-9C323AE3F8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1183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90075-142F-4524-A078-EBB7F3DB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7AE004-C2DD-4E48-BB2A-C8D73B16A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B394BD-82A5-43B4-9B7A-5FF3DED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2EA405-998F-4982-82AE-5ADB8E2D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4EACBA-6AAF-4F29-95C1-30D43801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6B09E-82C8-49DB-B482-487BF7D939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45198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EC2B3D-2086-41DD-9106-74093FFC7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A30631-5179-4BA7-95A5-DD367A99D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C6EF4A-3289-4DB1-BA3A-AECEB3A3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68D3F1-1D36-40E7-97D7-FAAA0DD1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E2D3FD-8869-4674-9459-04A45F9E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8FB6-CF72-4AC0-AC48-246711D606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8147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D15F-925D-42F2-AC91-0CE941D7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B8CD59-D97D-4A0D-9A7F-30352C2C61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572D13-3727-4E81-93A6-61BDBEAB37E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E341B6-BED5-4B15-835A-21A816A3320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1E109F9-1DF7-433A-BA3F-7687D3E8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AD79AC6-7EBB-4673-B2EE-8006F64F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AE5A156-7409-49A5-AE9B-8DF34EE8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2829A3-9004-4350-ADCF-6197C2FB4A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485918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434BD-9DA0-46AF-81EA-96517A5F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B46902-162A-42D9-8872-A008F260BB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4EEF1C-B2D5-4265-BC36-9F14DAFDC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13FB06-8E13-45C3-BB45-D2FD947D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A1530D-EE91-45A2-8B48-22300942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8B3FCD-C481-4BC4-BF09-F21DB58B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753461E-8726-4408-9711-E5519D0EFC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6993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609FF-0AB6-4E74-9E56-10560DAE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36BD46-2535-4E60-8560-79341420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FDE27F-4CD9-4A93-9230-D15B3F0C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DB4D43-5D00-466E-A2C4-A133F3B4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4CE0E3-2891-472E-A5FF-D76CECA1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57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A69C3-3BD5-4D6F-994D-41A25BD8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BBCA43-05F5-4249-9B67-09D2D1B2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A6E61E-53F7-4B17-9FF4-320ADE546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2C23FA-2BDB-40B3-ACD2-D4E32B1D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66F3B8-2A74-47A6-B9E8-20D00C6C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D8BBBA-3965-4D6D-ACED-D429FD11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0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D5F50-C174-4C9A-9F48-43A6B738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1FFB7A-7571-49B6-89F8-DF14FC607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F0FEC5-BE0F-49F2-BFDF-1A1D777F2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7D21EB9-02E2-4883-B4D6-99A50654E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02966E-BC37-4F29-A3CA-D5583376E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B5C8B0-C25D-4CD6-AD81-5B26E758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81FB394-A2E9-4FB0-966A-F76683F5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E1DBE3-EF23-4046-B922-EA570397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74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6ED8-E437-4DA5-94C0-F70260B8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805FF2-747B-4B75-886D-39CD5D39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DCF256-A612-43F9-B1F4-35F65EC6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CB0E18-C5EE-4D5F-8592-609D7D85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9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2CDC8A-E4E9-4DFB-BBF9-F57F6983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4E6682-0540-4789-8A79-9528F864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69C50F-75C8-4716-B724-44E0D87C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99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28B63-88A5-4CF5-AA41-6EE99E69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59FF4A-0C1D-4897-AA01-4EC71A39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C165FAD-0625-4443-A21C-B8B849210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A16EDA-30CE-450E-B8D2-411A2A6C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8A348B-6146-448F-8A65-1C308089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3E3BB6-55BC-437B-BFAA-543E8E00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33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B2650-6B68-458E-86C4-07D9D250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5515F6-80B8-4844-97C8-7AE0ED0CC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D16A377-7130-4658-8567-A801364AA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4E1713-D59E-4815-B210-CB324C64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C625F-5D4E-4E06-996A-70CC18BE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41E993-6B22-4A03-914B-4432A5FE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6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C6AC99-A549-4122-9F05-00957BFE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22D0447-8947-409F-A358-769053679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D04F35-AB4F-487D-8E03-0CBCCDFB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E1E0-3A0A-4C7C-AEBA-6E3D14F60F74}" type="datetimeFigureOut">
              <a:rPr lang="cs-CZ" smtClean="0"/>
              <a:t>26. 10. 2017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43A46-7871-4C2B-8C8A-8DC8032D6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250263-3A6F-4B62-92A8-A07A7891F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B6A1-BFA0-451C-BA66-4F6046524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45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5931B7-29B1-469F-8559-D26FB655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"/>
            <a:ext cx="19304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D8AAB6-287E-45CF-9F64-26E110A5C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7526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EF1D4E-C420-46B3-9F31-311BA5DBE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629401"/>
            <a:ext cx="46736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479F82-8463-4359-B9FF-9A94B9B7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1" y="762000"/>
            <a:ext cx="11173884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Times New Roman" panose="02020603050405020304" pitchFamily="18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72EA58-E66E-46CD-A90F-40C008EF6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upravíte styl předlohy nadpisu.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165DE4B-564C-4C99-95AE-F1AF5CBD6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upravíte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3C74513-9285-4A9B-92F5-DBA1C57534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kumimoji="0" sz="1400" b="0">
                <a:latin typeface="+mj-lt"/>
              </a:defRPr>
            </a:lvl1pPr>
          </a:lstStyle>
          <a:p>
            <a:endParaRPr lang="cs-CZ" altLang="cs-CZ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1F4A4FB-A306-4315-8A6B-3F12D97CEC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400" b="0">
                <a:latin typeface="+mj-lt"/>
              </a:defRPr>
            </a:lvl1pPr>
          </a:lstStyle>
          <a:p>
            <a:endParaRPr lang="cs-CZ" altLang="cs-CZ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9885E1F-B16A-4769-B142-D63A253B22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1722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400" b="0">
                <a:latin typeface="+mj-lt"/>
              </a:defRPr>
            </a:lvl1pPr>
          </a:lstStyle>
          <a:p>
            <a:fld id="{93575262-C534-47D4-ADA0-0AD29A530F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78570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4.jpeg"/><Relationship Id="rId4" Type="http://schemas.openxmlformats.org/officeDocument/2006/relationships/image" Target="../media/image19.wmf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image" Target="../media/image29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0.wmf"/><Relationship Id="rId9" Type="http://schemas.openxmlformats.org/officeDocument/2006/relationships/image" Target="../media/image36.jpeg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58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4.wmf"/><Relationship Id="rId17" Type="http://schemas.openxmlformats.org/officeDocument/2006/relationships/image" Target="../media/image56.wmf"/><Relationship Id="rId25" Type="http://schemas.openxmlformats.org/officeDocument/2006/relationships/image" Target="../media/image60.wmf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28" Type="http://schemas.openxmlformats.org/officeDocument/2006/relationships/oleObject" Target="../embeddings/oleObject44.bin"/><Relationship Id="rId10" Type="http://schemas.openxmlformats.org/officeDocument/2006/relationships/image" Target="../media/image53.wmf"/><Relationship Id="rId19" Type="http://schemas.openxmlformats.org/officeDocument/2006/relationships/image" Target="../media/image57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87.wmf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2.wmf"/><Relationship Id="rId22" Type="http://schemas.openxmlformats.org/officeDocument/2006/relationships/image" Target="../media/image8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9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9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oleObject" Target="../embeddings/oleObject86.bin"/><Relationship Id="rId7" Type="http://schemas.openxmlformats.org/officeDocument/2006/relationships/image" Target="../media/image10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2BE13-FB60-4280-8058-5D736FA49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Popis stavu elektronu v atomu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BD2085-799A-47F8-BB82-798DC3C71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46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9B633421-4D19-4CC3-8B2D-E65E3573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24114C2C-7A10-497F-89D2-3FB0B144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9060" name="Text Box 4">
            <a:extLst>
              <a:ext uri="{FF2B5EF4-FFF2-40B4-BE49-F238E27FC236}">
                <a16:creationId xmlns:a16="http://schemas.microsoft.com/office/drawing/2014/main" id="{A5BACB86-1C2F-4F3F-9EA5-D01ED928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92150"/>
            <a:ext cx="8893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1915 – Sommerfeld: spektrální čáry mají </a:t>
            </a: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jemnou strukturu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: každá čára se skládá z několika velmi blízkých čar. Domníval se, že je to způsobeno tím, že kromě povolených kruhových drah jsou možné i eliptické dráhy s různou excentricitou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9064" name="Rectangle 8">
            <a:extLst>
              <a:ext uri="{FF2B5EF4-FFF2-40B4-BE49-F238E27FC236}">
                <a16:creationId xmlns:a16="http://schemas.microsoft.com/office/drawing/2014/main" id="{B0A829B1-1E1B-4D7C-804A-86ACEE73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dirty="0">
                <a:solidFill>
                  <a:srgbClr val="F4FA08"/>
                </a:solidFill>
              </a:rPr>
              <a:t>Nedostatky Bohrova modelu atomu</a:t>
            </a:r>
          </a:p>
        </p:txBody>
      </p:sp>
      <p:pic>
        <p:nvPicPr>
          <p:cNvPr id="429068" name="Picture 12" descr="[photo]">
            <a:extLst>
              <a:ext uri="{FF2B5EF4-FFF2-40B4-BE49-F238E27FC236}">
                <a16:creationId xmlns:a16="http://schemas.microsoft.com/office/drawing/2014/main" id="{2ABA1F65-196B-4F33-BC16-2D2A1C7D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268413"/>
            <a:ext cx="164147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9" name="Text Box 13">
            <a:extLst>
              <a:ext uri="{FF2B5EF4-FFF2-40B4-BE49-F238E27FC236}">
                <a16:creationId xmlns:a16="http://schemas.microsoft.com/office/drawing/2014/main" id="{4ADC312D-4093-4EB5-9BFF-A8D821C2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698626"/>
            <a:ext cx="2520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Arnold Sommerfeld (1868-1951)</a:t>
            </a:r>
          </a:p>
        </p:txBody>
      </p:sp>
      <p:pic>
        <p:nvPicPr>
          <p:cNvPr id="429071" name="Picture 15" descr="def2.gif (30797 byte)">
            <a:extLst>
              <a:ext uri="{FF2B5EF4-FFF2-40B4-BE49-F238E27FC236}">
                <a16:creationId xmlns:a16="http://schemas.microsoft.com/office/drawing/2014/main" id="{CE60278D-CE88-40DC-9847-8D2F92A849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492376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73" name="Picture 17" descr="ORBITE">
            <a:extLst>
              <a:ext uri="{FF2B5EF4-FFF2-40B4-BE49-F238E27FC236}">
                <a16:creationId xmlns:a16="http://schemas.microsoft.com/office/drawing/2014/main" id="{CEFAC8E4-6FC8-4621-B0B5-55594C50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844675"/>
            <a:ext cx="29337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74" name="Text Box 18">
            <a:extLst>
              <a:ext uri="{FF2B5EF4-FFF2-40B4-BE49-F238E27FC236}">
                <a16:creationId xmlns:a16="http://schemas.microsoft.com/office/drawing/2014/main" id="{69F8C990-0C36-4F61-8DE5-568B5316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4" y="4076701"/>
            <a:ext cx="889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Bohrův model je směsí klasických představ a postulátů, které jsou s klasickými představami ve sporu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9075" name="Text Box 19">
            <a:extLst>
              <a:ext uri="{FF2B5EF4-FFF2-40B4-BE49-F238E27FC236}">
                <a16:creationId xmlns:a16="http://schemas.microsoft.com/office/drawing/2014/main" id="{FCC85AA8-2161-4FAB-8158-CEB29F68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4" y="4581526"/>
            <a:ext cx="889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Bohrův model nedokáže vysvětlit spektra jiných atomů než H, He</a:t>
            </a:r>
            <a:r>
              <a:rPr kumimoji="1" lang="cs-CZ" altLang="cs-CZ" sz="1600" b="1" baseline="30000">
                <a:solidFill>
                  <a:srgbClr val="FFFFFF"/>
                </a:solidFill>
                <a:latin typeface="Arial" panose="020B0604020202020204" pitchFamily="34" charset="0"/>
              </a:rPr>
              <a:t>+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Li</a:t>
            </a:r>
            <a:r>
              <a:rPr kumimoji="1" lang="cs-CZ" altLang="cs-CZ" sz="1600" b="1" baseline="30000">
                <a:solidFill>
                  <a:srgbClr val="FFFFFF"/>
                </a:solidFill>
                <a:latin typeface="Arial" panose="020B0604020202020204" pitchFamily="34" charset="0"/>
              </a:rPr>
              <a:t>2+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Be</a:t>
            </a:r>
            <a:r>
              <a:rPr kumimoji="1" lang="cs-CZ" altLang="cs-CZ" sz="1600" b="1" baseline="30000">
                <a:solidFill>
                  <a:srgbClr val="FFFFFF"/>
                </a:solidFill>
                <a:latin typeface="Arial" panose="020B0604020202020204" pitchFamily="34" charset="0"/>
              </a:rPr>
              <a:t>3+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B</a:t>
            </a:r>
            <a:r>
              <a:rPr kumimoji="1" lang="cs-CZ" altLang="cs-CZ" sz="1600" b="1" baseline="30000">
                <a:solidFill>
                  <a:srgbClr val="FFFFFF"/>
                </a:solidFill>
                <a:latin typeface="Arial" panose="020B0604020202020204" pitchFamily="34" charset="0"/>
              </a:rPr>
              <a:t>4+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…, takzvaných </a:t>
            </a:r>
            <a:r>
              <a:rPr kumimoji="1" lang="cs-CZ" altLang="cs-CZ" sz="1600" b="1">
                <a:solidFill>
                  <a:srgbClr val="F4FA08"/>
                </a:solidFill>
                <a:latin typeface="Arial" panose="020B0604020202020204" pitchFamily="34" charset="0"/>
              </a:rPr>
              <a:t>izoelektronových atomů</a:t>
            </a:r>
          </a:p>
        </p:txBody>
      </p:sp>
      <p:sp>
        <p:nvSpPr>
          <p:cNvPr id="429076" name="Text Box 20">
            <a:extLst>
              <a:ext uri="{FF2B5EF4-FFF2-40B4-BE49-F238E27FC236}">
                <a16:creationId xmlns:a16="http://schemas.microsoft.com/office/drawing/2014/main" id="{1082C07F-7112-41BE-907C-5AE3ED64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4" y="5229226"/>
            <a:ext cx="8893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Bohrův model nedokáže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vysvětlit existenci molekuly H</a:t>
            </a:r>
            <a:r>
              <a:rPr kumimoji="1" lang="cs-CZ" altLang="cs-CZ" sz="1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O</a:t>
            </a:r>
            <a:r>
              <a:rPr kumimoji="1" lang="cs-CZ" altLang="cs-CZ" sz="1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…</a:t>
            </a:r>
            <a:r>
              <a:rPr kumimoji="1" lang="cs-CZ" altLang="cs-CZ" sz="24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zdůvodnit jevy, nastávající v atomech, které jsou ve vnějším elektromagnetickém poli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vysvětlit různé intenzity spektrálních čar</a:t>
            </a:r>
          </a:p>
        </p:txBody>
      </p:sp>
    </p:spTree>
    <p:extLst>
      <p:ext uri="{BB962C8B-B14F-4D97-AF65-F5344CB8AC3E}">
        <p14:creationId xmlns:p14="http://schemas.microsoft.com/office/powerpoint/2010/main" val="4720108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995CAC-584C-41C0-A0E8-BF096D4CB90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FF0000"/>
                </a:solidFill>
              </a:rPr>
              <a:t>Stojaté vlny – vlastní kmity na struně  </a:t>
            </a:r>
            <a:endParaRPr lang="cs-CZ" altLang="cs-CZ" sz="2800"/>
          </a:p>
        </p:txBody>
      </p:sp>
      <p:graphicFrame>
        <p:nvGraphicFramePr>
          <p:cNvPr id="25621" name="Object 21">
            <a:extLst>
              <a:ext uri="{FF2B5EF4-FFF2-40B4-BE49-F238E27FC236}">
                <a16:creationId xmlns:a16="http://schemas.microsoft.com/office/drawing/2014/main" id="{DD6D5395-D650-45FA-A649-ACE0E0FA3E4E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82889" y="1412876"/>
          <a:ext cx="22320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Rovnice" r:id="rId3" imgW="1269720" imgH="406080" progId="Equation.3">
                  <p:embed/>
                </p:oleObj>
              </mc:Choice>
              <mc:Fallback>
                <p:oleObj name="Rovnice" r:id="rId3" imgW="1269720" imgH="406080" progId="Equation.3">
                  <p:embed/>
                  <p:pic>
                    <p:nvPicPr>
                      <p:cNvPr id="25621" name="Object 21">
                        <a:extLst>
                          <a:ext uri="{FF2B5EF4-FFF2-40B4-BE49-F238E27FC236}">
                            <a16:creationId xmlns:a16="http://schemas.microsoft.com/office/drawing/2014/main" id="{DD6D5395-D650-45FA-A649-ACE0E0FA3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1412876"/>
                        <a:ext cx="22320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>
            <a:extLst>
              <a:ext uri="{FF2B5EF4-FFF2-40B4-BE49-F238E27FC236}">
                <a16:creationId xmlns:a16="http://schemas.microsoft.com/office/drawing/2014/main" id="{75D80EB9-6553-4BE2-9AB5-3FCEFE3F888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3614" y="1989138"/>
          <a:ext cx="43195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Rovnice" r:id="rId5" imgW="2070000" imgH="444240" progId="Equation.3">
                  <p:embed/>
                </p:oleObj>
              </mc:Choice>
              <mc:Fallback>
                <p:oleObj name="Rovnice" r:id="rId5" imgW="2070000" imgH="444240" progId="Equation.3">
                  <p:embed/>
                  <p:pic>
                    <p:nvPicPr>
                      <p:cNvPr id="25623" name="Object 23">
                        <a:extLst>
                          <a:ext uri="{FF2B5EF4-FFF2-40B4-BE49-F238E27FC236}">
                            <a16:creationId xmlns:a16="http://schemas.microsoft.com/office/drawing/2014/main" id="{75D80EB9-6553-4BE2-9AB5-3FCEFE3F8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4" y="1989138"/>
                        <a:ext cx="43195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5" name="Picture 25" descr="aa00012">
            <a:extLst>
              <a:ext uri="{FF2B5EF4-FFF2-40B4-BE49-F238E27FC236}">
                <a16:creationId xmlns:a16="http://schemas.microsoft.com/office/drawing/2014/main" id="{D849543E-D7AC-4DB1-8D23-6E2633C27D9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5661026"/>
            <a:ext cx="3733800" cy="868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7" name="Picture 27" descr="aa00013">
            <a:extLst>
              <a:ext uri="{FF2B5EF4-FFF2-40B4-BE49-F238E27FC236}">
                <a16:creationId xmlns:a16="http://schemas.microsoft.com/office/drawing/2014/main" id="{4CCF94AD-0710-41BD-9977-E97407193C0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32" y="2212976"/>
            <a:ext cx="2074862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9" name="Picture 29" descr="aa00023">
            <a:extLst>
              <a:ext uri="{FF2B5EF4-FFF2-40B4-BE49-F238E27FC236}">
                <a16:creationId xmlns:a16="http://schemas.microsoft.com/office/drawing/2014/main" id="{989B156C-FA6E-4B95-A20D-7BA089D3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57564"/>
            <a:ext cx="26987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aa00024">
            <a:extLst>
              <a:ext uri="{FF2B5EF4-FFF2-40B4-BE49-F238E27FC236}">
                <a16:creationId xmlns:a16="http://schemas.microsoft.com/office/drawing/2014/main" id="{16926E1A-E60D-4D2C-9E3A-5DA840CA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773239"/>
            <a:ext cx="2098675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1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C0BB216-52F3-4D1F-BFC3-E5A35CFDEE3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FF0000"/>
                </a:solidFill>
              </a:rPr>
              <a:t>Elektron v jámě nekonečné hloubky vázané stavy</a:t>
            </a:r>
          </a:p>
        </p:txBody>
      </p:sp>
      <p:graphicFrame>
        <p:nvGraphicFramePr>
          <p:cNvPr id="90117" name="Object 5">
            <a:extLst>
              <a:ext uri="{FF2B5EF4-FFF2-40B4-BE49-F238E27FC236}">
                <a16:creationId xmlns:a16="http://schemas.microsoft.com/office/drawing/2014/main" id="{2C27EDCF-B7BD-449D-AF0D-813C8591635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71813" y="1916113"/>
          <a:ext cx="1206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Rovnice" r:id="rId3" imgW="431640" imgH="431640" progId="Equation.3">
                  <p:embed/>
                </p:oleObj>
              </mc:Choice>
              <mc:Fallback>
                <p:oleObj name="Rovnice" r:id="rId3" imgW="431640" imgH="431640" progId="Equation.3">
                  <p:embed/>
                  <p:pic>
                    <p:nvPicPr>
                      <p:cNvPr id="90117" name="Object 5">
                        <a:extLst>
                          <a:ext uri="{FF2B5EF4-FFF2-40B4-BE49-F238E27FC236}">
                            <a16:creationId xmlns:a16="http://schemas.microsoft.com/office/drawing/2014/main" id="{2C27EDCF-B7BD-449D-AF0D-813C859163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916113"/>
                        <a:ext cx="12065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>
            <a:extLst>
              <a:ext uri="{FF2B5EF4-FFF2-40B4-BE49-F238E27FC236}">
                <a16:creationId xmlns:a16="http://schemas.microsoft.com/office/drawing/2014/main" id="{C33A909B-72E0-4574-A934-E34E1714970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43475" y="2060576"/>
          <a:ext cx="115093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Rovnice" r:id="rId5" imgW="444240" imgH="406080" progId="Equation.3">
                  <p:embed/>
                </p:oleObj>
              </mc:Choice>
              <mc:Fallback>
                <p:oleObj name="Rovnice" r:id="rId5" imgW="444240" imgH="406080" progId="Equation.3">
                  <p:embed/>
                  <p:pic>
                    <p:nvPicPr>
                      <p:cNvPr id="90119" name="Object 7">
                        <a:extLst>
                          <a:ext uri="{FF2B5EF4-FFF2-40B4-BE49-F238E27FC236}">
                            <a16:creationId xmlns:a16="http://schemas.microsoft.com/office/drawing/2014/main" id="{C33A909B-72E0-4574-A934-E34E17149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060576"/>
                        <a:ext cx="1150938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>
            <a:extLst>
              <a:ext uri="{FF2B5EF4-FFF2-40B4-BE49-F238E27FC236}">
                <a16:creationId xmlns:a16="http://schemas.microsoft.com/office/drawing/2014/main" id="{874BBF54-D1DC-4F69-9A31-56F67CD095F7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071814" y="3762188"/>
          <a:ext cx="1871661" cy="6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Rovnice" r:id="rId7" imgW="736560" imgH="241200" progId="Equation.3">
                  <p:embed/>
                </p:oleObj>
              </mc:Choice>
              <mc:Fallback>
                <p:oleObj name="Rovnice" r:id="rId7" imgW="736560" imgH="241200" progId="Equation.3">
                  <p:embed/>
                  <p:pic>
                    <p:nvPicPr>
                      <p:cNvPr id="90121" name="Object 9">
                        <a:extLst>
                          <a:ext uri="{FF2B5EF4-FFF2-40B4-BE49-F238E27FC236}">
                            <a16:creationId xmlns:a16="http://schemas.microsoft.com/office/drawing/2014/main" id="{874BBF54-D1DC-4F69-9A31-56F67CD095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3762188"/>
                        <a:ext cx="1871661" cy="6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1">
            <a:extLst>
              <a:ext uri="{FF2B5EF4-FFF2-40B4-BE49-F238E27FC236}">
                <a16:creationId xmlns:a16="http://schemas.microsoft.com/office/drawing/2014/main" id="{D6E6086E-F4C4-4F22-9367-B84D66B198E1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71814" y="5084764"/>
          <a:ext cx="413543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Rovnice" r:id="rId9" imgW="1803240" imgH="482400" progId="Equation.3">
                  <p:embed/>
                </p:oleObj>
              </mc:Choice>
              <mc:Fallback>
                <p:oleObj name="Rovnice" r:id="rId9" imgW="1803240" imgH="482400" progId="Equation.3">
                  <p:embed/>
                  <p:pic>
                    <p:nvPicPr>
                      <p:cNvPr id="90123" name="Object 11">
                        <a:extLst>
                          <a:ext uri="{FF2B5EF4-FFF2-40B4-BE49-F238E27FC236}">
                            <a16:creationId xmlns:a16="http://schemas.microsoft.com/office/drawing/2014/main" id="{D6E6086E-F4C4-4F22-9367-B84D66B19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5084764"/>
                        <a:ext cx="413543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25" name="Picture 13" descr="aa00015">
            <a:extLst>
              <a:ext uri="{FF2B5EF4-FFF2-40B4-BE49-F238E27FC236}">
                <a16:creationId xmlns:a16="http://schemas.microsoft.com/office/drawing/2014/main" id="{F0F17C5F-7649-4EBF-A571-EF696903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349500"/>
            <a:ext cx="2943709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6" name="Line 14">
            <a:extLst>
              <a:ext uri="{FF2B5EF4-FFF2-40B4-BE49-F238E27FC236}">
                <a16:creationId xmlns:a16="http://schemas.microsoft.com/office/drawing/2014/main" id="{CD636D27-D9BF-4A6F-A6AA-129B61282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2708275"/>
            <a:ext cx="1223962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27" name="Line 15">
            <a:extLst>
              <a:ext uri="{FF2B5EF4-FFF2-40B4-BE49-F238E27FC236}">
                <a16:creationId xmlns:a16="http://schemas.microsoft.com/office/drawing/2014/main" id="{5FE70AE0-9084-4087-B3B7-F1BA66D87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3789363"/>
            <a:ext cx="1223962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28" name="Line 16">
            <a:extLst>
              <a:ext uri="{FF2B5EF4-FFF2-40B4-BE49-F238E27FC236}">
                <a16:creationId xmlns:a16="http://schemas.microsoft.com/office/drawing/2014/main" id="{1D0E07F1-88E4-4B21-8508-DE42833C6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4581525"/>
            <a:ext cx="1223962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29" name="Line 17">
            <a:extLst>
              <a:ext uri="{FF2B5EF4-FFF2-40B4-BE49-F238E27FC236}">
                <a16:creationId xmlns:a16="http://schemas.microsoft.com/office/drawing/2014/main" id="{7A0B6356-7915-4D54-ADFD-FE8BB4385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5157788"/>
            <a:ext cx="1223962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30" name="Line 18">
            <a:extLst>
              <a:ext uri="{FF2B5EF4-FFF2-40B4-BE49-F238E27FC236}">
                <a16:creationId xmlns:a16="http://schemas.microsoft.com/office/drawing/2014/main" id="{47502AAF-5902-47BA-8A68-2E669DB2F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5516563"/>
            <a:ext cx="1223962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6042F2A3-6CF4-4371-95DE-B835CE8B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5300664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E35C78E4-EB9B-42ED-AAAB-11A280D4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4941889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841C2EB8-C1C0-432B-9EAD-285F9FC7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4365626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48571D92-6021-4E0B-88CF-D39ADC97A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3573464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n=4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BB330839-2075-4A09-BFB1-2555176FF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2492376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n=5</a:t>
            </a:r>
          </a:p>
        </p:txBody>
      </p:sp>
    </p:spTree>
    <p:extLst>
      <p:ext uri="{BB962C8B-B14F-4D97-AF65-F5344CB8AC3E}">
        <p14:creationId xmlns:p14="http://schemas.microsoft.com/office/powerpoint/2010/main" val="424451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61086B2-683B-432E-A9FC-995E4B1B635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FF0000"/>
                </a:solidFill>
              </a:rPr>
              <a:t>Nalezení vlnových funkcí</a:t>
            </a:r>
            <a:br>
              <a:rPr lang="cs-CZ" altLang="cs-CZ" sz="2800" b="1">
                <a:solidFill>
                  <a:srgbClr val="FF0000"/>
                </a:solidFill>
              </a:rPr>
            </a:br>
            <a:r>
              <a:rPr lang="cs-CZ" altLang="cs-CZ" sz="2800" b="1">
                <a:solidFill>
                  <a:srgbClr val="FF0000"/>
                </a:solidFill>
              </a:rPr>
              <a:t>princip korespondence, energie základního stavu</a:t>
            </a: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927434E0-F867-4007-BBC6-ED0618F01A9D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6096001" y="1932781"/>
          <a:ext cx="30241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Rovnice" r:id="rId3" imgW="1790640" imgH="419040" progId="Equation.3">
                  <p:embed/>
                </p:oleObj>
              </mc:Choice>
              <mc:Fallback>
                <p:oleObj name="Rovnice" r:id="rId3" imgW="1790640" imgH="419040" progId="Equation.3">
                  <p:embed/>
                  <p:pic>
                    <p:nvPicPr>
                      <p:cNvPr id="97284" name="Object 4">
                        <a:extLst>
                          <a:ext uri="{FF2B5EF4-FFF2-40B4-BE49-F238E27FC236}">
                            <a16:creationId xmlns:a16="http://schemas.microsoft.com/office/drawing/2014/main" id="{927434E0-F867-4007-BBC6-ED0618F01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1932781"/>
                        <a:ext cx="302418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68EE72ED-A92C-4959-9655-B4C3AB2D086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86750" y="2635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Rovnice" r:id="rId5" imgW="114120" imgH="215640" progId="Equation.3">
                  <p:embed/>
                </p:oleObj>
              </mc:Choice>
              <mc:Fallback>
                <p:oleObj name="Rovnice" r:id="rId5" imgW="114120" imgH="215640" progId="Equation.3">
                  <p:embed/>
                  <p:pic>
                    <p:nvPicPr>
                      <p:cNvPr id="97286" name="Object 6">
                        <a:extLst>
                          <a:ext uri="{FF2B5EF4-FFF2-40B4-BE49-F238E27FC236}">
                            <a16:creationId xmlns:a16="http://schemas.microsoft.com/office/drawing/2014/main" id="{68EE72ED-A92C-4959-9655-B4C3AB2D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26352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>
            <a:extLst>
              <a:ext uri="{FF2B5EF4-FFF2-40B4-BE49-F238E27FC236}">
                <a16:creationId xmlns:a16="http://schemas.microsoft.com/office/drawing/2014/main" id="{92B19CF9-F5E2-4EEF-B159-AF1E757F912A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1944689" y="1938338"/>
          <a:ext cx="15843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Rovnice" r:id="rId7" imgW="952200" imgH="419040" progId="Equation.3">
                  <p:embed/>
                </p:oleObj>
              </mc:Choice>
              <mc:Fallback>
                <p:oleObj name="Rovnice" r:id="rId7" imgW="952200" imgH="419040" progId="Equation.3">
                  <p:embed/>
                  <p:pic>
                    <p:nvPicPr>
                      <p:cNvPr id="97288" name="Object 8">
                        <a:extLst>
                          <a:ext uri="{FF2B5EF4-FFF2-40B4-BE49-F238E27FC236}">
                            <a16:creationId xmlns:a16="http://schemas.microsoft.com/office/drawing/2014/main" id="{92B19CF9-F5E2-4EEF-B159-AF1E757F91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9" y="1938338"/>
                        <a:ext cx="15843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90" name="Picture 10" descr="aa00017">
            <a:extLst>
              <a:ext uri="{FF2B5EF4-FFF2-40B4-BE49-F238E27FC236}">
                <a16:creationId xmlns:a16="http://schemas.microsoft.com/office/drawing/2014/main" id="{65750B90-F3A8-4DBC-8A13-1ACB6A82201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3284539"/>
            <a:ext cx="4354512" cy="304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7292" name="Object 12">
            <a:extLst>
              <a:ext uri="{FF2B5EF4-FFF2-40B4-BE49-F238E27FC236}">
                <a16:creationId xmlns:a16="http://schemas.microsoft.com/office/drawing/2014/main" id="{5DF9CCD8-91AA-49EA-A57C-3BBAFCD3493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28789" y="3665538"/>
          <a:ext cx="34559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Rovnice" r:id="rId10" imgW="2184120" imgH="444240" progId="Equation.3">
                  <p:embed/>
                </p:oleObj>
              </mc:Choice>
              <mc:Fallback>
                <p:oleObj name="Rovnice" r:id="rId10" imgW="2184120" imgH="444240" progId="Equation.3">
                  <p:embed/>
                  <p:pic>
                    <p:nvPicPr>
                      <p:cNvPr id="97292" name="Object 12">
                        <a:extLst>
                          <a:ext uri="{FF2B5EF4-FFF2-40B4-BE49-F238E27FC236}">
                            <a16:creationId xmlns:a16="http://schemas.microsoft.com/office/drawing/2014/main" id="{5DF9CCD8-91AA-49EA-A57C-3BBAFCD34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9" y="3665538"/>
                        <a:ext cx="34559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>
            <a:extLst>
              <a:ext uri="{FF2B5EF4-FFF2-40B4-BE49-F238E27FC236}">
                <a16:creationId xmlns:a16="http://schemas.microsoft.com/office/drawing/2014/main" id="{04C0917E-708C-4930-AA4C-21742FD206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00225" y="4889501"/>
          <a:ext cx="35766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Rovnice" r:id="rId12" imgW="2260440" imgH="444240" progId="Equation.3">
                  <p:embed/>
                </p:oleObj>
              </mc:Choice>
              <mc:Fallback>
                <p:oleObj name="Rovnice" r:id="rId12" imgW="2260440" imgH="444240" progId="Equation.3">
                  <p:embed/>
                  <p:pic>
                    <p:nvPicPr>
                      <p:cNvPr id="97293" name="Object 13">
                        <a:extLst>
                          <a:ext uri="{FF2B5EF4-FFF2-40B4-BE49-F238E27FC236}">
                            <a16:creationId xmlns:a16="http://schemas.microsoft.com/office/drawing/2014/main" id="{04C0917E-708C-4930-AA4C-21742FD20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889501"/>
                        <a:ext cx="35766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4">
            <a:extLst>
              <a:ext uri="{FF2B5EF4-FFF2-40B4-BE49-F238E27FC236}">
                <a16:creationId xmlns:a16="http://schemas.microsoft.com/office/drawing/2014/main" id="{8CAED0C0-542B-4B85-8A35-8729873BF7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68688" y="2547937"/>
          <a:ext cx="86785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Rovnice" r:id="rId14" imgW="482400" imgH="393480" progId="Equation.3">
                  <p:embed/>
                </p:oleObj>
              </mc:Choice>
              <mc:Fallback>
                <p:oleObj name="Rovnice" r:id="rId14" imgW="482400" imgH="393480" progId="Equation.3">
                  <p:embed/>
                  <p:pic>
                    <p:nvPicPr>
                      <p:cNvPr id="97294" name="Object 14">
                        <a:extLst>
                          <a:ext uri="{FF2B5EF4-FFF2-40B4-BE49-F238E27FC236}">
                            <a16:creationId xmlns:a16="http://schemas.microsoft.com/office/drawing/2014/main" id="{8CAED0C0-542B-4B85-8A35-8729873BF7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2547937"/>
                        <a:ext cx="86785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5">
            <a:extLst>
              <a:ext uri="{FF2B5EF4-FFF2-40B4-BE49-F238E27FC236}">
                <a16:creationId xmlns:a16="http://schemas.microsoft.com/office/drawing/2014/main" id="{54F9A702-A895-43AB-8690-D9B9D453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573464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97296" name="Text Box 16">
            <a:extLst>
              <a:ext uri="{FF2B5EF4-FFF2-40B4-BE49-F238E27FC236}">
                <a16:creationId xmlns:a16="http://schemas.microsoft.com/office/drawing/2014/main" id="{FBC33580-0971-476D-A442-0FF00544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3357564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97297" name="Text Box 17">
            <a:extLst>
              <a:ext uri="{FF2B5EF4-FFF2-40B4-BE49-F238E27FC236}">
                <a16:creationId xmlns:a16="http://schemas.microsoft.com/office/drawing/2014/main" id="{38DD7377-DFC4-4E70-AAE4-6D82C9D3F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4797426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E305A299-2E87-480C-A08D-4C7C41BC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4797426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56526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15FABD5-A058-40B4-B351-8840DE48E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FF0000"/>
                </a:solidFill>
              </a:rPr>
              <a:t>Elektron v jámě konečné hloubky</a:t>
            </a:r>
            <a:br>
              <a:rPr lang="cs-CZ" altLang="cs-CZ" sz="3200" b="1">
                <a:solidFill>
                  <a:srgbClr val="FF0000"/>
                </a:solidFill>
              </a:rPr>
            </a:br>
            <a:endParaRPr lang="cs-CZ" altLang="cs-CZ" sz="3200" b="1">
              <a:solidFill>
                <a:srgbClr val="FF0000"/>
              </a:solidFill>
            </a:endParaRPr>
          </a:p>
        </p:txBody>
      </p:sp>
      <p:pic>
        <p:nvPicPr>
          <p:cNvPr id="102404" name="Picture 4" descr="aa00018">
            <a:extLst>
              <a:ext uri="{FF2B5EF4-FFF2-40B4-BE49-F238E27FC236}">
                <a16:creationId xmlns:a16="http://schemas.microsoft.com/office/drawing/2014/main" id="{1FB3FBFF-ADC1-4A74-B3C5-FF1F87DAC5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916114"/>
            <a:ext cx="3527425" cy="349567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2406" name="Object 6">
            <a:extLst>
              <a:ext uri="{FF2B5EF4-FFF2-40B4-BE49-F238E27FC236}">
                <a16:creationId xmlns:a16="http://schemas.microsoft.com/office/drawing/2014/main" id="{B39A3C40-1BE7-407B-882C-62EA6D230C2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56363" y="2205039"/>
          <a:ext cx="35433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Rovnice" r:id="rId4" imgW="1790640" imgH="419040" progId="Equation.3">
                  <p:embed/>
                </p:oleObj>
              </mc:Choice>
              <mc:Fallback>
                <p:oleObj name="Rovnice" r:id="rId4" imgW="1790640" imgH="419040" progId="Equation.3">
                  <p:embed/>
                  <p:pic>
                    <p:nvPicPr>
                      <p:cNvPr id="102406" name="Object 6">
                        <a:extLst>
                          <a:ext uri="{FF2B5EF4-FFF2-40B4-BE49-F238E27FC236}">
                            <a16:creationId xmlns:a16="http://schemas.microsoft.com/office/drawing/2014/main" id="{B39A3C40-1BE7-407B-882C-62EA6D230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205039"/>
                        <a:ext cx="35433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8" name="Picture 8" descr="aa00019">
            <a:extLst>
              <a:ext uri="{FF2B5EF4-FFF2-40B4-BE49-F238E27FC236}">
                <a16:creationId xmlns:a16="http://schemas.microsoft.com/office/drawing/2014/main" id="{F1F4BB9B-B102-44BD-BF57-765B0F569EC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5" y="3644901"/>
            <a:ext cx="2700338" cy="2608263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10" name="Rectangle 10">
            <a:extLst>
              <a:ext uri="{FF2B5EF4-FFF2-40B4-BE49-F238E27FC236}">
                <a16:creationId xmlns:a16="http://schemas.microsoft.com/office/drawing/2014/main" id="{B4847670-6C70-4582-9B06-AA80C9A9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3716339"/>
            <a:ext cx="1081087" cy="7207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1" name="Line 11">
            <a:extLst>
              <a:ext uri="{FF2B5EF4-FFF2-40B4-BE49-F238E27FC236}">
                <a16:creationId xmlns:a16="http://schemas.microsoft.com/office/drawing/2014/main" id="{41EBABB7-9243-4D16-9C78-B4E27FAD5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4724400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2" name="Line 12">
            <a:extLst>
              <a:ext uri="{FF2B5EF4-FFF2-40B4-BE49-F238E27FC236}">
                <a16:creationId xmlns:a16="http://schemas.microsoft.com/office/drawing/2014/main" id="{C32843EA-4B32-4560-BAD9-877495FF9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54451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Line 13">
            <a:extLst>
              <a:ext uri="{FF2B5EF4-FFF2-40B4-BE49-F238E27FC236}">
                <a16:creationId xmlns:a16="http://schemas.microsoft.com/office/drawing/2014/main" id="{5CC35282-D72E-460D-9636-2F0240A44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5949950"/>
            <a:ext cx="10096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4" name="Text Box 14">
            <a:extLst>
              <a:ext uri="{FF2B5EF4-FFF2-40B4-BE49-F238E27FC236}">
                <a16:creationId xmlns:a16="http://schemas.microsoft.com/office/drawing/2014/main" id="{B5DE4230-9224-4B54-BDDC-20F2CD3C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876926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2,9 eV</a:t>
            </a: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43C9AE2A-721C-4485-B074-F14F1AAB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5300664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11,2 eV</a:t>
            </a: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AC18FEB2-2C84-4B91-BD23-A546C698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4652964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24,5 eV</a:t>
            </a:r>
          </a:p>
        </p:txBody>
      </p:sp>
      <p:sp>
        <p:nvSpPr>
          <p:cNvPr id="102417" name="Text Box 17">
            <a:extLst>
              <a:ext uri="{FF2B5EF4-FFF2-40B4-BE49-F238E27FC236}">
                <a16:creationId xmlns:a16="http://schemas.microsoft.com/office/drawing/2014/main" id="{D0D2420B-457A-4251-A763-E5745A2C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4221164"/>
            <a:ext cx="79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eV</a:t>
            </a:r>
          </a:p>
        </p:txBody>
      </p:sp>
      <p:sp>
        <p:nvSpPr>
          <p:cNvPr id="102419" name="Text Box 19">
            <a:extLst>
              <a:ext uri="{FF2B5EF4-FFF2-40B4-BE49-F238E27FC236}">
                <a16:creationId xmlns:a16="http://schemas.microsoft.com/office/drawing/2014/main" id="{C4397F54-89C5-47F4-97D8-BA4CC7C7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2420939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2,9 eV</a:t>
            </a:r>
          </a:p>
        </p:txBody>
      </p:sp>
      <p:sp>
        <p:nvSpPr>
          <p:cNvPr id="102420" name="Text Box 20">
            <a:extLst>
              <a:ext uri="{FF2B5EF4-FFF2-40B4-BE49-F238E27FC236}">
                <a16:creationId xmlns:a16="http://schemas.microsoft.com/office/drawing/2014/main" id="{8D051C18-5F98-4930-B950-B2B9FCAF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716339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11,2 eV</a:t>
            </a:r>
          </a:p>
        </p:txBody>
      </p:sp>
      <p:sp>
        <p:nvSpPr>
          <p:cNvPr id="102421" name="Text Box 21">
            <a:extLst>
              <a:ext uri="{FF2B5EF4-FFF2-40B4-BE49-F238E27FC236}">
                <a16:creationId xmlns:a16="http://schemas.microsoft.com/office/drawing/2014/main" id="{F58BF528-8C85-45C7-8C73-C6397A7F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4724401"/>
            <a:ext cx="98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24,5 eV</a:t>
            </a:r>
          </a:p>
        </p:txBody>
      </p:sp>
      <p:sp>
        <p:nvSpPr>
          <p:cNvPr id="102423" name="Text Box 23">
            <a:extLst>
              <a:ext uri="{FF2B5EF4-FFF2-40B4-BE49-F238E27FC236}">
                <a16:creationId xmlns:a16="http://schemas.microsoft.com/office/drawing/2014/main" id="{BDB9B627-26AC-46C5-9D16-9D8A18D1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420939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02424" name="Text Box 24">
            <a:extLst>
              <a:ext uri="{FF2B5EF4-FFF2-40B4-BE49-F238E27FC236}">
                <a16:creationId xmlns:a16="http://schemas.microsoft.com/office/drawing/2014/main" id="{FF8486CB-B487-4140-8F0B-3F31C89B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4437064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02425" name="Text Box 25">
            <a:extLst>
              <a:ext uri="{FF2B5EF4-FFF2-40B4-BE49-F238E27FC236}">
                <a16:creationId xmlns:a16="http://schemas.microsoft.com/office/drawing/2014/main" id="{0951959F-766C-472E-826D-99E4EE04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1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</p:spTree>
    <p:extLst>
      <p:ext uri="{BB962C8B-B14F-4D97-AF65-F5344CB8AC3E}">
        <p14:creationId xmlns:p14="http://schemas.microsoft.com/office/powerpoint/2010/main" val="128463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82159D98-98BC-4365-85A6-1C7AB5F0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FF7030A9-2756-4011-90F8-D5885E8D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0084" name="Text Box 4">
            <a:extLst>
              <a:ext uri="{FF2B5EF4-FFF2-40B4-BE49-F238E27FC236}">
                <a16:creationId xmlns:a16="http://schemas.microsoft.com/office/drawing/2014/main" id="{2BE5E4CE-8821-486F-9EA6-4DA553AE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76250"/>
            <a:ext cx="889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částice má vlnové vlastnosti = měla by být popsatelná stejně jako vlnění: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085" name="Rectangle 5">
            <a:extLst>
              <a:ext uri="{FF2B5EF4-FFF2-40B4-BE49-F238E27FC236}">
                <a16:creationId xmlns:a16="http://schemas.microsoft.com/office/drawing/2014/main" id="{37B81611-CBD3-46C0-AF30-23A73F43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 dirty="0">
                <a:solidFill>
                  <a:srgbClr val="F4FA08"/>
                </a:solidFill>
              </a:rPr>
              <a:t>Základní představy, ze kterých vznikla kvantová mechanika</a:t>
            </a:r>
          </a:p>
        </p:txBody>
      </p:sp>
      <p:graphicFrame>
        <p:nvGraphicFramePr>
          <p:cNvPr id="430093" name="Object 13">
            <a:extLst>
              <a:ext uri="{FF2B5EF4-FFF2-40B4-BE49-F238E27FC236}">
                <a16:creationId xmlns:a16="http://schemas.microsoft.com/office/drawing/2014/main" id="{B373BF7C-765B-4683-8735-A98AAD7B2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908050"/>
          <a:ext cx="508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3" imgW="5079960" imgH="355320" progId="Equation.DSMT4">
                  <p:embed/>
                </p:oleObj>
              </mc:Choice>
              <mc:Fallback>
                <p:oleObj name="Equation" r:id="rId3" imgW="5079960" imgH="355320" progId="Equation.DSMT4">
                  <p:embed/>
                  <p:pic>
                    <p:nvPicPr>
                      <p:cNvPr id="430093" name="Object 13">
                        <a:extLst>
                          <a:ext uri="{FF2B5EF4-FFF2-40B4-BE49-F238E27FC236}">
                            <a16:creationId xmlns:a16="http://schemas.microsoft.com/office/drawing/2014/main" id="{B373BF7C-765B-4683-8735-A98AAD7B2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908050"/>
                        <a:ext cx="5080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4" name="Text Box 14">
            <a:extLst>
              <a:ext uri="{FF2B5EF4-FFF2-40B4-BE49-F238E27FC236}">
                <a16:creationId xmlns:a16="http://schemas.microsoft.com/office/drawing/2014/main" id="{96489D9C-6B00-45A6-87B6-2CD48C4E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652588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prostorová závislost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095" name="Text Box 15">
            <a:extLst>
              <a:ext uri="{FF2B5EF4-FFF2-40B4-BE49-F238E27FC236}">
                <a16:creationId xmlns:a16="http://schemas.microsoft.com/office/drawing/2014/main" id="{EF786FF0-429E-4717-97A4-09D828ED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1652588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periodická časová závislost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096" name="Freeform 16">
            <a:extLst>
              <a:ext uri="{FF2B5EF4-FFF2-40B4-BE49-F238E27FC236}">
                <a16:creationId xmlns:a16="http://schemas.microsoft.com/office/drawing/2014/main" id="{3D72667B-3AB2-421A-8EF7-35A9CD8B922F}"/>
              </a:ext>
            </a:extLst>
          </p:cNvPr>
          <p:cNvSpPr>
            <a:spLocks/>
          </p:cNvSpPr>
          <p:nvPr/>
        </p:nvSpPr>
        <p:spPr bwMode="auto">
          <a:xfrm>
            <a:off x="2711451" y="1268413"/>
            <a:ext cx="549275" cy="431800"/>
          </a:xfrm>
          <a:custGeom>
            <a:avLst/>
            <a:gdLst>
              <a:gd name="T0" fmla="*/ 0 w 346"/>
              <a:gd name="T1" fmla="*/ 272 h 272"/>
              <a:gd name="T2" fmla="*/ 188 w 346"/>
              <a:gd name="T3" fmla="*/ 217 h 272"/>
              <a:gd name="T4" fmla="*/ 324 w 346"/>
              <a:gd name="T5" fmla="*/ 153 h 272"/>
              <a:gd name="T6" fmla="*/ 318 w 346"/>
              <a:gd name="T7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6" h="272">
                <a:moveTo>
                  <a:pt x="0" y="272"/>
                </a:moveTo>
                <a:cubicBezTo>
                  <a:pt x="31" y="263"/>
                  <a:pt x="134" y="237"/>
                  <a:pt x="188" y="217"/>
                </a:cubicBezTo>
                <a:cubicBezTo>
                  <a:pt x="242" y="197"/>
                  <a:pt x="302" y="189"/>
                  <a:pt x="324" y="153"/>
                </a:cubicBezTo>
                <a:cubicBezTo>
                  <a:pt x="346" y="117"/>
                  <a:pt x="319" y="32"/>
                  <a:pt x="31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0097" name="Freeform 17">
            <a:extLst>
              <a:ext uri="{FF2B5EF4-FFF2-40B4-BE49-F238E27FC236}">
                <a16:creationId xmlns:a16="http://schemas.microsoft.com/office/drawing/2014/main" id="{B7EDF5F6-09D5-40AF-806F-64F528E76860}"/>
              </a:ext>
            </a:extLst>
          </p:cNvPr>
          <p:cNvSpPr>
            <a:spLocks/>
          </p:cNvSpPr>
          <p:nvPr/>
        </p:nvSpPr>
        <p:spPr bwMode="auto">
          <a:xfrm>
            <a:off x="3721100" y="1196976"/>
            <a:ext cx="1625600" cy="454025"/>
          </a:xfrm>
          <a:custGeom>
            <a:avLst/>
            <a:gdLst>
              <a:gd name="T0" fmla="*/ 1024 w 1024"/>
              <a:gd name="T1" fmla="*/ 286 h 286"/>
              <a:gd name="T2" fmla="*/ 512 w 1024"/>
              <a:gd name="T3" fmla="*/ 158 h 286"/>
              <a:gd name="T4" fmla="*/ 104 w 1024"/>
              <a:gd name="T5" fmla="*/ 158 h 286"/>
              <a:gd name="T6" fmla="*/ 0 w 1024"/>
              <a:gd name="T7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4" h="286">
                <a:moveTo>
                  <a:pt x="1024" y="286"/>
                </a:moveTo>
                <a:cubicBezTo>
                  <a:pt x="939" y="265"/>
                  <a:pt x="665" y="179"/>
                  <a:pt x="512" y="158"/>
                </a:cubicBezTo>
                <a:cubicBezTo>
                  <a:pt x="359" y="137"/>
                  <a:pt x="189" y="184"/>
                  <a:pt x="104" y="158"/>
                </a:cubicBezTo>
                <a:cubicBezTo>
                  <a:pt x="19" y="132"/>
                  <a:pt x="22" y="33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098" name="Object 18">
            <a:extLst>
              <a:ext uri="{FF2B5EF4-FFF2-40B4-BE49-F238E27FC236}">
                <a16:creationId xmlns:a16="http://schemas.microsoft.com/office/drawing/2014/main" id="{353FFC02-5774-4503-B3A2-EF5B995F5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0325" y="836613"/>
          <a:ext cx="153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5" imgW="1536480" imgH="571320" progId="Equation.DSMT4">
                  <p:embed/>
                </p:oleObj>
              </mc:Choice>
              <mc:Fallback>
                <p:oleObj name="Equation" r:id="rId5" imgW="1536480" imgH="571320" progId="Equation.DSMT4">
                  <p:embed/>
                  <p:pic>
                    <p:nvPicPr>
                      <p:cNvPr id="430098" name="Object 18">
                        <a:extLst>
                          <a:ext uri="{FF2B5EF4-FFF2-40B4-BE49-F238E27FC236}">
                            <a16:creationId xmlns:a16="http://schemas.microsoft.com/office/drawing/2014/main" id="{353FFC02-5774-4503-B3A2-EF5B995F5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836613"/>
                        <a:ext cx="1536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9" name="Text Box 19">
            <a:extLst>
              <a:ext uri="{FF2B5EF4-FFF2-40B4-BE49-F238E27FC236}">
                <a16:creationId xmlns:a16="http://schemas.microsoft.com/office/drawing/2014/main" id="{F1456D31-57F0-4FCC-9244-B80373C5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205038"/>
            <a:ext cx="4319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funkce musí vyhovovat vlnové rovnici: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30100" name="Object 20">
            <a:extLst>
              <a:ext uri="{FF2B5EF4-FFF2-40B4-BE49-F238E27FC236}">
                <a16:creationId xmlns:a16="http://schemas.microsoft.com/office/drawing/2014/main" id="{304B4461-7057-4471-81A8-0285BF6E2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2120900"/>
          <a:ext cx="132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7" imgW="1320480" imgH="596880" progId="Equation.DSMT4">
                  <p:embed/>
                </p:oleObj>
              </mc:Choice>
              <mc:Fallback>
                <p:oleObj name="Equation" r:id="rId7" imgW="1320480" imgH="596880" progId="Equation.DSMT4">
                  <p:embed/>
                  <p:pic>
                    <p:nvPicPr>
                      <p:cNvPr id="430100" name="Object 20">
                        <a:extLst>
                          <a:ext uri="{FF2B5EF4-FFF2-40B4-BE49-F238E27FC236}">
                            <a16:creationId xmlns:a16="http://schemas.microsoft.com/office/drawing/2014/main" id="{304B4461-7057-4471-81A8-0285BF6E2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2120900"/>
                        <a:ext cx="132080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4FA0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1" name="Text Box 21">
            <a:extLst>
              <a:ext uri="{FF2B5EF4-FFF2-40B4-BE49-F238E27FC236}">
                <a16:creationId xmlns:a16="http://schemas.microsoft.com/office/drawing/2014/main" id="{8FFE5F5E-C7E0-452E-9171-CCE7F451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781300"/>
            <a:ext cx="165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po dosazení: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30103" name="Object 23">
            <a:extLst>
              <a:ext uri="{FF2B5EF4-FFF2-40B4-BE49-F238E27FC236}">
                <a16:creationId xmlns:a16="http://schemas.microsoft.com/office/drawing/2014/main" id="{22B42474-DEEA-4C29-BFAF-5E6C8DD1CF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9150" y="2636838"/>
          <a:ext cx="2755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9" imgW="2755800" imgH="571320" progId="Equation.DSMT4">
                  <p:embed/>
                </p:oleObj>
              </mc:Choice>
              <mc:Fallback>
                <p:oleObj name="Equation" r:id="rId9" imgW="2755800" imgH="571320" progId="Equation.DSMT4">
                  <p:embed/>
                  <p:pic>
                    <p:nvPicPr>
                      <p:cNvPr id="430103" name="Object 23">
                        <a:extLst>
                          <a:ext uri="{FF2B5EF4-FFF2-40B4-BE49-F238E27FC236}">
                            <a16:creationId xmlns:a16="http://schemas.microsoft.com/office/drawing/2014/main" id="{22B42474-DEEA-4C29-BFAF-5E6C8DD1C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2636838"/>
                        <a:ext cx="2755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>
            <a:extLst>
              <a:ext uri="{FF2B5EF4-FFF2-40B4-BE49-F238E27FC236}">
                <a16:creationId xmlns:a16="http://schemas.microsoft.com/office/drawing/2014/main" id="{6F0D2AAB-698D-4B10-B4EC-7CC40D5A5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3284538"/>
          <a:ext cx="1714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11" imgW="1714320" imgH="596880" progId="Equation.DSMT4">
                  <p:embed/>
                </p:oleObj>
              </mc:Choice>
              <mc:Fallback>
                <p:oleObj name="Equation" r:id="rId11" imgW="1714320" imgH="596880" progId="Equation.DSMT4">
                  <p:embed/>
                  <p:pic>
                    <p:nvPicPr>
                      <p:cNvPr id="430104" name="Object 24">
                        <a:extLst>
                          <a:ext uri="{FF2B5EF4-FFF2-40B4-BE49-F238E27FC236}">
                            <a16:creationId xmlns:a16="http://schemas.microsoft.com/office/drawing/2014/main" id="{6F0D2AAB-698D-4B10-B4EC-7CC40D5A5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284538"/>
                        <a:ext cx="1714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>
            <a:extLst>
              <a:ext uri="{FF2B5EF4-FFF2-40B4-BE49-F238E27FC236}">
                <a16:creationId xmlns:a16="http://schemas.microsoft.com/office/drawing/2014/main" id="{607A02C8-9636-42D2-B70A-5B19BDAA98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413" y="3284538"/>
          <a:ext cx="2222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13" imgW="2222280" imgH="901440" progId="Equation.DSMT4">
                  <p:embed/>
                </p:oleObj>
              </mc:Choice>
              <mc:Fallback>
                <p:oleObj name="Equation" r:id="rId13" imgW="2222280" imgH="901440" progId="Equation.DSMT4">
                  <p:embed/>
                  <p:pic>
                    <p:nvPicPr>
                      <p:cNvPr id="430105" name="Object 25">
                        <a:extLst>
                          <a:ext uri="{FF2B5EF4-FFF2-40B4-BE49-F238E27FC236}">
                            <a16:creationId xmlns:a16="http://schemas.microsoft.com/office/drawing/2014/main" id="{607A02C8-9636-42D2-B70A-5B19BDAA98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3284538"/>
                        <a:ext cx="2222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6" name="Text Box 26">
            <a:extLst>
              <a:ext uri="{FF2B5EF4-FFF2-40B4-BE49-F238E27FC236}">
                <a16:creationId xmlns:a16="http://schemas.microsoft.com/office/drawing/2014/main" id="{4AD69BFA-D8A2-4E52-8DB9-FCC322CD6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221163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de Broglieova vlnová délka</a:t>
            </a:r>
            <a:endParaRPr kumimoji="1" lang="cs-CZ" altLang="cs-CZ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107" name="Freeform 27">
            <a:extLst>
              <a:ext uri="{FF2B5EF4-FFF2-40B4-BE49-F238E27FC236}">
                <a16:creationId xmlns:a16="http://schemas.microsoft.com/office/drawing/2014/main" id="{A806D6BF-4C87-4412-ABB0-EDC64D757E49}"/>
              </a:ext>
            </a:extLst>
          </p:cNvPr>
          <p:cNvSpPr>
            <a:spLocks/>
          </p:cNvSpPr>
          <p:nvPr/>
        </p:nvSpPr>
        <p:spPr bwMode="auto">
          <a:xfrm>
            <a:off x="3251200" y="3898900"/>
            <a:ext cx="1358900" cy="342900"/>
          </a:xfrm>
          <a:custGeom>
            <a:avLst/>
            <a:gdLst>
              <a:gd name="T0" fmla="*/ 0 w 856"/>
              <a:gd name="T1" fmla="*/ 216 h 216"/>
              <a:gd name="T2" fmla="*/ 208 w 856"/>
              <a:gd name="T3" fmla="*/ 120 h 216"/>
              <a:gd name="T4" fmla="*/ 720 w 856"/>
              <a:gd name="T5" fmla="*/ 160 h 216"/>
              <a:gd name="T6" fmla="*/ 856 w 856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6" h="216">
                <a:moveTo>
                  <a:pt x="0" y="216"/>
                </a:moveTo>
                <a:cubicBezTo>
                  <a:pt x="35" y="200"/>
                  <a:pt x="88" y="129"/>
                  <a:pt x="208" y="120"/>
                </a:cubicBezTo>
                <a:cubicBezTo>
                  <a:pt x="328" y="111"/>
                  <a:pt x="612" y="180"/>
                  <a:pt x="720" y="160"/>
                </a:cubicBezTo>
                <a:cubicBezTo>
                  <a:pt x="828" y="140"/>
                  <a:pt x="828" y="33"/>
                  <a:pt x="85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08" name="Object 28">
            <a:extLst>
              <a:ext uri="{FF2B5EF4-FFF2-40B4-BE49-F238E27FC236}">
                <a16:creationId xmlns:a16="http://schemas.microsoft.com/office/drawing/2014/main" id="{FE295F97-97D8-43B6-953F-A0908FEA0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7013" y="3284538"/>
          <a:ext cx="2336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15" imgW="2336760" imgH="596880" progId="Equation.DSMT4">
                  <p:embed/>
                </p:oleObj>
              </mc:Choice>
              <mc:Fallback>
                <p:oleObj name="Equation" r:id="rId15" imgW="2336760" imgH="596880" progId="Equation.DSMT4">
                  <p:embed/>
                  <p:pic>
                    <p:nvPicPr>
                      <p:cNvPr id="430108" name="Object 28">
                        <a:extLst>
                          <a:ext uri="{FF2B5EF4-FFF2-40B4-BE49-F238E27FC236}">
                            <a16:creationId xmlns:a16="http://schemas.microsoft.com/office/drawing/2014/main" id="{FE295F97-97D8-43B6-953F-A0908FEA0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3284538"/>
                        <a:ext cx="2336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9" name="Object 29">
            <a:extLst>
              <a:ext uri="{FF2B5EF4-FFF2-40B4-BE49-F238E27FC236}">
                <a16:creationId xmlns:a16="http://schemas.microsoft.com/office/drawing/2014/main" id="{122B151C-A876-4E23-9BDD-33ED3BE6F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8" y="4149725"/>
          <a:ext cx="265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17" imgW="2654280" imgH="647640" progId="Equation.DSMT4">
                  <p:embed/>
                </p:oleObj>
              </mc:Choice>
              <mc:Fallback>
                <p:oleObj name="Equation" r:id="rId17" imgW="2654280" imgH="647640" progId="Equation.DSMT4">
                  <p:embed/>
                  <p:pic>
                    <p:nvPicPr>
                      <p:cNvPr id="430109" name="Object 29">
                        <a:extLst>
                          <a:ext uri="{FF2B5EF4-FFF2-40B4-BE49-F238E27FC236}">
                            <a16:creationId xmlns:a16="http://schemas.microsoft.com/office/drawing/2014/main" id="{122B151C-A876-4E23-9BDD-33ED3BE6F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149725"/>
                        <a:ext cx="265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0" name="Freeform 30">
            <a:extLst>
              <a:ext uri="{FF2B5EF4-FFF2-40B4-BE49-F238E27FC236}">
                <a16:creationId xmlns:a16="http://schemas.microsoft.com/office/drawing/2014/main" id="{6745A083-27E2-47B4-B463-152D2A1257B9}"/>
              </a:ext>
            </a:extLst>
          </p:cNvPr>
          <p:cNvSpPr>
            <a:spLocks/>
          </p:cNvSpPr>
          <p:nvPr/>
        </p:nvSpPr>
        <p:spPr bwMode="auto">
          <a:xfrm>
            <a:off x="7442200" y="4864100"/>
            <a:ext cx="774700" cy="330200"/>
          </a:xfrm>
          <a:custGeom>
            <a:avLst/>
            <a:gdLst>
              <a:gd name="T0" fmla="*/ 0 w 488"/>
              <a:gd name="T1" fmla="*/ 0 h 208"/>
              <a:gd name="T2" fmla="*/ 131 w 488"/>
              <a:gd name="T3" fmla="*/ 169 h 208"/>
              <a:gd name="T4" fmla="*/ 488 w 488"/>
              <a:gd name="T5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" h="208">
                <a:moveTo>
                  <a:pt x="0" y="0"/>
                </a:moveTo>
                <a:cubicBezTo>
                  <a:pt x="23" y="28"/>
                  <a:pt x="50" y="134"/>
                  <a:pt x="131" y="169"/>
                </a:cubicBezTo>
                <a:cubicBezTo>
                  <a:pt x="212" y="204"/>
                  <a:pt x="414" y="200"/>
                  <a:pt x="488" y="2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11" name="Object 31">
            <a:extLst>
              <a:ext uri="{FF2B5EF4-FFF2-40B4-BE49-F238E27FC236}">
                <a16:creationId xmlns:a16="http://schemas.microsoft.com/office/drawing/2014/main" id="{37B2040B-3971-4344-A56F-FAC34298F0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0750" y="4937125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9" imgW="1257120" imgH="291960" progId="Equation.DSMT4">
                  <p:embed/>
                </p:oleObj>
              </mc:Choice>
              <mc:Fallback>
                <p:oleObj name="Equation" r:id="rId19" imgW="1257120" imgH="291960" progId="Equation.DSMT4">
                  <p:embed/>
                  <p:pic>
                    <p:nvPicPr>
                      <p:cNvPr id="430111" name="Object 31">
                        <a:extLst>
                          <a:ext uri="{FF2B5EF4-FFF2-40B4-BE49-F238E27FC236}">
                            <a16:creationId xmlns:a16="http://schemas.microsoft.com/office/drawing/2014/main" id="{37B2040B-3971-4344-A56F-FAC34298F0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0" y="4937125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2" name="Object 32">
            <a:extLst>
              <a:ext uri="{FF2B5EF4-FFF2-40B4-BE49-F238E27FC236}">
                <a16:creationId xmlns:a16="http://schemas.microsoft.com/office/drawing/2014/main" id="{EA50E37D-8F6B-4859-B999-F64CD1CF0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67940"/>
              </p:ext>
            </p:extLst>
          </p:nvPr>
        </p:nvGraphicFramePr>
        <p:xfrm>
          <a:off x="2135190" y="5086349"/>
          <a:ext cx="36062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21" imgW="2311200" imgH="596880" progId="Equation.DSMT4">
                  <p:embed/>
                </p:oleObj>
              </mc:Choice>
              <mc:Fallback>
                <p:oleObj name="Equation" r:id="rId21" imgW="2311200" imgH="596880" progId="Equation.DSMT4">
                  <p:embed/>
                  <p:pic>
                    <p:nvPicPr>
                      <p:cNvPr id="430112" name="Object 32">
                        <a:extLst>
                          <a:ext uri="{FF2B5EF4-FFF2-40B4-BE49-F238E27FC236}">
                            <a16:creationId xmlns:a16="http://schemas.microsoft.com/office/drawing/2014/main" id="{EA50E37D-8F6B-4859-B999-F64CD1CF0B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90" y="5086349"/>
                        <a:ext cx="3606288" cy="930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4FA08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3" name="Object 33">
            <a:extLst>
              <a:ext uri="{FF2B5EF4-FFF2-40B4-BE49-F238E27FC236}">
                <a16:creationId xmlns:a16="http://schemas.microsoft.com/office/drawing/2014/main" id="{6B41140D-729F-4ADD-9E22-CF84D76384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8" y="6237288"/>
          <a:ext cx="709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23" imgW="7099200" imgH="342720" progId="Equation.DSMT4">
                  <p:embed/>
                </p:oleObj>
              </mc:Choice>
              <mc:Fallback>
                <p:oleObj name="Equation" r:id="rId23" imgW="7099200" imgH="342720" progId="Equation.DSMT4">
                  <p:embed/>
                  <p:pic>
                    <p:nvPicPr>
                      <p:cNvPr id="430113" name="Object 33">
                        <a:extLst>
                          <a:ext uri="{FF2B5EF4-FFF2-40B4-BE49-F238E27FC236}">
                            <a16:creationId xmlns:a16="http://schemas.microsoft.com/office/drawing/2014/main" id="{6B41140D-729F-4ADD-9E22-CF84D76384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6237288"/>
                        <a:ext cx="7099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4" name="Text Box 34">
            <a:extLst>
              <a:ext uri="{FF2B5EF4-FFF2-40B4-BE49-F238E27FC236}">
                <a16:creationId xmlns:a16="http://schemas.microsoft.com/office/drawing/2014/main" id="{178F7631-C4C6-4E18-B69F-8CEE39233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589589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Schrödingerova rovnice</a:t>
            </a:r>
          </a:p>
        </p:txBody>
      </p:sp>
    </p:spTree>
    <p:extLst>
      <p:ext uri="{BB962C8B-B14F-4D97-AF65-F5344CB8AC3E}">
        <p14:creationId xmlns:p14="http://schemas.microsoft.com/office/powerpoint/2010/main" val="11330746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5A5C81FC-80A1-498F-8DA0-D421EB56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1109" name="Rectangle 5">
            <a:extLst>
              <a:ext uri="{FF2B5EF4-FFF2-40B4-BE49-F238E27FC236}">
                <a16:creationId xmlns:a16="http://schemas.microsoft.com/office/drawing/2014/main" id="{CFD5E488-8414-4BEE-8B95-E22D6608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4450"/>
            <a:ext cx="734536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2400" dirty="0">
                <a:solidFill>
                  <a:srgbClr val="F4FA08"/>
                </a:solidFill>
              </a:rPr>
              <a:t>Kvantově-mechanický popis atomového obalu</a:t>
            </a:r>
          </a:p>
        </p:txBody>
      </p:sp>
      <p:sp>
        <p:nvSpPr>
          <p:cNvPr id="431131" name="Rectangle 27">
            <a:extLst>
              <a:ext uri="{FF2B5EF4-FFF2-40B4-BE49-F238E27FC236}">
                <a16:creationId xmlns:a16="http://schemas.microsoft.com/office/drawing/2014/main" id="{41E5FC90-383B-4E21-BF7F-D43001E3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76250"/>
            <a:ext cx="6337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 dirty="0">
                <a:solidFill>
                  <a:srgbClr val="F4FA08"/>
                </a:solidFill>
              </a:rPr>
              <a:t>Základní pojmy a zákonitosti kvantové mechaniky</a:t>
            </a:r>
          </a:p>
        </p:txBody>
      </p:sp>
      <p:sp>
        <p:nvSpPr>
          <p:cNvPr id="431132" name="Rectangle 28">
            <a:extLst>
              <a:ext uri="{FF2B5EF4-FFF2-40B4-BE49-F238E27FC236}">
                <a16:creationId xmlns:a16="http://schemas.microsoft.com/office/drawing/2014/main" id="{EEEC2A14-556E-4E2F-99B2-12EFF78C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765175"/>
            <a:ext cx="28082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600" dirty="0">
                <a:solidFill>
                  <a:srgbClr val="F4FA08"/>
                </a:solidFill>
              </a:rPr>
              <a:t>Vlnová funkce</a:t>
            </a:r>
          </a:p>
        </p:txBody>
      </p:sp>
      <p:sp>
        <p:nvSpPr>
          <p:cNvPr id="431133" name="Text Box 29">
            <a:extLst>
              <a:ext uri="{FF2B5EF4-FFF2-40B4-BE49-F238E27FC236}">
                <a16:creationId xmlns:a16="http://schemas.microsoft.com/office/drawing/2014/main" id="{9B85A098-120A-48AE-8B13-B35BAF4B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125538"/>
            <a:ext cx="835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postulát: </a:t>
            </a:r>
            <a:r>
              <a:rPr kumimoji="1" lang="cs-CZ" altLang="cs-CZ" sz="1600" b="1" u="sng">
                <a:solidFill>
                  <a:srgbClr val="FFFFFF"/>
                </a:solidFill>
                <a:latin typeface="Arial" panose="020B0604020202020204" pitchFamily="34" charset="0"/>
              </a:rPr>
              <a:t>Časový vývoj stavu soustavy dokonale popisuje vlnová funkce</a:t>
            </a:r>
            <a:endParaRPr kumimoji="1" lang="cs-CZ" altLang="cs-CZ" sz="2000" b="1" i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1134" name="Text Box 30">
            <a:extLst>
              <a:ext uri="{FF2B5EF4-FFF2-40B4-BE49-F238E27FC236}">
                <a16:creationId xmlns:a16="http://schemas.microsoft.com/office/drawing/2014/main" id="{F0FCBB9A-70BB-4EFD-8A6C-06252F03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628776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n 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částic:</a:t>
            </a:r>
            <a:r>
              <a:rPr kumimoji="1" lang="cs-CZ" altLang="cs-CZ" sz="2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1135" name="Object 31">
            <a:extLst>
              <a:ext uri="{FF2B5EF4-FFF2-40B4-BE49-F238E27FC236}">
                <a16:creationId xmlns:a16="http://schemas.microsoft.com/office/drawing/2014/main" id="{F183B99C-6F95-4120-8024-363AA1E39E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8150" y="1671638"/>
          <a:ext cx="186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3" imgW="1866600" imgH="342720" progId="Equation.DSMT4">
                  <p:embed/>
                </p:oleObj>
              </mc:Choice>
              <mc:Fallback>
                <p:oleObj name="Equation" r:id="rId3" imgW="1866600" imgH="342720" progId="Equation.DSMT4">
                  <p:embed/>
                  <p:pic>
                    <p:nvPicPr>
                      <p:cNvPr id="431135" name="Object 31">
                        <a:extLst>
                          <a:ext uri="{FF2B5EF4-FFF2-40B4-BE49-F238E27FC236}">
                            <a16:creationId xmlns:a16="http://schemas.microsoft.com/office/drawing/2014/main" id="{F183B99C-6F95-4120-8024-363AA1E39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1671638"/>
                        <a:ext cx="186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36" name="Object 32">
            <a:extLst>
              <a:ext uri="{FF2B5EF4-FFF2-40B4-BE49-F238E27FC236}">
                <a16:creationId xmlns:a16="http://schemas.microsoft.com/office/drawing/2014/main" id="{8B6E0812-B5E4-45FC-B0E1-3880ABFBD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75" y="1700213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5" imgW="241200" imgH="215640" progId="Equation.DSMT4">
                  <p:embed/>
                </p:oleObj>
              </mc:Choice>
              <mc:Fallback>
                <p:oleObj name="Equation" r:id="rId5" imgW="241200" imgH="215640" progId="Equation.DSMT4">
                  <p:embed/>
                  <p:pic>
                    <p:nvPicPr>
                      <p:cNvPr id="431136" name="Object 32">
                        <a:extLst>
                          <a:ext uri="{FF2B5EF4-FFF2-40B4-BE49-F238E27FC236}">
                            <a16:creationId xmlns:a16="http://schemas.microsoft.com/office/drawing/2014/main" id="{8B6E0812-B5E4-45FC-B0E1-3880ABFBD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1700213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37" name="Text Box 33">
            <a:extLst>
              <a:ext uri="{FF2B5EF4-FFF2-40B4-BE49-F238E27FC236}">
                <a16:creationId xmlns:a16="http://schemas.microsoft.com/office/drawing/2014/main" id="{6D98E6E8-123F-4EEF-A603-53250851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1628775"/>
            <a:ext cx="489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je bez přímého fyzikálního významu, zpravidla je komplexní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1138" name="Object 34">
            <a:extLst>
              <a:ext uri="{FF2B5EF4-FFF2-40B4-BE49-F238E27FC236}">
                <a16:creationId xmlns:a16="http://schemas.microsoft.com/office/drawing/2014/main" id="{B663294C-342A-4203-8BB1-08D37ACEA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2420938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431138" name="Object 34">
                        <a:extLst>
                          <a:ext uri="{FF2B5EF4-FFF2-40B4-BE49-F238E27FC236}">
                            <a16:creationId xmlns:a16="http://schemas.microsoft.com/office/drawing/2014/main" id="{B663294C-342A-4203-8BB1-08D37ACEA4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420938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39" name="Text Box 35">
            <a:extLst>
              <a:ext uri="{FF2B5EF4-FFF2-40B4-BE49-F238E27FC236}">
                <a16:creationId xmlns:a16="http://schemas.microsoft.com/office/drawing/2014/main" id="{D2BB253B-F02E-43A8-89F0-B5663396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276476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je řešením časové Schrödingerovy rovnice: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1140" name="Object 36">
            <a:extLst>
              <a:ext uri="{FF2B5EF4-FFF2-40B4-BE49-F238E27FC236}">
                <a16:creationId xmlns:a16="http://schemas.microsoft.com/office/drawing/2014/main" id="{01EC0470-AE46-401E-A715-014BC33E99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4064" y="2133601"/>
          <a:ext cx="17287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9" imgW="1218960" imgH="571320" progId="Equation.DSMT4">
                  <p:embed/>
                </p:oleObj>
              </mc:Choice>
              <mc:Fallback>
                <p:oleObj name="Equation" r:id="rId9" imgW="1218960" imgH="571320" progId="Equation.DSMT4">
                  <p:embed/>
                  <p:pic>
                    <p:nvPicPr>
                      <p:cNvPr id="431140" name="Object 36">
                        <a:extLst>
                          <a:ext uri="{FF2B5EF4-FFF2-40B4-BE49-F238E27FC236}">
                            <a16:creationId xmlns:a16="http://schemas.microsoft.com/office/drawing/2014/main" id="{01EC0470-AE46-401E-A715-014BC33E9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2133601"/>
                        <a:ext cx="1728787" cy="8096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4FA0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41" name="Object 37">
            <a:extLst>
              <a:ext uri="{FF2B5EF4-FFF2-40B4-BE49-F238E27FC236}">
                <a16:creationId xmlns:a16="http://schemas.microsoft.com/office/drawing/2014/main" id="{6AA560ED-C709-4E90-8332-FFFF8D842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2781300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11" imgW="215640" imgH="279360" progId="Equation.DSMT4">
                  <p:embed/>
                </p:oleObj>
              </mc:Choice>
              <mc:Fallback>
                <p:oleObj name="Equation" r:id="rId11" imgW="215640" imgH="279360" progId="Equation.DSMT4">
                  <p:embed/>
                  <p:pic>
                    <p:nvPicPr>
                      <p:cNvPr id="431141" name="Object 37">
                        <a:extLst>
                          <a:ext uri="{FF2B5EF4-FFF2-40B4-BE49-F238E27FC236}">
                            <a16:creationId xmlns:a16="http://schemas.microsoft.com/office/drawing/2014/main" id="{6AA560ED-C709-4E90-8332-FFFF8D842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781300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42" name="Text Box 38">
            <a:extLst>
              <a:ext uri="{FF2B5EF4-FFF2-40B4-BE49-F238E27FC236}">
                <a16:creationId xmlns:a16="http://schemas.microsoft.com/office/drawing/2014/main" id="{37F763B0-6B6B-467D-9FB4-069A9842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708276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je Hamiltonův operátor (celkové energie)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1143" name="Object 39">
            <a:extLst>
              <a:ext uri="{FF2B5EF4-FFF2-40B4-BE49-F238E27FC236}">
                <a16:creationId xmlns:a16="http://schemas.microsoft.com/office/drawing/2014/main" id="{EE3C6546-9CCF-41EE-B17E-3B2541CA6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3213100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13" imgW="241200" imgH="215640" progId="Equation.DSMT4">
                  <p:embed/>
                </p:oleObj>
              </mc:Choice>
              <mc:Fallback>
                <p:oleObj name="Equation" r:id="rId13" imgW="241200" imgH="215640" progId="Equation.DSMT4">
                  <p:embed/>
                  <p:pic>
                    <p:nvPicPr>
                      <p:cNvPr id="431143" name="Object 39">
                        <a:extLst>
                          <a:ext uri="{FF2B5EF4-FFF2-40B4-BE49-F238E27FC236}">
                            <a16:creationId xmlns:a16="http://schemas.microsoft.com/office/drawing/2014/main" id="{EE3C6546-9CCF-41EE-B17E-3B2541CA6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13100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44" name="Text Box 40">
            <a:extLst>
              <a:ext uri="{FF2B5EF4-FFF2-40B4-BE49-F238E27FC236}">
                <a16:creationId xmlns:a16="http://schemas.microsoft.com/office/drawing/2014/main" id="{44EF925D-0549-4841-AD5F-E1D6CE079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141663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určuje stav </a:t>
            </a:r>
            <a:r>
              <a:rPr kumimoji="1" lang="cs-CZ" altLang="cs-CZ" sz="1600" b="1" u="sng">
                <a:solidFill>
                  <a:srgbClr val="FFFFFF"/>
                </a:solidFill>
                <a:latin typeface="Arial" panose="020B0604020202020204" pitchFamily="34" charset="0"/>
              </a:rPr>
              <a:t>jednoznačně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, tj. lze z ní matematickými postupy získat veškeré dostupné informace o soustavě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1145" name="Text Box 41">
            <a:extLst>
              <a:ext uri="{FF2B5EF4-FFF2-40B4-BE49-F238E27FC236}">
                <a16:creationId xmlns:a16="http://schemas.microsoft.com/office/drawing/2014/main" id="{529782D5-00D7-4F83-BB6C-F166253F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3789364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je hustota pravděpodobnosti výskytu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1146" name="Object 42">
            <a:extLst>
              <a:ext uri="{FF2B5EF4-FFF2-40B4-BE49-F238E27FC236}">
                <a16:creationId xmlns:a16="http://schemas.microsoft.com/office/drawing/2014/main" id="{733B7D0C-5D3B-4B6F-8D5F-E73180C81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5288" y="3789363"/>
          <a:ext cx="163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14" imgW="1638000" imgH="393480" progId="Equation.DSMT4">
                  <p:embed/>
                </p:oleObj>
              </mc:Choice>
              <mc:Fallback>
                <p:oleObj name="Equation" r:id="rId14" imgW="1638000" imgH="393480" progId="Equation.DSMT4">
                  <p:embed/>
                  <p:pic>
                    <p:nvPicPr>
                      <p:cNvPr id="431146" name="Object 42">
                        <a:extLst>
                          <a:ext uri="{FF2B5EF4-FFF2-40B4-BE49-F238E27FC236}">
                            <a16:creationId xmlns:a16="http://schemas.microsoft.com/office/drawing/2014/main" id="{733B7D0C-5D3B-4B6F-8D5F-E73180C81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3789363"/>
                        <a:ext cx="1638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47" name="Object 43">
            <a:extLst>
              <a:ext uri="{FF2B5EF4-FFF2-40B4-BE49-F238E27FC236}">
                <a16:creationId xmlns:a16="http://schemas.microsoft.com/office/drawing/2014/main" id="{0D22DF77-114D-46DB-8ADE-D8172299C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4437063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16" imgW="647640" imgH="266400" progId="Equation.DSMT4">
                  <p:embed/>
                </p:oleObj>
              </mc:Choice>
              <mc:Fallback>
                <p:oleObj name="Equation" r:id="rId16" imgW="647640" imgH="266400" progId="Equation.DSMT4">
                  <p:embed/>
                  <p:pic>
                    <p:nvPicPr>
                      <p:cNvPr id="431147" name="Object 43">
                        <a:extLst>
                          <a:ext uri="{FF2B5EF4-FFF2-40B4-BE49-F238E27FC236}">
                            <a16:creationId xmlns:a16="http://schemas.microsoft.com/office/drawing/2014/main" id="{0D22DF77-114D-46DB-8ADE-D8172299C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437063"/>
                        <a:ext cx="647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48" name="Text Box 44">
            <a:extLst>
              <a:ext uri="{FF2B5EF4-FFF2-40B4-BE49-F238E27FC236}">
                <a16:creationId xmlns:a16="http://schemas.microsoft.com/office/drawing/2014/main" id="{60050C2E-5CF4-4593-85BB-2B80C407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365625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je pro </a:t>
            </a: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n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= 1 pravděpodobnost toho, že v čase </a:t>
            </a: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je částice v objemu d</a:t>
            </a: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V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v místě popsaném průvodičem 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31159" name="Group 55">
            <a:extLst>
              <a:ext uri="{FF2B5EF4-FFF2-40B4-BE49-F238E27FC236}">
                <a16:creationId xmlns:a16="http://schemas.microsoft.com/office/drawing/2014/main" id="{1815A514-003A-49DF-AC37-94883AA10266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4365626"/>
            <a:ext cx="2081213" cy="2022475"/>
            <a:chOff x="3247" y="2795"/>
            <a:chExt cx="1311" cy="1274"/>
          </a:xfrm>
        </p:grpSpPr>
        <p:sp>
          <p:nvSpPr>
            <p:cNvPr id="431149" name="Line 45">
              <a:extLst>
                <a:ext uri="{FF2B5EF4-FFF2-40B4-BE49-F238E27FC236}">
                  <a16:creationId xmlns:a16="http://schemas.microsoft.com/office/drawing/2014/main" id="{FE407DF8-551E-42CC-B7A9-7B396AF3E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79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Char char="§"/>
              </a:pPr>
              <a:endParaRPr kumimoji="1" lang="cs-CZ" sz="24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1150" name="Line 46">
              <a:extLst>
                <a:ext uri="{FF2B5EF4-FFF2-40B4-BE49-F238E27FC236}">
                  <a16:creationId xmlns:a16="http://schemas.microsoft.com/office/drawing/2014/main" id="{6F9F8F0F-E90E-467D-83E8-FD6ECA06E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612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Char char="§"/>
              </a:pPr>
              <a:endParaRPr kumimoji="1" lang="cs-CZ" sz="24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1151" name="Line 47">
              <a:extLst>
                <a:ext uri="{FF2B5EF4-FFF2-40B4-BE49-F238E27FC236}">
                  <a16:creationId xmlns:a16="http://schemas.microsoft.com/office/drawing/2014/main" id="{5CC1B16F-FEA3-4341-A31E-2F4F288D1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" y="3612"/>
              <a:ext cx="2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Char char="§"/>
              </a:pPr>
              <a:endParaRPr kumimoji="1" lang="cs-CZ" sz="24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1152" name="Line 48">
              <a:extLst>
                <a:ext uri="{FF2B5EF4-FFF2-40B4-BE49-F238E27FC236}">
                  <a16:creationId xmlns:a16="http://schemas.microsoft.com/office/drawing/2014/main" id="{4306159D-F133-42DC-BE50-E9A36BDA9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3294"/>
              <a:ext cx="590" cy="318"/>
            </a:xfrm>
            <a:prstGeom prst="line">
              <a:avLst/>
            </a:prstGeom>
            <a:noFill/>
            <a:ln w="28575">
              <a:solidFill>
                <a:srgbClr val="F4FA0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Char char="§"/>
              </a:pPr>
              <a:endParaRPr kumimoji="1" lang="cs-CZ" sz="24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1153" name="AutoShape 49">
              <a:extLst>
                <a:ext uri="{FF2B5EF4-FFF2-40B4-BE49-F238E27FC236}">
                  <a16:creationId xmlns:a16="http://schemas.microsoft.com/office/drawing/2014/main" id="{B2B520FD-C50E-40A7-B757-FB2565B1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158"/>
              <a:ext cx="136" cy="1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Char char="§"/>
              </a:pPr>
              <a:endParaRPr kumimoji="1" lang="cs-CZ" sz="24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31154" name="Object 50">
              <a:extLst>
                <a:ext uri="{FF2B5EF4-FFF2-40B4-BE49-F238E27FC236}">
                  <a16:creationId xmlns:a16="http://schemas.microsoft.com/office/drawing/2014/main" id="{C72EFE45-5D45-43A6-93B4-CC1092A05C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47" y="3957"/>
            <a:ext cx="128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6" name="Equation" r:id="rId18" imgW="203040" imgH="177480" progId="Equation.DSMT4">
                    <p:embed/>
                  </p:oleObj>
                </mc:Choice>
                <mc:Fallback>
                  <p:oleObj name="Equation" r:id="rId18" imgW="203040" imgH="177480" progId="Equation.DSMT4">
                    <p:embed/>
                    <p:pic>
                      <p:nvPicPr>
                        <p:cNvPr id="431154" name="Object 50">
                          <a:extLst>
                            <a:ext uri="{FF2B5EF4-FFF2-40B4-BE49-F238E27FC236}">
                              <a16:creationId xmlns:a16="http://schemas.microsoft.com/office/drawing/2014/main" id="{C72EFE45-5D45-43A6-93B4-CC1092A05C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7" y="3957"/>
                          <a:ext cx="128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1155" name="Object 51">
              <a:extLst>
                <a:ext uri="{FF2B5EF4-FFF2-40B4-BE49-F238E27FC236}">
                  <a16:creationId xmlns:a16="http://schemas.microsoft.com/office/drawing/2014/main" id="{D3D3AF10-AAEF-43E3-A61B-0D52F42292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2" y="3641"/>
            <a:ext cx="128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7" name="Equation" r:id="rId20" imgW="203040" imgH="228600" progId="Equation.DSMT4">
                    <p:embed/>
                  </p:oleObj>
                </mc:Choice>
                <mc:Fallback>
                  <p:oleObj name="Equation" r:id="rId20" imgW="203040" imgH="228600" progId="Equation.DSMT4">
                    <p:embed/>
                    <p:pic>
                      <p:nvPicPr>
                        <p:cNvPr id="431155" name="Object 51">
                          <a:extLst>
                            <a:ext uri="{FF2B5EF4-FFF2-40B4-BE49-F238E27FC236}">
                              <a16:creationId xmlns:a16="http://schemas.microsoft.com/office/drawing/2014/main" id="{D3D3AF10-AAEF-43E3-A61B-0D52F42292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3641"/>
                          <a:ext cx="128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1156" name="Object 52">
              <a:extLst>
                <a:ext uri="{FF2B5EF4-FFF2-40B4-BE49-F238E27FC236}">
                  <a16:creationId xmlns:a16="http://schemas.microsoft.com/office/drawing/2014/main" id="{163EBB7F-60C9-4215-9CED-A04AD2962F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2" y="2886"/>
            <a:ext cx="104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8" name="Equation" r:id="rId22" imgW="164880" imgH="177480" progId="Equation.DSMT4">
                    <p:embed/>
                  </p:oleObj>
                </mc:Choice>
                <mc:Fallback>
                  <p:oleObj name="Equation" r:id="rId22" imgW="164880" imgH="177480" progId="Equation.DSMT4">
                    <p:embed/>
                    <p:pic>
                      <p:nvPicPr>
                        <p:cNvPr id="431156" name="Object 52">
                          <a:extLst>
                            <a:ext uri="{FF2B5EF4-FFF2-40B4-BE49-F238E27FC236}">
                              <a16:creationId xmlns:a16="http://schemas.microsoft.com/office/drawing/2014/main" id="{163EBB7F-60C9-4215-9CED-A04AD2962F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2" y="2886"/>
                          <a:ext cx="104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1157" name="Object 53">
              <a:extLst>
                <a:ext uri="{FF2B5EF4-FFF2-40B4-BE49-F238E27FC236}">
                  <a16:creationId xmlns:a16="http://schemas.microsoft.com/office/drawing/2014/main" id="{9D658115-6C51-48CF-93E9-BBB46E7DA0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5" y="3274"/>
            <a:ext cx="10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9" name="Equation" r:id="rId24" imgW="164880" imgH="241200" progId="Equation.DSMT4">
                    <p:embed/>
                  </p:oleObj>
                </mc:Choice>
                <mc:Fallback>
                  <p:oleObj name="Equation" r:id="rId24" imgW="164880" imgH="241200" progId="Equation.DSMT4">
                    <p:embed/>
                    <p:pic>
                      <p:nvPicPr>
                        <p:cNvPr id="431157" name="Object 53">
                          <a:extLst>
                            <a:ext uri="{FF2B5EF4-FFF2-40B4-BE49-F238E27FC236}">
                              <a16:creationId xmlns:a16="http://schemas.microsoft.com/office/drawing/2014/main" id="{9D658115-6C51-48CF-93E9-BBB46E7DA0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" y="3274"/>
                          <a:ext cx="104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1158" name="Object 54">
              <a:extLst>
                <a:ext uri="{FF2B5EF4-FFF2-40B4-BE49-F238E27FC236}">
                  <a16:creationId xmlns:a16="http://schemas.microsoft.com/office/drawing/2014/main" id="{CFDF341F-79F0-42AD-8743-44EF8F1304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5" y="3323"/>
            <a:ext cx="2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0" name="Equation" r:id="rId26" imgW="368280" imgH="228600" progId="Equation.DSMT4">
                    <p:embed/>
                  </p:oleObj>
                </mc:Choice>
                <mc:Fallback>
                  <p:oleObj name="Equation" r:id="rId26" imgW="368280" imgH="228600" progId="Equation.DSMT4">
                    <p:embed/>
                    <p:pic>
                      <p:nvPicPr>
                        <p:cNvPr id="431158" name="Object 54">
                          <a:extLst>
                            <a:ext uri="{FF2B5EF4-FFF2-40B4-BE49-F238E27FC236}">
                              <a16:creationId xmlns:a16="http://schemas.microsoft.com/office/drawing/2014/main" id="{CFDF341F-79F0-42AD-8743-44EF8F1304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5" y="3323"/>
                          <a:ext cx="2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1160" name="Object 56">
            <a:extLst>
              <a:ext uri="{FF2B5EF4-FFF2-40B4-BE49-F238E27FC236}">
                <a16:creationId xmlns:a16="http://schemas.microsoft.com/office/drawing/2014/main" id="{4609381C-6798-4B84-9EA7-E647752F0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5229225"/>
          <a:ext cx="468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28" imgW="4686120" imgH="457200" progId="Equation.DSMT4">
                  <p:embed/>
                </p:oleObj>
              </mc:Choice>
              <mc:Fallback>
                <p:oleObj name="Equation" r:id="rId28" imgW="4686120" imgH="457200" progId="Equation.DSMT4">
                  <p:embed/>
                  <p:pic>
                    <p:nvPicPr>
                      <p:cNvPr id="431160" name="Object 56">
                        <a:extLst>
                          <a:ext uri="{FF2B5EF4-FFF2-40B4-BE49-F238E27FC236}">
                            <a16:creationId xmlns:a16="http://schemas.microsoft.com/office/drawing/2014/main" id="{4609381C-6798-4B84-9EA7-E647752F0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229225"/>
                        <a:ext cx="4686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61" name="Text Box 57">
            <a:extLst>
              <a:ext uri="{FF2B5EF4-FFF2-40B4-BE49-F238E27FC236}">
                <a16:creationId xmlns:a16="http://schemas.microsoft.com/office/drawing/2014/main" id="{CE2C418F-03C4-450F-A6AD-2DAF895A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805488"/>
            <a:ext cx="2305050" cy="406400"/>
          </a:xfrm>
          <a:prstGeom prst="rect">
            <a:avLst/>
          </a:prstGeom>
          <a:noFill/>
          <a:ln w="9525">
            <a:solidFill>
              <a:srgbClr val="F4FA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normovací podmínka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610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>
            <a:extLst>
              <a:ext uri="{FF2B5EF4-FFF2-40B4-BE49-F238E27FC236}">
                <a16:creationId xmlns:a16="http://schemas.microsoft.com/office/drawing/2014/main" id="{24CDB5EC-3D47-494A-8DF4-AB7C2A3B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2163" name="Text Box 35">
            <a:extLst>
              <a:ext uri="{FF2B5EF4-FFF2-40B4-BE49-F238E27FC236}">
                <a16:creationId xmlns:a16="http://schemas.microsoft.com/office/drawing/2014/main" id="{B10DCD37-BEC0-4858-8AD1-C793770B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341439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při stacionárních dějích (silové pole je časově nezávislé), platí: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2164" name="Object 36">
            <a:extLst>
              <a:ext uri="{FF2B5EF4-FFF2-40B4-BE49-F238E27FC236}">
                <a16:creationId xmlns:a16="http://schemas.microsoft.com/office/drawing/2014/main" id="{C9C49049-E329-4706-BC81-53AB96AD1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1989138"/>
          <a:ext cx="193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3" imgW="1930320" imgH="355320" progId="Equation.DSMT4">
                  <p:embed/>
                </p:oleObj>
              </mc:Choice>
              <mc:Fallback>
                <p:oleObj name="Equation" r:id="rId3" imgW="1930320" imgH="355320" progId="Equation.DSMT4">
                  <p:embed/>
                  <p:pic>
                    <p:nvPicPr>
                      <p:cNvPr id="432164" name="Object 36">
                        <a:extLst>
                          <a:ext uri="{FF2B5EF4-FFF2-40B4-BE49-F238E27FC236}">
                            <a16:creationId xmlns:a16="http://schemas.microsoft.com/office/drawing/2014/main" id="{C9C49049-E329-4706-BC81-53AB96AD1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989138"/>
                        <a:ext cx="1930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65" name="Text Box 37">
            <a:extLst>
              <a:ext uri="{FF2B5EF4-FFF2-40B4-BE49-F238E27FC236}">
                <a16:creationId xmlns:a16="http://schemas.microsoft.com/office/drawing/2014/main" id="{A7CBA67A-F795-4101-BBFE-DC93410FA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1989138"/>
            <a:ext cx="626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kde          je řešením tzv. </a:t>
            </a:r>
            <a:r>
              <a:rPr kumimoji="1" lang="cs-CZ" altLang="cs-CZ" sz="1600" b="1" dirty="0">
                <a:solidFill>
                  <a:srgbClr val="FF0000"/>
                </a:solidFill>
                <a:latin typeface="Arial" panose="020B0604020202020204" pitchFamily="34" charset="0"/>
              </a:rPr>
              <a:t>bezčasové</a:t>
            </a: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Schrödingerovy</a:t>
            </a: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rovnice:</a:t>
            </a:r>
            <a:endParaRPr kumimoji="1" lang="cs-CZ" altLang="cs-CZ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2166" name="Object 38">
            <a:extLst>
              <a:ext uri="{FF2B5EF4-FFF2-40B4-BE49-F238E27FC236}">
                <a16:creationId xmlns:a16="http://schemas.microsoft.com/office/drawing/2014/main" id="{79402656-72A3-46C0-AECF-F93A7EB17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2060575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5" imgW="203040" imgH="215640" progId="Equation.DSMT4">
                  <p:embed/>
                </p:oleObj>
              </mc:Choice>
              <mc:Fallback>
                <p:oleObj name="Equation" r:id="rId5" imgW="203040" imgH="215640" progId="Equation.DSMT4">
                  <p:embed/>
                  <p:pic>
                    <p:nvPicPr>
                      <p:cNvPr id="432166" name="Object 38">
                        <a:extLst>
                          <a:ext uri="{FF2B5EF4-FFF2-40B4-BE49-F238E27FC236}">
                            <a16:creationId xmlns:a16="http://schemas.microsoft.com/office/drawing/2014/main" id="{79402656-72A3-46C0-AECF-F93A7EB17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060575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67" name="Object 39">
            <a:extLst>
              <a:ext uri="{FF2B5EF4-FFF2-40B4-BE49-F238E27FC236}">
                <a16:creationId xmlns:a16="http://schemas.microsoft.com/office/drawing/2014/main" id="{628C1376-8FFE-4DD1-A0AE-032B22B12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2492375"/>
          <a:ext cx="709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7" imgW="7099200" imgH="342720" progId="Equation.DSMT4">
                  <p:embed/>
                </p:oleObj>
              </mc:Choice>
              <mc:Fallback>
                <p:oleObj name="Equation" r:id="rId7" imgW="7099200" imgH="342720" progId="Equation.DSMT4">
                  <p:embed/>
                  <p:pic>
                    <p:nvPicPr>
                      <p:cNvPr id="432167" name="Object 39">
                        <a:extLst>
                          <a:ext uri="{FF2B5EF4-FFF2-40B4-BE49-F238E27FC236}">
                            <a16:creationId xmlns:a16="http://schemas.microsoft.com/office/drawing/2014/main" id="{628C1376-8FFE-4DD1-A0AE-032B22B12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492375"/>
                        <a:ext cx="7099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68" name="Text Box 40">
            <a:extLst>
              <a:ext uri="{FF2B5EF4-FFF2-40B4-BE49-F238E27FC236}">
                <a16:creationId xmlns:a16="http://schemas.microsoft.com/office/drawing/2014/main" id="{1165FAD1-D07A-4A58-9DBB-A6EB55E1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997201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pro jednu částici má Hamiltonův operátor tvar: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2169" name="Object 41">
            <a:extLst>
              <a:ext uri="{FF2B5EF4-FFF2-40B4-BE49-F238E27FC236}">
                <a16:creationId xmlns:a16="http://schemas.microsoft.com/office/drawing/2014/main" id="{57CA4DA3-1557-4765-8D8E-4B98B966B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3" y="2924176"/>
          <a:ext cx="18907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9" imgW="1892160" imgH="596880" progId="Equation.DSMT4">
                  <p:embed/>
                </p:oleObj>
              </mc:Choice>
              <mc:Fallback>
                <p:oleObj name="Equation" r:id="rId9" imgW="1892160" imgH="596880" progId="Equation.DSMT4">
                  <p:embed/>
                  <p:pic>
                    <p:nvPicPr>
                      <p:cNvPr id="432169" name="Object 41">
                        <a:extLst>
                          <a:ext uri="{FF2B5EF4-FFF2-40B4-BE49-F238E27FC236}">
                            <a16:creationId xmlns:a16="http://schemas.microsoft.com/office/drawing/2014/main" id="{57CA4DA3-1557-4765-8D8E-4B98B966B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924176"/>
                        <a:ext cx="18907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4FA0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70" name="Text Box 42">
            <a:extLst>
              <a:ext uri="{FF2B5EF4-FFF2-40B4-BE49-F238E27FC236}">
                <a16:creationId xmlns:a16="http://schemas.microsoft.com/office/drawing/2014/main" id="{70810BB1-3531-4B96-B0B4-814CCD74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644901"/>
            <a:ext cx="554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každá vlnová funkce musí mít 4 následující vlastnosti: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2171" name="Text Box 43">
            <a:extLst>
              <a:ext uri="{FF2B5EF4-FFF2-40B4-BE49-F238E27FC236}">
                <a16:creationId xmlns:a16="http://schemas.microsoft.com/office/drawing/2014/main" id="{20AB96A2-CA65-49B6-AA41-7CE39D22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0767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2400" b="1">
                <a:solidFill>
                  <a:srgbClr val="FFFFFF"/>
                </a:solidFill>
                <a:latin typeface="Arial" panose="020B0604020202020204" pitchFamily="34" charset="0"/>
              </a:rPr>
              <a:t> jednoznačná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2172" name="Text Box 44">
            <a:extLst>
              <a:ext uri="{FF2B5EF4-FFF2-40B4-BE49-F238E27FC236}">
                <a16:creationId xmlns:a16="http://schemas.microsoft.com/office/drawing/2014/main" id="{637C9CCA-0BDE-43F9-B7F7-6B9F622A1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5085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2400" b="1">
                <a:solidFill>
                  <a:srgbClr val="FFFFFF"/>
                </a:solidFill>
                <a:latin typeface="Arial" panose="020B0604020202020204" pitchFamily="34" charset="0"/>
              </a:rPr>
              <a:t> spojitá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2173" name="Text Box 45">
            <a:extLst>
              <a:ext uri="{FF2B5EF4-FFF2-40B4-BE49-F238E27FC236}">
                <a16:creationId xmlns:a16="http://schemas.microsoft.com/office/drawing/2014/main" id="{BABF5D29-AD3E-4C60-A6DF-8CFC2765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941888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2400" b="1">
                <a:solidFill>
                  <a:srgbClr val="FFFFFF"/>
                </a:solidFill>
                <a:latin typeface="Arial" panose="020B0604020202020204" pitchFamily="34" charset="0"/>
              </a:rPr>
              <a:t> konečná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2174" name="Text Box 46">
            <a:extLst>
              <a:ext uri="{FF2B5EF4-FFF2-40B4-BE49-F238E27FC236}">
                <a16:creationId xmlns:a16="http://schemas.microsoft.com/office/drawing/2014/main" id="{5DF5DAB3-78EE-46C9-BD21-17D4FEA9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37368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cs-CZ" altLang="cs-CZ" sz="2400" b="1">
                <a:solidFill>
                  <a:srgbClr val="FFFFFF"/>
                </a:solidFill>
                <a:latin typeface="Arial" panose="020B0604020202020204" pitchFamily="34" charset="0"/>
              </a:rPr>
              <a:t> kvadraticky integrabilní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6526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>
            <a:extLst>
              <a:ext uri="{FF2B5EF4-FFF2-40B4-BE49-F238E27FC236}">
                <a16:creationId xmlns:a16="http://schemas.microsoft.com/office/drawing/2014/main" id="{B6A43452-DD44-4790-8AAF-58AB8905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70" name="Line 18">
            <a:extLst>
              <a:ext uri="{FF2B5EF4-FFF2-40B4-BE49-F238E27FC236}">
                <a16:creationId xmlns:a16="http://schemas.microsoft.com/office/drawing/2014/main" id="{58CC7FC8-FC2C-4A46-A284-09EA1D800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1916114"/>
            <a:ext cx="0" cy="4681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71" name="Text Box 19">
            <a:extLst>
              <a:ext uri="{FF2B5EF4-FFF2-40B4-BE49-F238E27FC236}">
                <a16:creationId xmlns:a16="http://schemas.microsoft.com/office/drawing/2014/main" id="{74C34DB1-5E0E-446A-B09F-25FD5C555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016001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hlavní rozdíly mezi kvantovou a klasickou mechanikou: 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3172" name="Rectangle 20">
            <a:extLst>
              <a:ext uri="{FF2B5EF4-FFF2-40B4-BE49-F238E27FC236}">
                <a16:creationId xmlns:a16="http://schemas.microsoft.com/office/drawing/2014/main" id="{AA2D586D-2730-452C-A9A4-B6EBB282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412875"/>
            <a:ext cx="1296987" cy="439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>
                <a:solidFill>
                  <a:srgbClr val="00FFCC"/>
                </a:solidFill>
              </a:rPr>
              <a:t>kvantová</a:t>
            </a:r>
          </a:p>
        </p:txBody>
      </p:sp>
      <p:sp>
        <p:nvSpPr>
          <p:cNvPr id="433173" name="Rectangle 21">
            <a:extLst>
              <a:ext uri="{FF2B5EF4-FFF2-40B4-BE49-F238E27FC236}">
                <a16:creationId xmlns:a16="http://schemas.microsoft.com/office/drawing/2014/main" id="{1109DEF4-FE04-4ECD-B8CA-8E7E8114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1412875"/>
            <a:ext cx="1296988" cy="439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>
                <a:solidFill>
                  <a:srgbClr val="00FFCC"/>
                </a:solidFill>
              </a:rPr>
              <a:t>klasická</a:t>
            </a:r>
          </a:p>
        </p:txBody>
      </p:sp>
      <p:sp>
        <p:nvSpPr>
          <p:cNvPr id="433174" name="Line 22">
            <a:extLst>
              <a:ext uri="{FF2B5EF4-FFF2-40B4-BE49-F238E27FC236}">
                <a16:creationId xmlns:a16="http://schemas.microsoft.com/office/drawing/2014/main" id="{D3484BBB-B036-453A-B90F-C4BB0EFDE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21336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75" name="Rectangle 23">
            <a:extLst>
              <a:ext uri="{FF2B5EF4-FFF2-40B4-BE49-F238E27FC236}">
                <a16:creationId xmlns:a16="http://schemas.microsoft.com/office/drawing/2014/main" id="{3D5FF13D-899E-44C9-9FB2-6B68207B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276475"/>
            <a:ext cx="1584325" cy="43973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>
                <a:solidFill>
                  <a:srgbClr val="000066"/>
                </a:solidFill>
              </a:rPr>
              <a:t>určení</a:t>
            </a:r>
            <a:r>
              <a:rPr lang="cs-CZ" altLang="cs-CZ" sz="1800">
                <a:solidFill>
                  <a:srgbClr val="00FFCC"/>
                </a:solidFill>
              </a:rPr>
              <a:t> </a:t>
            </a:r>
            <a:r>
              <a:rPr lang="cs-CZ" altLang="cs-CZ" sz="1800">
                <a:solidFill>
                  <a:srgbClr val="000066"/>
                </a:solidFill>
              </a:rPr>
              <a:t>stavu</a:t>
            </a:r>
          </a:p>
        </p:txBody>
      </p:sp>
      <p:sp>
        <p:nvSpPr>
          <p:cNvPr id="433176" name="Text Box 24">
            <a:extLst>
              <a:ext uri="{FF2B5EF4-FFF2-40B4-BE49-F238E27FC236}">
                <a16:creationId xmlns:a16="http://schemas.microsoft.com/office/drawing/2014/main" id="{C7362ECF-1339-42B8-9EE5-3B58F536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2349500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vlnovou funkcí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77" name="Text Box 25">
            <a:extLst>
              <a:ext uri="{FF2B5EF4-FFF2-40B4-BE49-F238E27FC236}">
                <a16:creationId xmlns:a16="http://schemas.microsoft.com/office/drawing/2014/main" id="{ADC60C90-BD36-4A41-B0C1-C6497916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349500"/>
            <a:ext cx="316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časovou závislostí souřadnic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3178" name="Object 26">
            <a:extLst>
              <a:ext uri="{FF2B5EF4-FFF2-40B4-BE49-F238E27FC236}">
                <a16:creationId xmlns:a16="http://schemas.microsoft.com/office/drawing/2014/main" id="{C673013B-7173-46DF-8B86-68E727FD5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5063" y="2781300"/>
          <a:ext cx="186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1866600" imgH="342720" progId="Equation.DSMT4">
                  <p:embed/>
                </p:oleObj>
              </mc:Choice>
              <mc:Fallback>
                <p:oleObj name="Equation" r:id="rId3" imgW="1866600" imgH="342720" progId="Equation.DSMT4">
                  <p:embed/>
                  <p:pic>
                    <p:nvPicPr>
                      <p:cNvPr id="433178" name="Object 26">
                        <a:extLst>
                          <a:ext uri="{FF2B5EF4-FFF2-40B4-BE49-F238E27FC236}">
                            <a16:creationId xmlns:a16="http://schemas.microsoft.com/office/drawing/2014/main" id="{C673013B-7173-46DF-8B86-68E727FD5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2781300"/>
                        <a:ext cx="186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79" name="Object 27">
            <a:extLst>
              <a:ext uri="{FF2B5EF4-FFF2-40B4-BE49-F238E27FC236}">
                <a16:creationId xmlns:a16="http://schemas.microsoft.com/office/drawing/2014/main" id="{DD0FAFE3-EE8E-43ED-8F8F-E2E3B99F4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2781300"/>
          <a:ext cx="250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2501640" imgH="342720" progId="Equation.DSMT4">
                  <p:embed/>
                </p:oleObj>
              </mc:Choice>
              <mc:Fallback>
                <p:oleObj name="Equation" r:id="rId5" imgW="2501640" imgH="342720" progId="Equation.DSMT4">
                  <p:embed/>
                  <p:pic>
                    <p:nvPicPr>
                      <p:cNvPr id="433179" name="Object 27">
                        <a:extLst>
                          <a:ext uri="{FF2B5EF4-FFF2-40B4-BE49-F238E27FC236}">
                            <a16:creationId xmlns:a16="http://schemas.microsoft.com/office/drawing/2014/main" id="{DD0FAFE3-EE8E-43ED-8F8F-E2E3B99F4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81300"/>
                        <a:ext cx="2501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80" name="Rectangle 28">
            <a:extLst>
              <a:ext uri="{FF2B5EF4-FFF2-40B4-BE49-F238E27FC236}">
                <a16:creationId xmlns:a16="http://schemas.microsoft.com/office/drawing/2014/main" id="{C4DB7C56-04BD-4823-AB54-C178DEE5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3284539"/>
            <a:ext cx="1295400" cy="43973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>
                <a:solidFill>
                  <a:srgbClr val="000066"/>
                </a:solidFill>
              </a:rPr>
              <a:t>energie je</a:t>
            </a:r>
          </a:p>
        </p:txBody>
      </p:sp>
      <p:sp>
        <p:nvSpPr>
          <p:cNvPr id="433181" name="Line 29">
            <a:extLst>
              <a:ext uri="{FF2B5EF4-FFF2-40B4-BE49-F238E27FC236}">
                <a16:creationId xmlns:a16="http://schemas.microsoft.com/office/drawing/2014/main" id="{683FE88C-5C1F-41FB-A195-1ADA9466F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3141663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2" name="Text Box 30">
            <a:extLst>
              <a:ext uri="{FF2B5EF4-FFF2-40B4-BE49-F238E27FC236}">
                <a16:creationId xmlns:a16="http://schemas.microsoft.com/office/drawing/2014/main" id="{41672083-C2A8-46A9-960A-B95B8B5F7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284539"/>
            <a:ext cx="273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spojitá pouze u volné částice, jinak diskrétní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3" name="Text Box 31">
            <a:extLst>
              <a:ext uri="{FF2B5EF4-FFF2-40B4-BE49-F238E27FC236}">
                <a16:creationId xmlns:a16="http://schemas.microsoft.com/office/drawing/2014/main" id="{3ABA0A82-297C-45C5-A3D9-1F150D9B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3429000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zásadně spojitá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4" name="Line 32">
            <a:extLst>
              <a:ext uri="{FF2B5EF4-FFF2-40B4-BE49-F238E27FC236}">
                <a16:creationId xmlns:a16="http://schemas.microsoft.com/office/drawing/2014/main" id="{4C6971CA-0B95-4C48-8CCA-F07278B0B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515778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5" name="Line 33">
            <a:extLst>
              <a:ext uri="{FF2B5EF4-FFF2-40B4-BE49-F238E27FC236}">
                <a16:creationId xmlns:a16="http://schemas.microsoft.com/office/drawing/2014/main" id="{19DBD5DE-BA1D-429F-B4C4-046948C79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393382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6" name="Rectangle 34">
            <a:extLst>
              <a:ext uri="{FF2B5EF4-FFF2-40B4-BE49-F238E27FC236}">
                <a16:creationId xmlns:a16="http://schemas.microsoft.com/office/drawing/2014/main" id="{710093D4-4C06-4A12-A1C9-F16554F1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4149725"/>
            <a:ext cx="1366838" cy="43973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>
                <a:solidFill>
                  <a:srgbClr val="000066"/>
                </a:solidFill>
              </a:rPr>
              <a:t>lokalizace</a:t>
            </a:r>
          </a:p>
        </p:txBody>
      </p:sp>
      <p:sp>
        <p:nvSpPr>
          <p:cNvPr id="433187" name="Text Box 35">
            <a:extLst>
              <a:ext uri="{FF2B5EF4-FFF2-40B4-BE49-F238E27FC236}">
                <a16:creationId xmlns:a16="http://schemas.microsoft.com/office/drawing/2014/main" id="{EEDF6E34-C7E2-49A1-BF9E-BB98D8CA8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221163"/>
            <a:ext cx="3097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vždy jen pravděpodobnost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8" name="Text Box 36">
            <a:extLst>
              <a:ext uri="{FF2B5EF4-FFF2-40B4-BE49-F238E27FC236}">
                <a16:creationId xmlns:a16="http://schemas.microsoft.com/office/drawing/2014/main" id="{738CE84B-6ACE-4A5E-A505-F3B300902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292601"/>
            <a:ext cx="309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přesná lokalizace – existují trajektorie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89" name="Rectangle 37">
            <a:extLst>
              <a:ext uri="{FF2B5EF4-FFF2-40B4-BE49-F238E27FC236}">
                <a16:creationId xmlns:a16="http://schemas.microsoft.com/office/drawing/2014/main" id="{59E5B008-B482-48CA-8582-FC9C3131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5373689"/>
            <a:ext cx="1692275" cy="43973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800">
                <a:solidFill>
                  <a:srgbClr val="000066"/>
                </a:solidFill>
              </a:rPr>
              <a:t>rozlišitelnost</a:t>
            </a:r>
          </a:p>
        </p:txBody>
      </p:sp>
      <p:sp>
        <p:nvSpPr>
          <p:cNvPr id="433190" name="Text Box 38">
            <a:extLst>
              <a:ext uri="{FF2B5EF4-FFF2-40B4-BE49-F238E27FC236}">
                <a16:creationId xmlns:a16="http://schemas.microsoft.com/office/drawing/2014/main" id="{4780AD81-321A-472E-B5C5-11760B35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876926"/>
            <a:ext cx="309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částice stejných vlastností jsou nerozlišitelné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3191" name="Text Box 39">
            <a:extLst>
              <a:ext uri="{FF2B5EF4-FFF2-40B4-BE49-F238E27FC236}">
                <a16:creationId xmlns:a16="http://schemas.microsoft.com/office/drawing/2014/main" id="{F30B7090-BC31-4602-99D4-3BC248F41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5876926"/>
            <a:ext cx="309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částice lze vždy rozlišit podle trajektorie</a:t>
            </a:r>
            <a:endParaRPr kumimoji="1" lang="cs-CZ" altLang="cs-CZ" sz="2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711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48B6C74E-CFE3-4934-98FE-1A12DF1A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5205" name="Rectangle 5">
            <a:extLst>
              <a:ext uri="{FF2B5EF4-FFF2-40B4-BE49-F238E27FC236}">
                <a16:creationId xmlns:a16="http://schemas.microsoft.com/office/drawing/2014/main" id="{F46E6367-5237-485F-BF75-32D720F7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297655"/>
            <a:ext cx="43211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600" dirty="0">
                <a:solidFill>
                  <a:srgbClr val="F4FA08"/>
                </a:solidFill>
              </a:rPr>
              <a:t>Hodnoty fyzikálních veličin</a:t>
            </a:r>
          </a:p>
        </p:txBody>
      </p:sp>
      <p:sp>
        <p:nvSpPr>
          <p:cNvPr id="435228" name="Text Box 28">
            <a:extLst>
              <a:ext uri="{FF2B5EF4-FFF2-40B4-BE49-F238E27FC236}">
                <a16:creationId xmlns:a16="http://schemas.microsoft.com/office/drawing/2014/main" id="{221AC3F5-CA25-4164-B73C-396A4836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981075"/>
            <a:ext cx="78486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Každé fyzikální veličině je v kvantové mechanice přiřazen operátor (postulát)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dva operátory jsou postulovány: operátor souřadnice: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a operátor složky hybnosti: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5229" name="Object 29">
            <a:extLst>
              <a:ext uri="{FF2B5EF4-FFF2-40B4-BE49-F238E27FC236}">
                <a16:creationId xmlns:a16="http://schemas.microsoft.com/office/drawing/2014/main" id="{37E3697C-FF69-4D92-8DA5-7468EB200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9963" y="1341438"/>
          <a:ext cx="68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685800" imgH="241200" progId="Equation.DSMT4">
                  <p:embed/>
                </p:oleObj>
              </mc:Choice>
              <mc:Fallback>
                <p:oleObj name="Equation" r:id="rId3" imgW="685800" imgH="241200" progId="Equation.DSMT4">
                  <p:embed/>
                  <p:pic>
                    <p:nvPicPr>
                      <p:cNvPr id="435229" name="Object 29">
                        <a:extLst>
                          <a:ext uri="{FF2B5EF4-FFF2-40B4-BE49-F238E27FC236}">
                            <a16:creationId xmlns:a16="http://schemas.microsoft.com/office/drawing/2014/main" id="{37E3697C-FF69-4D92-8DA5-7468EB200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1341438"/>
                        <a:ext cx="685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30" name="Object 30">
            <a:extLst>
              <a:ext uri="{FF2B5EF4-FFF2-40B4-BE49-F238E27FC236}">
                <a16:creationId xmlns:a16="http://schemas.microsoft.com/office/drawing/2014/main" id="{3AA2D64C-261E-465E-874B-C966B660D3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7575" y="1700213"/>
          <a:ext cx="1193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1193760" imgH="571320" progId="Equation.DSMT4">
                  <p:embed/>
                </p:oleObj>
              </mc:Choice>
              <mc:Fallback>
                <p:oleObj name="Equation" r:id="rId5" imgW="1193760" imgH="571320" progId="Equation.DSMT4">
                  <p:embed/>
                  <p:pic>
                    <p:nvPicPr>
                      <p:cNvPr id="435230" name="Object 30">
                        <a:extLst>
                          <a:ext uri="{FF2B5EF4-FFF2-40B4-BE49-F238E27FC236}">
                            <a16:creationId xmlns:a16="http://schemas.microsoft.com/office/drawing/2014/main" id="{3AA2D64C-261E-465E-874B-C966B660D3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1700213"/>
                        <a:ext cx="1193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31" name="Text Box 31">
            <a:extLst>
              <a:ext uri="{FF2B5EF4-FFF2-40B4-BE49-F238E27FC236}">
                <a16:creationId xmlns:a16="http://schemas.microsoft.com/office/drawing/2014/main" id="{AE8FDD5F-BF2B-4FFA-852A-95996E3E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92375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Operátory ostatních fyzikálních veličin se získávají tak, že se do klasického definičního vztahu dosadí postulované operátory. Příklad: operátor celkové energie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5232" name="Object 32">
            <a:extLst>
              <a:ext uri="{FF2B5EF4-FFF2-40B4-BE49-F238E27FC236}">
                <a16:creationId xmlns:a16="http://schemas.microsoft.com/office/drawing/2014/main" id="{A9C306A2-3C12-4847-9C1D-62073DC82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3236914"/>
          <a:ext cx="88963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7" imgW="9651960" imgH="799920" progId="Equation.DSMT4">
                  <p:embed/>
                </p:oleObj>
              </mc:Choice>
              <mc:Fallback>
                <p:oleObj name="Equation" r:id="rId7" imgW="9651960" imgH="799920" progId="Equation.DSMT4">
                  <p:embed/>
                  <p:pic>
                    <p:nvPicPr>
                      <p:cNvPr id="435232" name="Object 32">
                        <a:extLst>
                          <a:ext uri="{FF2B5EF4-FFF2-40B4-BE49-F238E27FC236}">
                            <a16:creationId xmlns:a16="http://schemas.microsoft.com/office/drawing/2014/main" id="{A9C306A2-3C12-4847-9C1D-62073DC82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36914"/>
                        <a:ext cx="88963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33" name="Text Box 33">
            <a:extLst>
              <a:ext uri="{FF2B5EF4-FFF2-40B4-BE49-F238E27FC236}">
                <a16:creationId xmlns:a16="http://schemas.microsoft.com/office/drawing/2014/main" id="{4E4BAE45-5574-4B22-A150-5A56E2CD7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005263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Hodnoty, kterých může nabývat fyzikální veličina </a:t>
            </a: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reprezentovaná operátorem         jsou charakteristickými hodnotami tohoto operátoru, získané řešeních charakteristické rovnice:</a:t>
            </a:r>
            <a:r>
              <a:rPr kumimoji="1" lang="cs-CZ" altLang="cs-CZ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5234" name="Object 34">
            <a:extLst>
              <a:ext uri="{FF2B5EF4-FFF2-40B4-BE49-F238E27FC236}">
                <a16:creationId xmlns:a16="http://schemas.microsoft.com/office/drawing/2014/main" id="{3540B02A-B525-4C6F-B070-B6F54CD9C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1988" y="4005263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9" imgW="215640" imgH="279360" progId="Equation.DSMT4">
                  <p:embed/>
                </p:oleObj>
              </mc:Choice>
              <mc:Fallback>
                <p:oleObj name="Equation" r:id="rId9" imgW="215640" imgH="279360" progId="Equation.DSMT4">
                  <p:embed/>
                  <p:pic>
                    <p:nvPicPr>
                      <p:cNvPr id="435234" name="Object 34">
                        <a:extLst>
                          <a:ext uri="{FF2B5EF4-FFF2-40B4-BE49-F238E27FC236}">
                            <a16:creationId xmlns:a16="http://schemas.microsoft.com/office/drawing/2014/main" id="{3540B02A-B525-4C6F-B070-B6F54CD9C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988" y="4005263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35" name="Object 35">
            <a:extLst>
              <a:ext uri="{FF2B5EF4-FFF2-40B4-BE49-F238E27FC236}">
                <a16:creationId xmlns:a16="http://schemas.microsoft.com/office/drawing/2014/main" id="{643CDBD1-DB28-4F3B-8D99-0F5E2A5569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8050" y="4910138"/>
          <a:ext cx="85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1" imgW="850680" imgH="342720" progId="Equation.DSMT4">
                  <p:embed/>
                </p:oleObj>
              </mc:Choice>
              <mc:Fallback>
                <p:oleObj name="Equation" r:id="rId11" imgW="850680" imgH="342720" progId="Equation.DSMT4">
                  <p:embed/>
                  <p:pic>
                    <p:nvPicPr>
                      <p:cNvPr id="435235" name="Object 35">
                        <a:extLst>
                          <a:ext uri="{FF2B5EF4-FFF2-40B4-BE49-F238E27FC236}">
                            <a16:creationId xmlns:a16="http://schemas.microsoft.com/office/drawing/2014/main" id="{643CDBD1-DB28-4F3B-8D99-0F5E2A5569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910138"/>
                        <a:ext cx="850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36" name="Object 36">
            <a:extLst>
              <a:ext uri="{FF2B5EF4-FFF2-40B4-BE49-F238E27FC236}">
                <a16:creationId xmlns:a16="http://schemas.microsoft.com/office/drawing/2014/main" id="{BD860C2E-78F7-4E24-83A0-2B6D7C0BF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6050" y="4978400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13" imgW="241200" imgH="215640" progId="Equation.DSMT4">
                  <p:embed/>
                </p:oleObj>
              </mc:Choice>
              <mc:Fallback>
                <p:oleObj name="Equation" r:id="rId13" imgW="241200" imgH="215640" progId="Equation.DSMT4">
                  <p:embed/>
                  <p:pic>
                    <p:nvPicPr>
                      <p:cNvPr id="435236" name="Object 36">
                        <a:extLst>
                          <a:ext uri="{FF2B5EF4-FFF2-40B4-BE49-F238E27FC236}">
                            <a16:creationId xmlns:a16="http://schemas.microsoft.com/office/drawing/2014/main" id="{BD860C2E-78F7-4E24-83A0-2B6D7C0BF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4978400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37" name="Text Box 37">
            <a:extLst>
              <a:ext uri="{FF2B5EF4-FFF2-40B4-BE49-F238E27FC236}">
                <a16:creationId xmlns:a16="http://schemas.microsoft.com/office/drawing/2014/main" id="{88752F34-7C47-4E69-BDCE-27367D42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300664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 i="1" dirty="0">
                <a:solidFill>
                  <a:srgbClr val="FFFFFF"/>
                </a:solidFill>
                <a:latin typeface="Arial" panose="020B0604020202020204" pitchFamily="34" charset="0"/>
              </a:rPr>
              <a:t>f </a:t>
            </a: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jsou charakteristické funkce, které slouží k výpočtu pravděpodobnosti příslušné hodnoty v daném stavu, musí být </a:t>
            </a:r>
            <a:r>
              <a:rPr kumimoji="1" lang="cs-CZ" altLang="cs-CZ" sz="2400" b="1" dirty="0">
                <a:solidFill>
                  <a:srgbClr val="F4FA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jednoznačné</a:t>
            </a: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a</a:t>
            </a:r>
            <a:r>
              <a:rPr kumimoji="1"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2400" b="1" dirty="0">
                <a:solidFill>
                  <a:srgbClr val="F4FA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kvadraticky </a:t>
            </a:r>
            <a:r>
              <a:rPr kumimoji="1" lang="cs-CZ" altLang="cs-CZ" sz="2400" b="1" dirty="0" err="1">
                <a:solidFill>
                  <a:srgbClr val="F4FA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integrabilní</a:t>
            </a:r>
            <a:r>
              <a:rPr kumimoji="1"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5238" name="Text Box 38">
            <a:extLst>
              <a:ext uri="{FF2B5EF4-FFF2-40B4-BE49-F238E27FC236}">
                <a16:creationId xmlns:a16="http://schemas.microsoft.com/office/drawing/2014/main" id="{8B2B6C39-EC5C-4427-B92B-7BB88DF2F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215064"/>
            <a:ext cx="8964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množina všech charakteristických hodnot se nazývá </a:t>
            </a:r>
            <a:r>
              <a:rPr kumimoji="1" lang="cs-CZ" altLang="cs-CZ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spektrum</a:t>
            </a:r>
            <a:r>
              <a:rPr kumimoji="1" lang="cs-CZ" altLang="cs-CZ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1" lang="cs-CZ" altLang="cs-CZ" sz="1600" b="1" dirty="0">
                <a:solidFill>
                  <a:srgbClr val="FF0000"/>
                </a:solidFill>
                <a:latin typeface="Arial" panose="020B0604020202020204" pitchFamily="34" charset="0"/>
              </a:rPr>
              <a:t>veličiny</a:t>
            </a:r>
            <a:r>
              <a:rPr kumimoji="1" lang="cs-CZ" altLang="cs-CZ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 D</a:t>
            </a:r>
            <a:r>
              <a:rPr kumimoji="1"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3719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D59BB62-C8FC-44DC-9F14-AA62A43EF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Atomy a jejich spektra</a:t>
            </a:r>
          </a:p>
        </p:txBody>
      </p:sp>
      <p:pic>
        <p:nvPicPr>
          <p:cNvPr id="120837" name="Picture 5" descr="aa00026">
            <a:extLst>
              <a:ext uri="{FF2B5EF4-FFF2-40B4-BE49-F238E27FC236}">
                <a16:creationId xmlns:a16="http://schemas.microsoft.com/office/drawing/2014/main" id="{916E36EF-6460-4674-B6EF-9EC22181D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1700213"/>
            <a:ext cx="6264275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1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C85D0BB5-1DF1-4B0C-A0AD-BF501A441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Kvantová čísla</a:t>
            </a:r>
            <a:endParaRPr lang="en-US" altLang="cs-CZ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9815" name="Object 7">
            <a:extLst>
              <a:ext uri="{FF2B5EF4-FFF2-40B4-BE49-F238E27FC236}">
                <a16:creationId xmlns:a16="http://schemas.microsoft.com/office/drawing/2014/main" id="{1CE353FE-C164-4C1B-8CC2-9F57098009F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000375" y="1844675"/>
          <a:ext cx="1727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Rovnice" r:id="rId3" imgW="1015920" imgH="444240" progId="Equation.3">
                  <p:embed/>
                </p:oleObj>
              </mc:Choice>
              <mc:Fallback>
                <p:oleObj name="Rovnice" r:id="rId3" imgW="1015920" imgH="444240" progId="Equation.3">
                  <p:embed/>
                  <p:pic>
                    <p:nvPicPr>
                      <p:cNvPr id="119815" name="Object 7">
                        <a:extLst>
                          <a:ext uri="{FF2B5EF4-FFF2-40B4-BE49-F238E27FC236}">
                            <a16:creationId xmlns:a16="http://schemas.microsoft.com/office/drawing/2014/main" id="{1CE353FE-C164-4C1B-8CC2-9F57098009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844675"/>
                        <a:ext cx="1727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>
            <a:extLst>
              <a:ext uri="{FF2B5EF4-FFF2-40B4-BE49-F238E27FC236}">
                <a16:creationId xmlns:a16="http://schemas.microsoft.com/office/drawing/2014/main" id="{304B1919-108F-4FC4-88C5-CAB9129CB5A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27350" y="2708275"/>
          <a:ext cx="4248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Rovnice" r:id="rId5" imgW="2882880" imgH="482400" progId="Equation.3">
                  <p:embed/>
                </p:oleObj>
              </mc:Choice>
              <mc:Fallback>
                <p:oleObj name="Rovnice" r:id="rId5" imgW="2882880" imgH="482400" progId="Equation.3">
                  <p:embed/>
                  <p:pic>
                    <p:nvPicPr>
                      <p:cNvPr id="119818" name="Object 10">
                        <a:extLst>
                          <a:ext uri="{FF2B5EF4-FFF2-40B4-BE49-F238E27FC236}">
                            <a16:creationId xmlns:a16="http://schemas.microsoft.com/office/drawing/2014/main" id="{304B1919-108F-4FC4-88C5-CAB9129CB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708275"/>
                        <a:ext cx="42481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0" name="Object 12">
            <a:extLst>
              <a:ext uri="{FF2B5EF4-FFF2-40B4-BE49-F238E27FC236}">
                <a16:creationId xmlns:a16="http://schemas.microsoft.com/office/drawing/2014/main" id="{92EFE2E2-9778-4ECF-9E68-F3208D423D2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71813" y="3716339"/>
          <a:ext cx="48244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Rovnice" r:id="rId7" imgW="2920680" imgH="444240" progId="Equation.3">
                  <p:embed/>
                </p:oleObj>
              </mc:Choice>
              <mc:Fallback>
                <p:oleObj name="Rovnice" r:id="rId7" imgW="2920680" imgH="444240" progId="Equation.3">
                  <p:embed/>
                  <p:pic>
                    <p:nvPicPr>
                      <p:cNvPr id="119820" name="Object 12">
                        <a:extLst>
                          <a:ext uri="{FF2B5EF4-FFF2-40B4-BE49-F238E27FC236}">
                            <a16:creationId xmlns:a16="http://schemas.microsoft.com/office/drawing/2014/main" id="{92EFE2E2-9778-4ECF-9E68-F3208D423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716339"/>
                        <a:ext cx="482441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878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>
            <a:extLst>
              <a:ext uri="{FF2B5EF4-FFF2-40B4-BE49-F238E27FC236}">
                <a16:creationId xmlns:a16="http://schemas.microsoft.com/office/drawing/2014/main" id="{6F976EA5-2038-49B4-82B5-654367B26BC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Kvantová čísla</a:t>
            </a:r>
          </a:p>
        </p:txBody>
      </p:sp>
      <p:graphicFrame>
        <p:nvGraphicFramePr>
          <p:cNvPr id="133124" name="Object 4">
            <a:extLst>
              <a:ext uri="{FF2B5EF4-FFF2-40B4-BE49-F238E27FC236}">
                <a16:creationId xmlns:a16="http://schemas.microsoft.com/office/drawing/2014/main" id="{5153D6F8-6FD6-4682-8FFB-A1598FC2A479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27351" y="5084764"/>
          <a:ext cx="246221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Rovnice" r:id="rId3" imgW="1091880" imgH="457200" progId="Equation.3">
                  <p:embed/>
                </p:oleObj>
              </mc:Choice>
              <mc:Fallback>
                <p:oleObj name="Rovnice" r:id="rId3" imgW="1091880" imgH="457200" progId="Equation.3">
                  <p:embed/>
                  <p:pic>
                    <p:nvPicPr>
                      <p:cNvPr id="133124" name="Object 4">
                        <a:extLst>
                          <a:ext uri="{FF2B5EF4-FFF2-40B4-BE49-F238E27FC236}">
                            <a16:creationId xmlns:a16="http://schemas.microsoft.com/office/drawing/2014/main" id="{5153D6F8-6FD6-4682-8FFB-A1598FC2A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084764"/>
                        <a:ext cx="2462213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7">
            <a:extLst>
              <a:ext uri="{FF2B5EF4-FFF2-40B4-BE49-F238E27FC236}">
                <a16:creationId xmlns:a16="http://schemas.microsoft.com/office/drawing/2014/main" id="{28504699-BDA9-4AFF-8547-E63F276DC83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51314" y="1700213"/>
          <a:ext cx="1728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Rovnice" r:id="rId5" imgW="888840" imgH="228600" progId="Equation.3">
                  <p:embed/>
                </p:oleObj>
              </mc:Choice>
              <mc:Fallback>
                <p:oleObj name="Rovnice" r:id="rId5" imgW="888840" imgH="228600" progId="Equation.3">
                  <p:embed/>
                  <p:pic>
                    <p:nvPicPr>
                      <p:cNvPr id="133127" name="Object 7">
                        <a:extLst>
                          <a:ext uri="{FF2B5EF4-FFF2-40B4-BE49-F238E27FC236}">
                            <a16:creationId xmlns:a16="http://schemas.microsoft.com/office/drawing/2014/main" id="{28504699-BDA9-4AFF-8547-E63F276DC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1700213"/>
                        <a:ext cx="1728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9" name="Object 9">
            <a:extLst>
              <a:ext uri="{FF2B5EF4-FFF2-40B4-BE49-F238E27FC236}">
                <a16:creationId xmlns:a16="http://schemas.microsoft.com/office/drawing/2014/main" id="{943A2B28-6CC6-4E69-83C5-94FECB66D09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11901" y="1700214"/>
          <a:ext cx="24495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Rovnice" r:id="rId7" imgW="1180800" imgH="203040" progId="Equation.3">
                  <p:embed/>
                </p:oleObj>
              </mc:Choice>
              <mc:Fallback>
                <p:oleObj name="Rovnice" r:id="rId7" imgW="1180800" imgH="203040" progId="Equation.3">
                  <p:embed/>
                  <p:pic>
                    <p:nvPicPr>
                      <p:cNvPr id="133129" name="Object 9">
                        <a:extLst>
                          <a:ext uri="{FF2B5EF4-FFF2-40B4-BE49-F238E27FC236}">
                            <a16:creationId xmlns:a16="http://schemas.microsoft.com/office/drawing/2014/main" id="{943A2B28-6CC6-4E69-83C5-94FECB66D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1700214"/>
                        <a:ext cx="24495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1" name="Object 11">
            <a:extLst>
              <a:ext uri="{FF2B5EF4-FFF2-40B4-BE49-F238E27FC236}">
                <a16:creationId xmlns:a16="http://schemas.microsoft.com/office/drawing/2014/main" id="{B602E83A-1CDB-43BD-907B-0C3FDC2C36DB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311901" y="2205038"/>
          <a:ext cx="24479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Rovnice" r:id="rId9" imgW="1155600" imgH="203040" progId="Equation.3">
                  <p:embed/>
                </p:oleObj>
              </mc:Choice>
              <mc:Fallback>
                <p:oleObj name="Rovnice" r:id="rId9" imgW="1155600" imgH="203040" progId="Equation.3">
                  <p:embed/>
                  <p:pic>
                    <p:nvPicPr>
                      <p:cNvPr id="133131" name="Object 11">
                        <a:extLst>
                          <a:ext uri="{FF2B5EF4-FFF2-40B4-BE49-F238E27FC236}">
                            <a16:creationId xmlns:a16="http://schemas.microsoft.com/office/drawing/2014/main" id="{B602E83A-1CDB-43BD-907B-0C3FDC2C3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205038"/>
                        <a:ext cx="24479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3" name="Object 13">
            <a:extLst>
              <a:ext uri="{FF2B5EF4-FFF2-40B4-BE49-F238E27FC236}">
                <a16:creationId xmlns:a16="http://schemas.microsoft.com/office/drawing/2014/main" id="{3E3E25B3-0640-46D2-9C48-C39C12A35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9601" y="2997201"/>
          <a:ext cx="10080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Rovnice" r:id="rId11" imgW="431640" imgH="241200" progId="Equation.3">
                  <p:embed/>
                </p:oleObj>
              </mc:Choice>
              <mc:Fallback>
                <p:oleObj name="Rovnice" r:id="rId11" imgW="431640" imgH="241200" progId="Equation.3">
                  <p:embed/>
                  <p:pic>
                    <p:nvPicPr>
                      <p:cNvPr id="133133" name="Object 13">
                        <a:extLst>
                          <a:ext uri="{FF2B5EF4-FFF2-40B4-BE49-F238E27FC236}">
                            <a16:creationId xmlns:a16="http://schemas.microsoft.com/office/drawing/2014/main" id="{3E3E25B3-0640-46D2-9C48-C39C12A35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2997201"/>
                        <a:ext cx="10080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4" name="Object 14">
            <a:extLst>
              <a:ext uri="{FF2B5EF4-FFF2-40B4-BE49-F238E27FC236}">
                <a16:creationId xmlns:a16="http://schemas.microsoft.com/office/drawing/2014/main" id="{AAD238D1-A4CA-4AB0-9796-A9F2497804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6363" y="3573464"/>
          <a:ext cx="25193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Rovnice" r:id="rId13" imgW="1193760" imgH="203040" progId="Equation.3">
                  <p:embed/>
                </p:oleObj>
              </mc:Choice>
              <mc:Fallback>
                <p:oleObj name="Rovnice" r:id="rId13" imgW="1193760" imgH="203040" progId="Equation.3">
                  <p:embed/>
                  <p:pic>
                    <p:nvPicPr>
                      <p:cNvPr id="133134" name="Object 14">
                        <a:extLst>
                          <a:ext uri="{FF2B5EF4-FFF2-40B4-BE49-F238E27FC236}">
                            <a16:creationId xmlns:a16="http://schemas.microsoft.com/office/drawing/2014/main" id="{AAD238D1-A4CA-4AB0-9796-A9F2497804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3573464"/>
                        <a:ext cx="25193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5" name="Object 15">
            <a:extLst>
              <a:ext uri="{FF2B5EF4-FFF2-40B4-BE49-F238E27FC236}">
                <a16:creationId xmlns:a16="http://schemas.microsoft.com/office/drawing/2014/main" id="{DCD44B76-EC58-4606-9F64-D709BDB67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4063" y="4437064"/>
          <a:ext cx="1295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Rovnice" r:id="rId15" imgW="545760" imgH="177480" progId="Equation.3">
                  <p:embed/>
                </p:oleObj>
              </mc:Choice>
              <mc:Fallback>
                <p:oleObj name="Rovnice" r:id="rId15" imgW="545760" imgH="177480" progId="Equation.3">
                  <p:embed/>
                  <p:pic>
                    <p:nvPicPr>
                      <p:cNvPr id="133135" name="Object 15">
                        <a:extLst>
                          <a:ext uri="{FF2B5EF4-FFF2-40B4-BE49-F238E27FC236}">
                            <a16:creationId xmlns:a16="http://schemas.microsoft.com/office/drawing/2014/main" id="{DCD44B76-EC58-4606-9F64-D709BDB67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4437064"/>
                        <a:ext cx="12954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6" name="Object 16">
            <a:extLst>
              <a:ext uri="{FF2B5EF4-FFF2-40B4-BE49-F238E27FC236}">
                <a16:creationId xmlns:a16="http://schemas.microsoft.com/office/drawing/2014/main" id="{A1805CF1-0E98-47BC-BFA0-2345776C9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4" y="4941889"/>
          <a:ext cx="24479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Rovnice" r:id="rId17" imgW="1143000" imgH="203040" progId="Equation.3">
                  <p:embed/>
                </p:oleObj>
              </mc:Choice>
              <mc:Fallback>
                <p:oleObj name="Rovnice" r:id="rId17" imgW="1143000" imgH="203040" progId="Equation.3">
                  <p:embed/>
                  <p:pic>
                    <p:nvPicPr>
                      <p:cNvPr id="133136" name="Object 16">
                        <a:extLst>
                          <a:ext uri="{FF2B5EF4-FFF2-40B4-BE49-F238E27FC236}">
                            <a16:creationId xmlns:a16="http://schemas.microsoft.com/office/drawing/2014/main" id="{A1805CF1-0E98-47BC-BFA0-2345776C9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941889"/>
                        <a:ext cx="24479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7" name="Object 17">
            <a:extLst>
              <a:ext uri="{FF2B5EF4-FFF2-40B4-BE49-F238E27FC236}">
                <a16:creationId xmlns:a16="http://schemas.microsoft.com/office/drawing/2014/main" id="{A401C63F-1BBC-4CBB-8D1A-F6F09C6ED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9" y="1773239"/>
          <a:ext cx="7191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Rovnice" r:id="rId19" imgW="368280" imgH="203040" progId="Equation.3">
                  <p:embed/>
                </p:oleObj>
              </mc:Choice>
              <mc:Fallback>
                <p:oleObj name="Rovnice" r:id="rId19" imgW="368280" imgH="203040" progId="Equation.3">
                  <p:embed/>
                  <p:pic>
                    <p:nvPicPr>
                      <p:cNvPr id="133137" name="Object 17">
                        <a:extLst>
                          <a:ext uri="{FF2B5EF4-FFF2-40B4-BE49-F238E27FC236}">
                            <a16:creationId xmlns:a16="http://schemas.microsoft.com/office/drawing/2014/main" id="{A401C63F-1BBC-4CBB-8D1A-F6F09C6EDD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1773239"/>
                        <a:ext cx="7191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8" name="Object 18">
            <a:extLst>
              <a:ext uri="{FF2B5EF4-FFF2-40B4-BE49-F238E27FC236}">
                <a16:creationId xmlns:a16="http://schemas.microsoft.com/office/drawing/2014/main" id="{54223E55-502C-4FB2-AEED-DF81086F6A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2997201"/>
          <a:ext cx="7921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Rovnice" r:id="rId21" imgW="368280" imgH="203040" progId="Equation.3">
                  <p:embed/>
                </p:oleObj>
              </mc:Choice>
              <mc:Fallback>
                <p:oleObj name="Rovnice" r:id="rId21" imgW="368280" imgH="203040" progId="Equation.3">
                  <p:embed/>
                  <p:pic>
                    <p:nvPicPr>
                      <p:cNvPr id="133138" name="Object 18">
                        <a:extLst>
                          <a:ext uri="{FF2B5EF4-FFF2-40B4-BE49-F238E27FC236}">
                            <a16:creationId xmlns:a16="http://schemas.microsoft.com/office/drawing/2014/main" id="{54223E55-502C-4FB2-AEED-DF81086F6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997201"/>
                        <a:ext cx="7921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9" name="Object 19">
            <a:extLst>
              <a:ext uri="{FF2B5EF4-FFF2-40B4-BE49-F238E27FC236}">
                <a16:creationId xmlns:a16="http://schemas.microsoft.com/office/drawing/2014/main" id="{ECD33E4F-C2FB-4DE1-8CF4-31D3404C6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4" y="4365625"/>
          <a:ext cx="676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Rovnice" r:id="rId23" imgW="342720" imgH="203040" progId="Equation.3">
                  <p:embed/>
                </p:oleObj>
              </mc:Choice>
              <mc:Fallback>
                <p:oleObj name="Rovnice" r:id="rId23" imgW="342720" imgH="203040" progId="Equation.3">
                  <p:embed/>
                  <p:pic>
                    <p:nvPicPr>
                      <p:cNvPr id="133139" name="Object 19">
                        <a:extLst>
                          <a:ext uri="{FF2B5EF4-FFF2-40B4-BE49-F238E27FC236}">
                            <a16:creationId xmlns:a16="http://schemas.microsoft.com/office/drawing/2014/main" id="{ECD33E4F-C2FB-4DE1-8CF4-31D3404C6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4365625"/>
                        <a:ext cx="6762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0" name="Text Box 20">
            <a:extLst>
              <a:ext uri="{FF2B5EF4-FFF2-40B4-BE49-F238E27FC236}">
                <a16:creationId xmlns:a16="http://schemas.microsoft.com/office/drawing/2014/main" id="{9E9C633A-0427-4121-8E5E-E1D725CA7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924175"/>
            <a:ext cx="2292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Legendrovy polynomy</a:t>
            </a:r>
          </a:p>
        </p:txBody>
      </p:sp>
      <p:sp>
        <p:nvSpPr>
          <p:cNvPr id="133141" name="Text Box 21">
            <a:extLst>
              <a:ext uri="{FF2B5EF4-FFF2-40B4-BE49-F238E27FC236}">
                <a16:creationId xmlns:a16="http://schemas.microsoft.com/office/drawing/2014/main" id="{3E0EB394-1881-4616-8FD1-99DF098E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292600"/>
            <a:ext cx="2169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Laguerovy polynomy</a:t>
            </a:r>
          </a:p>
        </p:txBody>
      </p:sp>
      <p:sp>
        <p:nvSpPr>
          <p:cNvPr id="133142" name="Text Box 22">
            <a:extLst>
              <a:ext uri="{FF2B5EF4-FFF2-40B4-BE49-F238E27FC236}">
                <a16:creationId xmlns:a16="http://schemas.microsoft.com/office/drawing/2014/main" id="{ABCD6E23-29D1-4CA6-BF27-A636CDA1C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445125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i="1"/>
              <a:t>E</a:t>
            </a:r>
            <a:r>
              <a:rPr lang="en-US" altLang="cs-CZ" b="1" i="1"/>
              <a:t>&gt;0</a:t>
            </a:r>
            <a:endParaRPr lang="cs-CZ" altLang="cs-CZ" b="1" i="1"/>
          </a:p>
        </p:txBody>
      </p:sp>
    </p:spTree>
    <p:extLst>
      <p:ext uri="{BB962C8B-B14F-4D97-AF65-F5344CB8AC3E}">
        <p14:creationId xmlns:p14="http://schemas.microsoft.com/office/powerpoint/2010/main" val="219157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6E0F713-FDA3-440C-A4EF-5EC7AA4C5E4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Kvantová čísla</a:t>
            </a:r>
          </a:p>
        </p:txBody>
      </p:sp>
      <p:graphicFrame>
        <p:nvGraphicFramePr>
          <p:cNvPr id="139268" name="Object 4">
            <a:extLst>
              <a:ext uri="{FF2B5EF4-FFF2-40B4-BE49-F238E27FC236}">
                <a16:creationId xmlns:a16="http://schemas.microsoft.com/office/drawing/2014/main" id="{E5953F64-3171-49C2-9530-B4332DF19C24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71813" y="2708276"/>
          <a:ext cx="26654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Rovnice" r:id="rId3" imgW="1143000" imgH="203040" progId="Equation.3">
                  <p:embed/>
                </p:oleObj>
              </mc:Choice>
              <mc:Fallback>
                <p:oleObj name="Rovnice" r:id="rId3" imgW="1143000" imgH="203040" progId="Equation.3">
                  <p:embed/>
                  <p:pic>
                    <p:nvPicPr>
                      <p:cNvPr id="139268" name="Object 4">
                        <a:extLst>
                          <a:ext uri="{FF2B5EF4-FFF2-40B4-BE49-F238E27FC236}">
                            <a16:creationId xmlns:a16="http://schemas.microsoft.com/office/drawing/2014/main" id="{E5953F64-3171-49C2-9530-B4332DF19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708276"/>
                        <a:ext cx="26654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>
            <a:extLst>
              <a:ext uri="{FF2B5EF4-FFF2-40B4-BE49-F238E27FC236}">
                <a16:creationId xmlns:a16="http://schemas.microsoft.com/office/drawing/2014/main" id="{F385CD18-99C8-4AF2-8593-A7651D95300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71814" y="3429000"/>
          <a:ext cx="30241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Rovnice" r:id="rId5" imgW="1193760" imgH="203040" progId="Equation.3">
                  <p:embed/>
                </p:oleObj>
              </mc:Choice>
              <mc:Fallback>
                <p:oleObj name="Rovnice" r:id="rId5" imgW="1193760" imgH="203040" progId="Equation.3">
                  <p:embed/>
                  <p:pic>
                    <p:nvPicPr>
                      <p:cNvPr id="139270" name="Object 6">
                        <a:extLst>
                          <a:ext uri="{FF2B5EF4-FFF2-40B4-BE49-F238E27FC236}">
                            <a16:creationId xmlns:a16="http://schemas.microsoft.com/office/drawing/2014/main" id="{F385CD18-99C8-4AF2-8593-A7651D953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3429000"/>
                        <a:ext cx="30241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>
            <a:extLst>
              <a:ext uri="{FF2B5EF4-FFF2-40B4-BE49-F238E27FC236}">
                <a16:creationId xmlns:a16="http://schemas.microsoft.com/office/drawing/2014/main" id="{6A11C1B1-6C8B-40A7-84E9-A3B14AE8413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71813" y="1989139"/>
          <a:ext cx="18716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Rovnice" r:id="rId7" imgW="774360" imgH="203040" progId="Equation.3">
                  <p:embed/>
                </p:oleObj>
              </mc:Choice>
              <mc:Fallback>
                <p:oleObj name="Rovnice" r:id="rId7" imgW="774360" imgH="203040" progId="Equation.3">
                  <p:embed/>
                  <p:pic>
                    <p:nvPicPr>
                      <p:cNvPr id="139272" name="Object 8">
                        <a:extLst>
                          <a:ext uri="{FF2B5EF4-FFF2-40B4-BE49-F238E27FC236}">
                            <a16:creationId xmlns:a16="http://schemas.microsoft.com/office/drawing/2014/main" id="{6A11C1B1-6C8B-40A7-84E9-A3B14AE841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989139"/>
                        <a:ext cx="18716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>
            <a:extLst>
              <a:ext uri="{FF2B5EF4-FFF2-40B4-BE49-F238E27FC236}">
                <a16:creationId xmlns:a16="http://schemas.microsoft.com/office/drawing/2014/main" id="{64CF37A0-4BA7-45D4-BE86-0C01E2051072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71814" y="4652963"/>
          <a:ext cx="26638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Rovnice" r:id="rId9" imgW="1002960" imgH="241200" progId="Equation.3">
                  <p:embed/>
                </p:oleObj>
              </mc:Choice>
              <mc:Fallback>
                <p:oleObj name="Rovnice" r:id="rId9" imgW="1002960" imgH="241200" progId="Equation.3">
                  <p:embed/>
                  <p:pic>
                    <p:nvPicPr>
                      <p:cNvPr id="139274" name="Object 10">
                        <a:extLst>
                          <a:ext uri="{FF2B5EF4-FFF2-40B4-BE49-F238E27FC236}">
                            <a16:creationId xmlns:a16="http://schemas.microsoft.com/office/drawing/2014/main" id="{64CF37A0-4BA7-45D4-BE86-0C01E2051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4652963"/>
                        <a:ext cx="26638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6" name="Text Box 12">
            <a:extLst>
              <a:ext uri="{FF2B5EF4-FFF2-40B4-BE49-F238E27FC236}">
                <a16:creationId xmlns:a16="http://schemas.microsoft.com/office/drawing/2014/main" id="{35B6631F-3586-4A89-9260-7726984B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2060575"/>
            <a:ext cx="2188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Hlavní kvantové číslo</a:t>
            </a:r>
          </a:p>
        </p:txBody>
      </p:sp>
      <p:sp>
        <p:nvSpPr>
          <p:cNvPr id="139277" name="Text Box 13">
            <a:extLst>
              <a:ext uri="{FF2B5EF4-FFF2-40B4-BE49-F238E27FC236}">
                <a16:creationId xmlns:a16="http://schemas.microsoft.com/office/drawing/2014/main" id="{9929FC8F-ACA8-4566-908A-3BA20DBB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781300"/>
            <a:ext cx="24320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Orbitální kvantové číslo</a:t>
            </a:r>
          </a:p>
        </p:txBody>
      </p:sp>
      <p:sp>
        <p:nvSpPr>
          <p:cNvPr id="139278" name="Text Box 14">
            <a:extLst>
              <a:ext uri="{FF2B5EF4-FFF2-40B4-BE49-F238E27FC236}">
                <a16:creationId xmlns:a16="http://schemas.microsoft.com/office/drawing/2014/main" id="{55651D75-9F35-4700-8695-0D06C4FE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357563"/>
            <a:ext cx="2702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Magnetické kvantové číslo</a:t>
            </a:r>
          </a:p>
        </p:txBody>
      </p:sp>
    </p:spTree>
    <p:extLst>
      <p:ext uri="{BB962C8B-B14F-4D97-AF65-F5344CB8AC3E}">
        <p14:creationId xmlns:p14="http://schemas.microsoft.com/office/powerpoint/2010/main" val="258827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7885A1F-5DD7-4C3B-BD4B-5E9B59D60C0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Orbitální kvantové číslo</a:t>
            </a:r>
          </a:p>
        </p:txBody>
      </p:sp>
      <p:graphicFrame>
        <p:nvGraphicFramePr>
          <p:cNvPr id="144388" name="Object 4">
            <a:extLst>
              <a:ext uri="{FF2B5EF4-FFF2-40B4-BE49-F238E27FC236}">
                <a16:creationId xmlns:a16="http://schemas.microsoft.com/office/drawing/2014/main" id="{A6020515-7BC9-485B-A1E4-9ABAB4DA2284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00375" y="1773239"/>
          <a:ext cx="21145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Rovnice" r:id="rId3" imgW="1168200" imgH="228600" progId="Equation.3">
                  <p:embed/>
                </p:oleObj>
              </mc:Choice>
              <mc:Fallback>
                <p:oleObj name="Rovnice" r:id="rId3" imgW="1168200" imgH="228600" progId="Equation.3">
                  <p:embed/>
                  <p:pic>
                    <p:nvPicPr>
                      <p:cNvPr id="144388" name="Object 4">
                        <a:extLst>
                          <a:ext uri="{FF2B5EF4-FFF2-40B4-BE49-F238E27FC236}">
                            <a16:creationId xmlns:a16="http://schemas.microsoft.com/office/drawing/2014/main" id="{A6020515-7BC9-485B-A1E4-9ABAB4DA2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773239"/>
                        <a:ext cx="21145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>
            <a:extLst>
              <a:ext uri="{FF2B5EF4-FFF2-40B4-BE49-F238E27FC236}">
                <a16:creationId xmlns:a16="http://schemas.microsoft.com/office/drawing/2014/main" id="{2F8C4463-D0F9-4D79-95D7-C6B813809F9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24564" y="1844676"/>
          <a:ext cx="15827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Rovnice" r:id="rId5" imgW="1002960" imgH="457200" progId="Equation.3">
                  <p:embed/>
                </p:oleObj>
              </mc:Choice>
              <mc:Fallback>
                <p:oleObj name="Rovnice" r:id="rId5" imgW="1002960" imgH="457200" progId="Equation.3">
                  <p:embed/>
                  <p:pic>
                    <p:nvPicPr>
                      <p:cNvPr id="144390" name="Object 6">
                        <a:extLst>
                          <a:ext uri="{FF2B5EF4-FFF2-40B4-BE49-F238E27FC236}">
                            <a16:creationId xmlns:a16="http://schemas.microsoft.com/office/drawing/2014/main" id="{2F8C4463-D0F9-4D79-95D7-C6B813809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1844676"/>
                        <a:ext cx="15827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8">
            <a:extLst>
              <a:ext uri="{FF2B5EF4-FFF2-40B4-BE49-F238E27FC236}">
                <a16:creationId xmlns:a16="http://schemas.microsoft.com/office/drawing/2014/main" id="{493F9838-A4AD-448E-B60C-1299E5F7DC7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967664" y="1844675"/>
          <a:ext cx="13414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Rovnice" r:id="rId7" imgW="838080" imgH="457200" progId="Equation.3">
                  <p:embed/>
                </p:oleObj>
              </mc:Choice>
              <mc:Fallback>
                <p:oleObj name="Rovnice" r:id="rId7" imgW="838080" imgH="457200" progId="Equation.3">
                  <p:embed/>
                  <p:pic>
                    <p:nvPicPr>
                      <p:cNvPr id="144392" name="Object 8">
                        <a:extLst>
                          <a:ext uri="{FF2B5EF4-FFF2-40B4-BE49-F238E27FC236}">
                            <a16:creationId xmlns:a16="http://schemas.microsoft.com/office/drawing/2014/main" id="{493F9838-A4AD-448E-B60C-1299E5F7D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1844675"/>
                        <a:ext cx="134143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4" name="Object 10">
            <a:extLst>
              <a:ext uri="{FF2B5EF4-FFF2-40B4-BE49-F238E27FC236}">
                <a16:creationId xmlns:a16="http://schemas.microsoft.com/office/drawing/2014/main" id="{15C701DC-B15C-4300-80AE-A8248602946D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71813" y="2205039"/>
          <a:ext cx="2159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Rovnice" r:id="rId9" imgW="914400" imgH="253800" progId="Equation.3">
                  <p:embed/>
                </p:oleObj>
              </mc:Choice>
              <mc:Fallback>
                <p:oleObj name="Rovnice" r:id="rId9" imgW="914400" imgH="253800" progId="Equation.3">
                  <p:embed/>
                  <p:pic>
                    <p:nvPicPr>
                      <p:cNvPr id="144394" name="Object 10">
                        <a:extLst>
                          <a:ext uri="{FF2B5EF4-FFF2-40B4-BE49-F238E27FC236}">
                            <a16:creationId xmlns:a16="http://schemas.microsoft.com/office/drawing/2014/main" id="{15C701DC-B15C-4300-80AE-A824860294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205039"/>
                        <a:ext cx="2159000" cy="600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Text Box 12">
            <a:extLst>
              <a:ext uri="{FF2B5EF4-FFF2-40B4-BE49-F238E27FC236}">
                <a16:creationId xmlns:a16="http://schemas.microsoft.com/office/drawing/2014/main" id="{B7C31BE5-7AD8-4DED-B75F-2645CEB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3068638"/>
            <a:ext cx="5832622" cy="707886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l = 0  1  2  3  4  5 6  …              stavy momentu hybnosti </a:t>
            </a:r>
          </a:p>
          <a:p>
            <a:r>
              <a:rPr lang="cs-CZ" altLang="cs-CZ" sz="2000" b="1"/>
              <a:t>      s  p  d  f  g  h  i  …</a:t>
            </a:r>
          </a:p>
        </p:txBody>
      </p:sp>
      <p:sp>
        <p:nvSpPr>
          <p:cNvPr id="144397" name="Text Box 13">
            <a:extLst>
              <a:ext uri="{FF2B5EF4-FFF2-40B4-BE49-F238E27FC236}">
                <a16:creationId xmlns:a16="http://schemas.microsoft.com/office/drawing/2014/main" id="{7D7B7422-518B-415C-9C1C-707B7080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983039"/>
            <a:ext cx="3752950" cy="25545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           s       p       d        f       g      h</a:t>
            </a:r>
          </a:p>
          <a:p>
            <a:r>
              <a:rPr lang="cs-CZ" altLang="cs-CZ" sz="2000" b="1"/>
              <a:t>          l=0   l=1    l=2    l=3   l=4   l=5</a:t>
            </a:r>
          </a:p>
          <a:p>
            <a:r>
              <a:rPr lang="cs-CZ" altLang="cs-CZ" sz="2000" b="1"/>
              <a:t>n=1    1s</a:t>
            </a:r>
          </a:p>
          <a:p>
            <a:r>
              <a:rPr lang="cs-CZ" altLang="cs-CZ" sz="2000" b="1"/>
              <a:t>n=2    2s     2p</a:t>
            </a:r>
          </a:p>
          <a:p>
            <a:r>
              <a:rPr lang="cs-CZ" altLang="cs-CZ" sz="2000" b="1"/>
              <a:t>n=3    3s     3p     3d</a:t>
            </a:r>
          </a:p>
          <a:p>
            <a:r>
              <a:rPr lang="cs-CZ" altLang="cs-CZ" sz="2000" b="1"/>
              <a:t>n=4    4s     4p     4d     4f</a:t>
            </a:r>
          </a:p>
          <a:p>
            <a:r>
              <a:rPr lang="cs-CZ" altLang="cs-CZ" sz="2000" b="1"/>
              <a:t>n=5    5s     5p     5d     5f     5g</a:t>
            </a:r>
          </a:p>
          <a:p>
            <a:r>
              <a:rPr lang="cs-CZ" altLang="cs-CZ" sz="2000" b="1"/>
              <a:t>n=6    6s     6p     6d     6f     6g     6h</a:t>
            </a:r>
          </a:p>
        </p:txBody>
      </p:sp>
      <p:sp>
        <p:nvSpPr>
          <p:cNvPr id="144398" name="Text Box 14">
            <a:extLst>
              <a:ext uri="{FF2B5EF4-FFF2-40B4-BE49-F238E27FC236}">
                <a16:creationId xmlns:a16="http://schemas.microsoft.com/office/drawing/2014/main" id="{860F55EC-EB34-4E43-A879-E7402124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868864"/>
            <a:ext cx="2547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Symbolické značení stavů</a:t>
            </a:r>
          </a:p>
          <a:p>
            <a:r>
              <a:rPr lang="cs-CZ" altLang="cs-CZ"/>
              <a:t>atomu vodíku</a:t>
            </a:r>
          </a:p>
        </p:txBody>
      </p:sp>
    </p:spTree>
    <p:extLst>
      <p:ext uri="{BB962C8B-B14F-4D97-AF65-F5344CB8AC3E}">
        <p14:creationId xmlns:p14="http://schemas.microsoft.com/office/powerpoint/2010/main" val="2891302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44E7B2D-01F2-4A07-9916-36D52DBE164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Magnetické kvantové číslo</a:t>
            </a:r>
          </a:p>
        </p:txBody>
      </p:sp>
      <p:graphicFrame>
        <p:nvGraphicFramePr>
          <p:cNvPr id="149508" name="Object 4">
            <a:extLst>
              <a:ext uri="{FF2B5EF4-FFF2-40B4-BE49-F238E27FC236}">
                <a16:creationId xmlns:a16="http://schemas.microsoft.com/office/drawing/2014/main" id="{589363A3-D360-4F35-8969-157CCD7C433F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71814" y="1773238"/>
          <a:ext cx="10683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Rovnice" r:id="rId3" imgW="444240" imgH="203040" progId="Equation.3">
                  <p:embed/>
                </p:oleObj>
              </mc:Choice>
              <mc:Fallback>
                <p:oleObj name="Rovnice" r:id="rId3" imgW="444240" imgH="203040" progId="Equation.3">
                  <p:embed/>
                  <p:pic>
                    <p:nvPicPr>
                      <p:cNvPr id="149508" name="Object 4">
                        <a:extLst>
                          <a:ext uri="{FF2B5EF4-FFF2-40B4-BE49-F238E27FC236}">
                            <a16:creationId xmlns:a16="http://schemas.microsoft.com/office/drawing/2014/main" id="{589363A3-D360-4F35-8969-157CCD7C4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1773238"/>
                        <a:ext cx="106838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0" name="Object 6">
            <a:extLst>
              <a:ext uri="{FF2B5EF4-FFF2-40B4-BE49-F238E27FC236}">
                <a16:creationId xmlns:a16="http://schemas.microsoft.com/office/drawing/2014/main" id="{19F12FD2-D6D5-4606-8DDE-51D11E6E026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75" y="1844675"/>
          <a:ext cx="13731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Rovnice" r:id="rId5" imgW="723600" imgH="228600" progId="Equation.3">
                  <p:embed/>
                </p:oleObj>
              </mc:Choice>
              <mc:Fallback>
                <p:oleObj name="Rovnice" r:id="rId5" imgW="723600" imgH="228600" progId="Equation.3">
                  <p:embed/>
                  <p:pic>
                    <p:nvPicPr>
                      <p:cNvPr id="149510" name="Object 6">
                        <a:extLst>
                          <a:ext uri="{FF2B5EF4-FFF2-40B4-BE49-F238E27FC236}">
                            <a16:creationId xmlns:a16="http://schemas.microsoft.com/office/drawing/2014/main" id="{19F12FD2-D6D5-4606-8DDE-51D11E6E0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1844675"/>
                        <a:ext cx="13731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5" name="Object 11">
            <a:extLst>
              <a:ext uri="{FF2B5EF4-FFF2-40B4-BE49-F238E27FC236}">
                <a16:creationId xmlns:a16="http://schemas.microsoft.com/office/drawing/2014/main" id="{288568C9-4A76-4F72-986B-CAB8A7BD4AC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751764" y="1844675"/>
          <a:ext cx="1266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Rovnice" r:id="rId7" imgW="545760" imgH="203040" progId="Equation.3">
                  <p:embed/>
                </p:oleObj>
              </mc:Choice>
              <mc:Fallback>
                <p:oleObj name="Rovnice" r:id="rId7" imgW="545760" imgH="203040" progId="Equation.3">
                  <p:embed/>
                  <p:pic>
                    <p:nvPicPr>
                      <p:cNvPr id="149515" name="Object 11">
                        <a:extLst>
                          <a:ext uri="{FF2B5EF4-FFF2-40B4-BE49-F238E27FC236}">
                            <a16:creationId xmlns:a16="http://schemas.microsoft.com/office/drawing/2014/main" id="{288568C9-4A76-4F72-986B-CAB8A7BD4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1844675"/>
                        <a:ext cx="12668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7" name="Object 13">
            <a:extLst>
              <a:ext uri="{FF2B5EF4-FFF2-40B4-BE49-F238E27FC236}">
                <a16:creationId xmlns:a16="http://schemas.microsoft.com/office/drawing/2014/main" id="{4C8BB3F1-DAB5-458A-8DDD-0074608C2CD8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00375" y="2581275"/>
          <a:ext cx="2590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Rovnice" r:id="rId9" imgW="1307880" imgH="241200" progId="Equation.3">
                  <p:embed/>
                </p:oleObj>
              </mc:Choice>
              <mc:Fallback>
                <p:oleObj name="Rovnice" r:id="rId9" imgW="1307880" imgH="241200" progId="Equation.3">
                  <p:embed/>
                  <p:pic>
                    <p:nvPicPr>
                      <p:cNvPr id="149517" name="Object 13">
                        <a:extLst>
                          <a:ext uri="{FF2B5EF4-FFF2-40B4-BE49-F238E27FC236}">
                            <a16:creationId xmlns:a16="http://schemas.microsoft.com/office/drawing/2014/main" id="{4C8BB3F1-DAB5-458A-8DDD-0074608C2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581275"/>
                        <a:ext cx="2590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9" name="Object 15">
            <a:extLst>
              <a:ext uri="{FF2B5EF4-FFF2-40B4-BE49-F238E27FC236}">
                <a16:creationId xmlns:a16="http://schemas.microsoft.com/office/drawing/2014/main" id="{B71B56C8-6510-4BA4-9DD8-73C888BA4C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6" y="2852738"/>
          <a:ext cx="16938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Rovnice" r:id="rId11" imgW="939600" imgH="482400" progId="Equation.3">
                  <p:embed/>
                </p:oleObj>
              </mc:Choice>
              <mc:Fallback>
                <p:oleObj name="Rovnice" r:id="rId11" imgW="939600" imgH="482400" progId="Equation.3">
                  <p:embed/>
                  <p:pic>
                    <p:nvPicPr>
                      <p:cNvPr id="149519" name="Object 15">
                        <a:extLst>
                          <a:ext uri="{FF2B5EF4-FFF2-40B4-BE49-F238E27FC236}">
                            <a16:creationId xmlns:a16="http://schemas.microsoft.com/office/drawing/2014/main" id="{B71B56C8-6510-4BA4-9DD8-73C888BA4C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2852738"/>
                        <a:ext cx="1693863" cy="869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20" name="Text Box 16">
            <a:extLst>
              <a:ext uri="{FF2B5EF4-FFF2-40B4-BE49-F238E27FC236}">
                <a16:creationId xmlns:a16="http://schemas.microsoft.com/office/drawing/2014/main" id="{013CCFDA-9401-476F-8550-A5E12E40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3810000"/>
            <a:ext cx="2389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gyromagnetický poměr</a:t>
            </a:r>
          </a:p>
        </p:txBody>
      </p:sp>
      <p:graphicFrame>
        <p:nvGraphicFramePr>
          <p:cNvPr id="149521" name="Object 17">
            <a:extLst>
              <a:ext uri="{FF2B5EF4-FFF2-40B4-BE49-F238E27FC236}">
                <a16:creationId xmlns:a16="http://schemas.microsoft.com/office/drawing/2014/main" id="{569F4F08-C5E4-4073-B23B-9A3BC24F8A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4292601"/>
          <a:ext cx="2159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Rovnice" r:id="rId13" imgW="914400" imgH="253800" progId="Equation.3">
                  <p:embed/>
                </p:oleObj>
              </mc:Choice>
              <mc:Fallback>
                <p:oleObj name="Rovnice" r:id="rId13" imgW="914400" imgH="253800" progId="Equation.3">
                  <p:embed/>
                  <p:pic>
                    <p:nvPicPr>
                      <p:cNvPr id="149521" name="Object 17">
                        <a:extLst>
                          <a:ext uri="{FF2B5EF4-FFF2-40B4-BE49-F238E27FC236}">
                            <a16:creationId xmlns:a16="http://schemas.microsoft.com/office/drawing/2014/main" id="{569F4F08-C5E4-4073-B23B-9A3BC24F8A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292601"/>
                        <a:ext cx="2159000" cy="600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2" name="Object 18">
            <a:extLst>
              <a:ext uri="{FF2B5EF4-FFF2-40B4-BE49-F238E27FC236}">
                <a16:creationId xmlns:a16="http://schemas.microsoft.com/office/drawing/2014/main" id="{DAA4984A-4641-46FD-B5EA-1936460D0F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445126"/>
          <a:ext cx="1296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Rovnice" r:id="rId15" imgW="558720" imgH="228600" progId="Equation.3">
                  <p:embed/>
                </p:oleObj>
              </mc:Choice>
              <mc:Fallback>
                <p:oleObj name="Rovnice" r:id="rId15" imgW="558720" imgH="228600" progId="Equation.3">
                  <p:embed/>
                  <p:pic>
                    <p:nvPicPr>
                      <p:cNvPr id="149522" name="Object 18">
                        <a:extLst>
                          <a:ext uri="{FF2B5EF4-FFF2-40B4-BE49-F238E27FC236}">
                            <a16:creationId xmlns:a16="http://schemas.microsoft.com/office/drawing/2014/main" id="{DAA4984A-4641-46FD-B5EA-1936460D0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445126"/>
                        <a:ext cx="1296988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23" name="Text Box 19">
            <a:extLst>
              <a:ext uri="{FF2B5EF4-FFF2-40B4-BE49-F238E27FC236}">
                <a16:creationId xmlns:a16="http://schemas.microsoft.com/office/drawing/2014/main" id="{152DFF6D-5FB0-4645-BEA1-2A2FC0E8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5516563"/>
            <a:ext cx="2328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prostorové kvantování</a:t>
            </a:r>
          </a:p>
        </p:txBody>
      </p:sp>
    </p:spTree>
    <p:extLst>
      <p:ext uri="{BB962C8B-B14F-4D97-AF65-F5344CB8AC3E}">
        <p14:creationId xmlns:p14="http://schemas.microsoft.com/office/powerpoint/2010/main" val="142463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D4F44A46-DF0D-46A3-BB56-2CF37BC7C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Magnetické kvantové číslo</a:t>
            </a:r>
          </a:p>
        </p:txBody>
      </p:sp>
      <p:pic>
        <p:nvPicPr>
          <p:cNvPr id="161796" name="Picture 4" descr="aa00036">
            <a:extLst>
              <a:ext uri="{FF2B5EF4-FFF2-40B4-BE49-F238E27FC236}">
                <a16:creationId xmlns:a16="http://schemas.microsoft.com/office/drawing/2014/main" id="{EE940EB3-CF85-48D2-A87E-2C59C241A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916113"/>
            <a:ext cx="30495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B4581BF-ECEC-44F4-AA3D-63BFCAF2186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Hustota pravděpodobnosti výskytu elektronu</a:t>
            </a:r>
          </a:p>
        </p:txBody>
      </p:sp>
      <p:graphicFrame>
        <p:nvGraphicFramePr>
          <p:cNvPr id="154628" name="Object 4">
            <a:extLst>
              <a:ext uri="{FF2B5EF4-FFF2-40B4-BE49-F238E27FC236}">
                <a16:creationId xmlns:a16="http://schemas.microsoft.com/office/drawing/2014/main" id="{B5AA8FE5-1DD8-4FCD-A1C5-51131E9222A0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43251" y="1844676"/>
          <a:ext cx="21129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Rovnice" r:id="rId3" imgW="660240" imgH="203040" progId="Equation.3">
                  <p:embed/>
                </p:oleObj>
              </mc:Choice>
              <mc:Fallback>
                <p:oleObj name="Rovnice" r:id="rId3" imgW="660240" imgH="203040" progId="Equation.3">
                  <p:embed/>
                  <p:pic>
                    <p:nvPicPr>
                      <p:cNvPr id="154628" name="Object 4">
                        <a:extLst>
                          <a:ext uri="{FF2B5EF4-FFF2-40B4-BE49-F238E27FC236}">
                            <a16:creationId xmlns:a16="http://schemas.microsoft.com/office/drawing/2014/main" id="{B5AA8FE5-1DD8-4FCD-A1C5-51131E9222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1844676"/>
                        <a:ext cx="21129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0" name="Object 6">
            <a:extLst>
              <a:ext uri="{FF2B5EF4-FFF2-40B4-BE49-F238E27FC236}">
                <a16:creationId xmlns:a16="http://schemas.microsoft.com/office/drawing/2014/main" id="{35327BE2-9111-4269-8E82-01B44762F1C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56363" y="1773239"/>
          <a:ext cx="28702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Rovnice" r:id="rId5" imgW="1091880" imgH="266400" progId="Equation.3">
                  <p:embed/>
                </p:oleObj>
              </mc:Choice>
              <mc:Fallback>
                <p:oleObj name="Rovnice" r:id="rId5" imgW="1091880" imgH="266400" progId="Equation.3">
                  <p:embed/>
                  <p:pic>
                    <p:nvPicPr>
                      <p:cNvPr id="154630" name="Object 6">
                        <a:extLst>
                          <a:ext uri="{FF2B5EF4-FFF2-40B4-BE49-F238E27FC236}">
                            <a16:creationId xmlns:a16="http://schemas.microsoft.com/office/drawing/2014/main" id="{35327BE2-9111-4269-8E82-01B44762F1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1773239"/>
                        <a:ext cx="28702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32" name="Picture 8" descr="aa00035">
            <a:extLst>
              <a:ext uri="{FF2B5EF4-FFF2-40B4-BE49-F238E27FC236}">
                <a16:creationId xmlns:a16="http://schemas.microsoft.com/office/drawing/2014/main" id="{4315B844-3906-4868-B3F8-A2483DC7C1C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2708276"/>
            <a:ext cx="2525713" cy="3529013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634" name="Picture 10" descr="aa00034">
            <a:extLst>
              <a:ext uri="{FF2B5EF4-FFF2-40B4-BE49-F238E27FC236}">
                <a16:creationId xmlns:a16="http://schemas.microsoft.com/office/drawing/2014/main" id="{148333D1-E930-4F69-B6A8-EE9401F12A2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2924176"/>
            <a:ext cx="4032250" cy="2955925"/>
          </a:xfrm>
          <a:solidFill>
            <a:srgbClr val="FFFF99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1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8D76083C-A4CC-4777-9F44-E0BBC4B88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Hustota pravděpodobnosti výskytu elektronu</a:t>
            </a:r>
          </a:p>
        </p:txBody>
      </p:sp>
      <p:pic>
        <p:nvPicPr>
          <p:cNvPr id="159748" name="Picture 4" descr="aa00025">
            <a:extLst>
              <a:ext uri="{FF2B5EF4-FFF2-40B4-BE49-F238E27FC236}">
                <a16:creationId xmlns:a16="http://schemas.microsoft.com/office/drawing/2014/main" id="{0D86CD0E-E660-46E4-AFBD-8CD50FBBD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6" y="1617663"/>
            <a:ext cx="4968875" cy="491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0" name="Text Box 6">
            <a:extLst>
              <a:ext uri="{FF2B5EF4-FFF2-40B4-BE49-F238E27FC236}">
                <a16:creationId xmlns:a16="http://schemas.microsoft.com/office/drawing/2014/main" id="{94DAE6D6-AFC5-4AA7-AF56-601281EC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628775"/>
            <a:ext cx="925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1s, m=0</a:t>
            </a:r>
          </a:p>
        </p:txBody>
      </p:sp>
      <p:sp>
        <p:nvSpPr>
          <p:cNvPr id="159751" name="Text Box 7">
            <a:extLst>
              <a:ext uri="{FF2B5EF4-FFF2-40B4-BE49-F238E27FC236}">
                <a16:creationId xmlns:a16="http://schemas.microsoft.com/office/drawing/2014/main" id="{A78A4D41-D4E3-467B-867F-02949DE8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2924175"/>
            <a:ext cx="925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2s, m=0</a:t>
            </a:r>
          </a:p>
        </p:txBody>
      </p:sp>
      <p:sp>
        <p:nvSpPr>
          <p:cNvPr id="159752" name="Text Box 8">
            <a:extLst>
              <a:ext uri="{FF2B5EF4-FFF2-40B4-BE49-F238E27FC236}">
                <a16:creationId xmlns:a16="http://schemas.microsoft.com/office/drawing/2014/main" id="{FD05850B-48E4-46F2-9764-3090490F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4149725"/>
            <a:ext cx="95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3p, m=0</a:t>
            </a:r>
          </a:p>
        </p:txBody>
      </p:sp>
      <p:sp>
        <p:nvSpPr>
          <p:cNvPr id="159753" name="Text Box 9">
            <a:extLst>
              <a:ext uri="{FF2B5EF4-FFF2-40B4-BE49-F238E27FC236}">
                <a16:creationId xmlns:a16="http://schemas.microsoft.com/office/drawing/2014/main" id="{E05AB256-6ED7-44AF-A331-C8FFF95D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2852738"/>
            <a:ext cx="1083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2p, m=</a:t>
            </a:r>
            <a:r>
              <a:rPr lang="en-US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±</a:t>
            </a:r>
            <a:r>
              <a:rPr lang="cs-CZ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endParaRPr lang="en-US" altLang="cs-CZ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9754" name="Text Box 10">
            <a:extLst>
              <a:ext uri="{FF2B5EF4-FFF2-40B4-BE49-F238E27FC236}">
                <a16:creationId xmlns:a16="http://schemas.microsoft.com/office/drawing/2014/main" id="{FDDC4A3C-8952-48FE-B401-07E09331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4149725"/>
            <a:ext cx="925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3s, m=0</a:t>
            </a:r>
          </a:p>
        </p:txBody>
      </p:sp>
      <p:sp>
        <p:nvSpPr>
          <p:cNvPr id="159755" name="Text Box 11">
            <a:extLst>
              <a:ext uri="{FF2B5EF4-FFF2-40B4-BE49-F238E27FC236}">
                <a16:creationId xmlns:a16="http://schemas.microsoft.com/office/drawing/2014/main" id="{BBD4F7B0-E447-4646-970E-35D69CFD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4149725"/>
            <a:ext cx="1083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3p, m=</a:t>
            </a:r>
            <a:r>
              <a:rPr lang="en-US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±</a:t>
            </a:r>
            <a:r>
              <a:rPr lang="cs-CZ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endParaRPr lang="en-US" altLang="cs-CZ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9756" name="Text Box 12">
            <a:extLst>
              <a:ext uri="{FF2B5EF4-FFF2-40B4-BE49-F238E27FC236}">
                <a16:creationId xmlns:a16="http://schemas.microsoft.com/office/drawing/2014/main" id="{594418D2-6E6E-4E11-A182-24DAD561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852738"/>
            <a:ext cx="95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2p, m=0</a:t>
            </a:r>
          </a:p>
        </p:txBody>
      </p:sp>
      <p:sp>
        <p:nvSpPr>
          <p:cNvPr id="159757" name="Text Box 13">
            <a:extLst>
              <a:ext uri="{FF2B5EF4-FFF2-40B4-BE49-F238E27FC236}">
                <a16:creationId xmlns:a16="http://schemas.microsoft.com/office/drawing/2014/main" id="{42F5B214-5A3E-4AFF-9671-01CA5416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5445125"/>
            <a:ext cx="95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3d, m=0</a:t>
            </a:r>
          </a:p>
        </p:txBody>
      </p:sp>
      <p:sp>
        <p:nvSpPr>
          <p:cNvPr id="159758" name="Text Box 14">
            <a:extLst>
              <a:ext uri="{FF2B5EF4-FFF2-40B4-BE49-F238E27FC236}">
                <a16:creationId xmlns:a16="http://schemas.microsoft.com/office/drawing/2014/main" id="{1EA67335-0610-4947-A88F-E0E173AC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5445125"/>
            <a:ext cx="1083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3d, m=</a:t>
            </a:r>
            <a:r>
              <a:rPr lang="en-US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±</a:t>
            </a:r>
            <a:r>
              <a:rPr lang="cs-CZ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endParaRPr lang="en-US" altLang="cs-CZ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9759" name="Text Box 15">
            <a:extLst>
              <a:ext uri="{FF2B5EF4-FFF2-40B4-BE49-F238E27FC236}">
                <a16:creationId xmlns:a16="http://schemas.microsoft.com/office/drawing/2014/main" id="{8F12C01C-33A6-4DF9-8F77-FB458E17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5445125"/>
            <a:ext cx="1083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3d, m=</a:t>
            </a:r>
            <a:r>
              <a:rPr lang="en-US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±</a:t>
            </a:r>
            <a:r>
              <a:rPr lang="cs-CZ" altLang="cs-CZ" b="1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endParaRPr lang="en-US" altLang="cs-CZ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B1AD544D-31D3-481D-9DC1-F042E7957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Atomy a jejich spektra</a:t>
            </a:r>
          </a:p>
        </p:txBody>
      </p:sp>
      <p:pic>
        <p:nvPicPr>
          <p:cNvPr id="122884" name="Picture 4" descr="aa00027">
            <a:extLst>
              <a:ext uri="{FF2B5EF4-FFF2-40B4-BE49-F238E27FC236}">
                <a16:creationId xmlns:a16="http://schemas.microsoft.com/office/drawing/2014/main" id="{0E645406-AB75-4D4C-A9F6-F706866083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773239"/>
            <a:ext cx="3733800" cy="180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6" name="Picture 6" descr="aa00028">
            <a:extLst>
              <a:ext uri="{FF2B5EF4-FFF2-40B4-BE49-F238E27FC236}">
                <a16:creationId xmlns:a16="http://schemas.microsoft.com/office/drawing/2014/main" id="{FAC808DF-BF87-43EB-9459-15D0B0DB766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781301"/>
            <a:ext cx="3708400" cy="2538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8" name="Picture 8" descr="aa00031">
            <a:extLst>
              <a:ext uri="{FF2B5EF4-FFF2-40B4-BE49-F238E27FC236}">
                <a16:creationId xmlns:a16="http://schemas.microsoft.com/office/drawing/2014/main" id="{67068D80-CE51-4673-BA0F-CBC979E7F21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4941888"/>
            <a:ext cx="37338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9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6C409AA-6F1B-4BF3-AF13-2348F2EA7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Atomy a jejich spektra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DC551DA3-B7C2-4F81-BB61-5A5CC80F1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/>
              <a:t>Výzkum elektromagnetického záření atomů a molekul</a:t>
            </a:r>
          </a:p>
          <a:p>
            <a:r>
              <a:rPr lang="cs-CZ" altLang="cs-CZ" sz="2000"/>
              <a:t>Absorpce, emise: UV, VIS, IR</a:t>
            </a:r>
          </a:p>
          <a:p>
            <a:r>
              <a:rPr lang="cs-CZ" altLang="cs-CZ" sz="2000"/>
              <a:t>Spektroskopie: hranoly, mřížky, fotodetektory</a:t>
            </a:r>
          </a:p>
          <a:p>
            <a:r>
              <a:rPr lang="cs-CZ" altLang="cs-CZ" sz="2000"/>
              <a:t>Druhy spekter: 	čárové – atomy</a:t>
            </a:r>
          </a:p>
          <a:p>
            <a:pPr>
              <a:buFontTx/>
              <a:buNone/>
            </a:pPr>
            <a:r>
              <a:rPr lang="cs-CZ" altLang="cs-CZ" sz="2000"/>
              <a:t>				pásové – molekuly</a:t>
            </a:r>
          </a:p>
          <a:p>
            <a:pPr>
              <a:buFontTx/>
              <a:buNone/>
            </a:pPr>
            <a:r>
              <a:rPr lang="cs-CZ" altLang="cs-CZ" sz="2000"/>
              <a:t>				spojitá – zahřátá tělesa</a:t>
            </a:r>
          </a:p>
          <a:p>
            <a:r>
              <a:rPr lang="cs-CZ" altLang="cs-CZ" sz="2000"/>
              <a:t>Parametry spekter: 	</a:t>
            </a:r>
            <a:r>
              <a:rPr lang="el-GR" altLang="cs-CZ" sz="2000">
                <a:cs typeface="Times New Roman" panose="02020603050405020304" pitchFamily="18" charset="0"/>
              </a:rPr>
              <a:t>λ</a:t>
            </a:r>
            <a:r>
              <a:rPr lang="cs-CZ" altLang="cs-CZ" sz="2000">
                <a:cs typeface="Times New Roman" panose="02020603050405020304" pitchFamily="18" charset="0"/>
              </a:rPr>
              <a:t> (vlnová délka), 1/</a:t>
            </a:r>
            <a:r>
              <a:rPr lang="el-GR" altLang="cs-CZ" sz="2000">
                <a:cs typeface="Times New Roman" panose="02020603050405020304" pitchFamily="18" charset="0"/>
              </a:rPr>
              <a:t>λ</a:t>
            </a:r>
            <a:r>
              <a:rPr lang="cs-CZ" altLang="cs-CZ" sz="2000">
                <a:cs typeface="Times New Roman" panose="02020603050405020304" pitchFamily="18" charset="0"/>
              </a:rPr>
              <a:t> (vlnočet), </a:t>
            </a:r>
            <a:r>
              <a:rPr lang="el-GR" altLang="cs-CZ" sz="2000">
                <a:cs typeface="Times New Roman" panose="02020603050405020304" pitchFamily="18" charset="0"/>
              </a:rPr>
              <a:t>υ</a:t>
            </a:r>
            <a:r>
              <a:rPr lang="cs-CZ" altLang="cs-CZ" sz="2000">
                <a:cs typeface="Times New Roman" panose="02020603050405020304" pitchFamily="18" charset="0"/>
              </a:rPr>
              <a:t> (frekvence), </a:t>
            </a:r>
          </a:p>
          <a:p>
            <a:pPr>
              <a:buFontTx/>
              <a:buNone/>
            </a:pPr>
            <a:r>
              <a:rPr lang="cs-CZ" altLang="cs-CZ" sz="2000">
                <a:cs typeface="Times New Roman" panose="02020603050405020304" pitchFamily="18" charset="0"/>
              </a:rPr>
              <a:t>				E (energie fotonů)</a:t>
            </a:r>
          </a:p>
          <a:p>
            <a:pPr>
              <a:buFontTx/>
              <a:buNone/>
            </a:pPr>
            <a:endParaRPr lang="cs-CZ" altLang="cs-CZ" sz="200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altLang="cs-CZ" sz="2000">
                <a:cs typeface="Times New Roman" panose="02020603050405020304" pitchFamily="18" charset="0"/>
              </a:rPr>
              <a:t>	</a:t>
            </a:r>
            <a:r>
              <a:rPr lang="cs-CZ" altLang="cs-CZ" sz="2000">
                <a:solidFill>
                  <a:srgbClr val="0000CC"/>
                </a:solidFill>
                <a:cs typeface="Times New Roman" panose="02020603050405020304" pitchFamily="18" charset="0"/>
              </a:rPr>
              <a:t>Spektroskopie: každý prvek se vyznačuje jediným charakteristickým čárovým spektrem – analýza.</a:t>
            </a:r>
            <a:endParaRPr lang="cs-CZ" altLang="cs-CZ" sz="20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1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9FF77DD-458A-4964-A07D-444A99322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Atomová spektra vodíku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23CD82B-594D-4B0F-85E6-70A2FFCDF0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66988" y="1628775"/>
            <a:ext cx="7753350" cy="4114800"/>
          </a:xfrm>
        </p:spPr>
        <p:txBody>
          <a:bodyPr>
            <a:normAutofit fontScale="92500"/>
          </a:bodyPr>
          <a:lstStyle/>
          <a:p>
            <a:pPr marL="609600" indent="-609600"/>
            <a:r>
              <a:rPr lang="cs-CZ" altLang="cs-CZ" sz="2000"/>
              <a:t>Vlnové délky v atomových spektrech se řadí do skupin – spektrální série</a:t>
            </a:r>
          </a:p>
          <a:p>
            <a:pPr marL="609600" indent="-609600"/>
            <a:r>
              <a:rPr lang="cs-CZ" altLang="cs-CZ" sz="2000"/>
              <a:t>První objevena v roce 1885 J.J. Balmerem u vodíku ve viditelné oblasti</a:t>
            </a:r>
          </a:p>
          <a:p>
            <a:pPr marL="609600" indent="-609600">
              <a:buNone/>
            </a:pPr>
            <a:r>
              <a:rPr lang="cs-CZ" altLang="cs-CZ" sz="2000"/>
              <a:t>Rok		Objevitel	1.čára (nm)	Oblast	m	n</a:t>
            </a:r>
          </a:p>
          <a:p>
            <a:pPr marL="609600" indent="-609600">
              <a:buNone/>
            </a:pPr>
            <a:r>
              <a:rPr lang="cs-CZ" altLang="cs-CZ" sz="2000"/>
              <a:t>1906		Lyman		121,6		UV	1	2</a:t>
            </a:r>
          </a:p>
          <a:p>
            <a:pPr marL="609600" indent="-609600">
              <a:buNone/>
            </a:pPr>
            <a:r>
              <a:rPr lang="cs-CZ" altLang="cs-CZ" sz="2000"/>
              <a:t>1885		Balmer		656,3		VIS	2	3</a:t>
            </a:r>
          </a:p>
          <a:p>
            <a:pPr marL="609600" indent="-609600">
              <a:buNone/>
            </a:pPr>
            <a:r>
              <a:rPr lang="cs-CZ" altLang="cs-CZ" sz="2000"/>
              <a:t>1908		Paschen		1875,1		IR	3	4</a:t>
            </a:r>
          </a:p>
          <a:p>
            <a:pPr marL="609600" indent="-609600">
              <a:buNone/>
            </a:pPr>
            <a:r>
              <a:rPr lang="cs-CZ" altLang="cs-CZ" sz="2000"/>
              <a:t>1922		Brackett		4050,0		IR	4	5</a:t>
            </a:r>
          </a:p>
          <a:p>
            <a:pPr marL="609600" indent="-609600">
              <a:buFontTx/>
              <a:buAutoNum type="arabicPlain" startAt="1924"/>
            </a:pPr>
            <a:r>
              <a:rPr lang="cs-CZ" altLang="cs-CZ" sz="2000"/>
              <a:t>     Pfund		7400,0		IR	5	6</a:t>
            </a:r>
          </a:p>
          <a:p>
            <a:pPr marL="609600" indent="-609600">
              <a:buNone/>
            </a:pPr>
            <a:endParaRPr lang="cs-CZ" altLang="cs-CZ" sz="2000"/>
          </a:p>
          <a:p>
            <a:pPr marL="609600" indent="-609600">
              <a:buNone/>
            </a:pPr>
            <a:r>
              <a:rPr lang="cs-CZ" altLang="cs-CZ" sz="2000"/>
              <a:t>R</a:t>
            </a:r>
            <a:r>
              <a:rPr lang="cs-CZ" altLang="cs-CZ" sz="2000" baseline="-25000"/>
              <a:t>H</a:t>
            </a:r>
            <a:r>
              <a:rPr lang="cs-CZ" altLang="cs-CZ" sz="2000"/>
              <a:t>=1,096775810</a:t>
            </a:r>
            <a:r>
              <a:rPr lang="en-US" altLang="cs-CZ" sz="2000">
                <a:cs typeface="Times New Roman" panose="02020603050405020304" pitchFamily="18" charset="0"/>
              </a:rPr>
              <a:t>·</a:t>
            </a:r>
            <a:r>
              <a:rPr lang="cs-CZ" altLang="cs-CZ" sz="2000">
                <a:cs typeface="Times New Roman" panose="02020603050405020304" pitchFamily="18" charset="0"/>
              </a:rPr>
              <a:t>10</a:t>
            </a:r>
            <a:r>
              <a:rPr lang="cs-CZ" altLang="cs-CZ" sz="2000" baseline="30000">
                <a:cs typeface="Times New Roman" panose="02020603050405020304" pitchFamily="18" charset="0"/>
              </a:rPr>
              <a:t>7 </a:t>
            </a:r>
            <a:r>
              <a:rPr lang="cs-CZ" altLang="cs-CZ" sz="2000">
                <a:cs typeface="Times New Roman" panose="02020603050405020304" pitchFamily="18" charset="0"/>
              </a:rPr>
              <a:t>m</a:t>
            </a:r>
            <a:r>
              <a:rPr lang="cs-CZ" altLang="cs-CZ" sz="2000" baseline="30000">
                <a:cs typeface="Times New Roman" panose="02020603050405020304" pitchFamily="18" charset="0"/>
              </a:rPr>
              <a:t>-1</a:t>
            </a:r>
            <a:endParaRPr lang="en-US" altLang="cs-CZ" sz="2000">
              <a:cs typeface="Times New Roman" panose="02020603050405020304" pitchFamily="18" charset="0"/>
            </a:endParaRPr>
          </a:p>
        </p:txBody>
      </p:sp>
      <p:graphicFrame>
        <p:nvGraphicFramePr>
          <p:cNvPr id="116740" name="Object 4">
            <a:extLst>
              <a:ext uri="{FF2B5EF4-FFF2-40B4-BE49-F238E27FC236}">
                <a16:creationId xmlns:a16="http://schemas.microsoft.com/office/drawing/2014/main" id="{72F61E17-E177-45C8-A2B5-7882E108AFD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08438" y="570865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Rovnice" r:id="rId3" imgW="2298600" imgH="444240" progId="Equation.3">
                  <p:embed/>
                </p:oleObj>
              </mc:Choice>
              <mc:Fallback>
                <p:oleObj name="Rovnice" r:id="rId3" imgW="2298600" imgH="444240" progId="Equation.3">
                  <p:embed/>
                  <p:pic>
                    <p:nvPicPr>
                      <p:cNvPr id="116740" name="Object 4">
                        <a:extLst>
                          <a:ext uri="{FF2B5EF4-FFF2-40B4-BE49-F238E27FC236}">
                            <a16:creationId xmlns:a16="http://schemas.microsoft.com/office/drawing/2014/main" id="{72F61E17-E177-45C8-A2B5-7882E108A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70865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>
            <a:extLst>
              <a:ext uri="{FF2B5EF4-FFF2-40B4-BE49-F238E27FC236}">
                <a16:creationId xmlns:a16="http://schemas.microsoft.com/office/drawing/2014/main" id="{C3D86923-D11A-42F8-BE85-6BD2DC6AD58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8112126" y="5734051"/>
          <a:ext cx="20605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Rovnice" r:id="rId5" imgW="1295280" imgH="457200" progId="Equation.3">
                  <p:embed/>
                </p:oleObj>
              </mc:Choice>
              <mc:Fallback>
                <p:oleObj name="Rovnice" r:id="rId5" imgW="1295280" imgH="457200" progId="Equation.3">
                  <p:embed/>
                  <p:pic>
                    <p:nvPicPr>
                      <p:cNvPr id="116742" name="Object 6">
                        <a:extLst>
                          <a:ext uri="{FF2B5EF4-FFF2-40B4-BE49-F238E27FC236}">
                            <a16:creationId xmlns:a16="http://schemas.microsoft.com/office/drawing/2014/main" id="{C3D86923-D11A-42F8-BE85-6BD2DC6AD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5734051"/>
                        <a:ext cx="2060575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35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49338DB-AB18-4442-A5BD-24FE2DBD1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Atomová spektra vodíku</a:t>
            </a:r>
          </a:p>
        </p:txBody>
      </p:sp>
      <p:pic>
        <p:nvPicPr>
          <p:cNvPr id="126980" name="Picture 4" descr="aa00030">
            <a:extLst>
              <a:ext uri="{FF2B5EF4-FFF2-40B4-BE49-F238E27FC236}">
                <a16:creationId xmlns:a16="http://schemas.microsoft.com/office/drawing/2014/main" id="{88ABAEDA-2B1B-461B-B910-CD990AC9EA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4941888"/>
            <a:ext cx="3733800" cy="157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2" name="Picture 6" descr="aa00032">
            <a:extLst>
              <a:ext uri="{FF2B5EF4-FFF2-40B4-BE49-F238E27FC236}">
                <a16:creationId xmlns:a16="http://schemas.microsoft.com/office/drawing/2014/main" id="{8CFF6574-3823-46EE-80DD-33E7A66D82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6" y="1773238"/>
            <a:ext cx="4741863" cy="3560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4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13E6391-5283-4F5D-8449-32BD72AC1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Bohrův model atomu vodíku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8BADD61-C61E-48F9-AC3C-E0A5F3490C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1752601"/>
            <a:ext cx="7321550" cy="333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/>
              <a:t>1913 Niels Bohr: postuláty stability (spekulativní)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b="1"/>
              <a:t>Atomy se nacházejí ve stacionárních stavech energie, ve kterých neabsorbují ani neemitují záření. Energie odpovídající těmto stavům tvoří diskrétní posloupnost a řídí se kvantovými pravidly.</a:t>
            </a:r>
            <a:r>
              <a:rPr lang="cs-CZ" altLang="cs-CZ" sz="2000"/>
              <a:t> Pro moment hybnosti elektronu na orbitu o poloměru r platí: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	</a:t>
            </a:r>
            <a:r>
              <a:rPr lang="cs-CZ" altLang="cs-CZ" sz="2400" b="1">
                <a:solidFill>
                  <a:srgbClr val="FF0000"/>
                </a:solidFill>
              </a:rPr>
              <a:t>m</a:t>
            </a:r>
            <a:r>
              <a:rPr lang="cs-CZ" altLang="cs-CZ" sz="2400" b="1" baseline="-25000">
                <a:solidFill>
                  <a:srgbClr val="FF0000"/>
                </a:solidFill>
              </a:rPr>
              <a:t>e</a:t>
            </a:r>
            <a:r>
              <a:rPr lang="cs-CZ" altLang="cs-CZ" sz="2400" b="1">
                <a:solidFill>
                  <a:srgbClr val="FF0000"/>
                </a:solidFill>
              </a:rPr>
              <a:t>vr = n</a:t>
            </a:r>
            <a:r>
              <a:rPr lang="en-US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ħ</a:t>
            </a:r>
            <a:r>
              <a:rPr lang="cs-CZ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	h = 2</a:t>
            </a:r>
            <a:r>
              <a:rPr lang="el-GR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US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ħ</a:t>
            </a:r>
            <a:r>
              <a:rPr lang="cs-CZ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	n = 1,2,3,…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Times New Roman" panose="02020603050405020304" pitchFamily="18" charset="0"/>
              </a:rPr>
              <a:t>	Atom emituje nebo absorbuje zážení po kvantech při přechodu z jednoho stacionárního stavu do druhého.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Times New Roman" panose="02020603050405020304" pitchFamily="18" charset="0"/>
              </a:rPr>
              <a:t>			</a:t>
            </a:r>
            <a:r>
              <a:rPr lang="cs-CZ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l-GR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υ</a:t>
            </a:r>
            <a:r>
              <a:rPr lang="cs-CZ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ħ</a:t>
            </a:r>
            <a:r>
              <a:rPr lang="el-GR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ω</a:t>
            </a:r>
            <a:r>
              <a:rPr lang="cs-CZ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 = E</a:t>
            </a:r>
            <a:r>
              <a:rPr lang="cs-CZ" altLang="cs-CZ" sz="24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cs-CZ" altLang="cs-CZ" sz="2400" b="1">
                <a:solidFill>
                  <a:srgbClr val="FF0000"/>
                </a:solidFill>
                <a:cs typeface="Times New Roman" panose="02020603050405020304" pitchFamily="18" charset="0"/>
              </a:rPr>
              <a:t> - E</a:t>
            </a:r>
            <a:r>
              <a:rPr lang="cs-CZ" altLang="cs-CZ" sz="24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endParaRPr lang="el-GR" altLang="cs-CZ" sz="24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endParaRPr lang="cs-CZ" altLang="cs-CZ" sz="1800"/>
          </a:p>
          <a:p>
            <a:pPr>
              <a:lnSpc>
                <a:spcPct val="90000"/>
              </a:lnSpc>
            </a:pPr>
            <a:endParaRPr lang="cs-CZ" altLang="cs-CZ" sz="1800"/>
          </a:p>
        </p:txBody>
      </p:sp>
      <p:graphicFrame>
        <p:nvGraphicFramePr>
          <p:cNvPr id="119812" name="Object 4">
            <a:extLst>
              <a:ext uri="{FF2B5EF4-FFF2-40B4-BE49-F238E27FC236}">
                <a16:creationId xmlns:a16="http://schemas.microsoft.com/office/drawing/2014/main" id="{5E545629-6621-4B65-BAEF-3E34267AF1F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27350" y="5229225"/>
          <a:ext cx="49672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Rovnice" r:id="rId3" imgW="2590560" imgH="457200" progId="Equation.3">
                  <p:embed/>
                </p:oleObj>
              </mc:Choice>
              <mc:Fallback>
                <p:oleObj name="Rovnice" r:id="rId3" imgW="2590560" imgH="457200" progId="Equation.3">
                  <p:embed/>
                  <p:pic>
                    <p:nvPicPr>
                      <p:cNvPr id="119812" name="Object 4">
                        <a:extLst>
                          <a:ext uri="{FF2B5EF4-FFF2-40B4-BE49-F238E27FC236}">
                            <a16:creationId xmlns:a16="http://schemas.microsoft.com/office/drawing/2014/main" id="{5E545629-6621-4B65-BAEF-3E34267AF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5229225"/>
                        <a:ext cx="49672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3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C500A382-A7F3-4F9D-B342-4B25652E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0EBB332E-B922-4497-AB31-A048CA885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174" y="2574926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5988" name="Text Box 4">
            <a:extLst>
              <a:ext uri="{FF2B5EF4-FFF2-40B4-BE49-F238E27FC236}">
                <a16:creationId xmlns:a16="http://schemas.microsoft.com/office/drawing/2014/main" id="{FC2AAB14-F724-4EFA-A326-797EAC16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3"/>
            <a:ext cx="4211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Častá interpretace 1. Bohrova postulátu:</a:t>
            </a:r>
          </a:p>
        </p:txBody>
      </p:sp>
      <p:sp>
        <p:nvSpPr>
          <p:cNvPr id="425990" name="Rectangle 6">
            <a:extLst>
              <a:ext uri="{FF2B5EF4-FFF2-40B4-BE49-F238E27FC236}">
                <a16:creationId xmlns:a16="http://schemas.microsoft.com/office/drawing/2014/main" id="{57197A0F-7BBC-4B5A-9A7D-D901AA58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600" dirty="0">
                <a:solidFill>
                  <a:srgbClr val="F4FA08"/>
                </a:solidFill>
              </a:rPr>
              <a:t> Bohrův model atomu</a:t>
            </a:r>
          </a:p>
        </p:txBody>
      </p:sp>
      <p:pic>
        <p:nvPicPr>
          <p:cNvPr id="425991" name="Picture 7">
            <a:extLst>
              <a:ext uri="{FF2B5EF4-FFF2-40B4-BE49-F238E27FC236}">
                <a16:creationId xmlns:a16="http://schemas.microsoft.com/office/drawing/2014/main" id="{B098CC70-A9CA-4EDA-9E63-F6BF9E88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89" y="3024187"/>
            <a:ext cx="155648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5993" name="Object 9">
            <a:extLst>
              <a:ext uri="{FF2B5EF4-FFF2-40B4-BE49-F238E27FC236}">
                <a16:creationId xmlns:a16="http://schemas.microsoft.com/office/drawing/2014/main" id="{0A9D4EFD-F7A1-4C14-989B-64EAC2AA3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908050"/>
          <a:ext cx="551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4" imgW="5511600" imgH="304560" progId="Equation.DSMT4">
                  <p:embed/>
                </p:oleObj>
              </mc:Choice>
              <mc:Fallback>
                <p:oleObj name="Equation" r:id="rId4" imgW="5511600" imgH="304560" progId="Equation.DSMT4">
                  <p:embed/>
                  <p:pic>
                    <p:nvPicPr>
                      <p:cNvPr id="425993" name="Object 9">
                        <a:extLst>
                          <a:ext uri="{FF2B5EF4-FFF2-40B4-BE49-F238E27FC236}">
                            <a16:creationId xmlns:a16="http://schemas.microsoft.com/office/drawing/2014/main" id="{0A9D4EFD-F7A1-4C14-989B-64EAC2AA3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908050"/>
                        <a:ext cx="5511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4" name="Object 10">
            <a:extLst>
              <a:ext uri="{FF2B5EF4-FFF2-40B4-BE49-F238E27FC236}">
                <a16:creationId xmlns:a16="http://schemas.microsoft.com/office/drawing/2014/main" id="{0A4DC268-2599-4DC3-94E2-AE3C565BA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1" y="1341438"/>
          <a:ext cx="8239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6" imgW="825480" imgH="571320" progId="Equation.DSMT4">
                  <p:embed/>
                </p:oleObj>
              </mc:Choice>
              <mc:Fallback>
                <p:oleObj name="Equation" r:id="rId6" imgW="825480" imgH="571320" progId="Equation.DSMT4">
                  <p:embed/>
                  <p:pic>
                    <p:nvPicPr>
                      <p:cNvPr id="425994" name="Object 10">
                        <a:extLst>
                          <a:ext uri="{FF2B5EF4-FFF2-40B4-BE49-F238E27FC236}">
                            <a16:creationId xmlns:a16="http://schemas.microsoft.com/office/drawing/2014/main" id="{0A4DC268-2599-4DC3-94E2-AE3C565BA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341438"/>
                        <a:ext cx="8239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4FA0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95" name="Text Box 11">
            <a:extLst>
              <a:ext uri="{FF2B5EF4-FFF2-40B4-BE49-F238E27FC236}">
                <a16:creationId xmlns:a16="http://schemas.microsoft.com/office/drawing/2014/main" id="{86142F1E-5F66-41D0-A16B-2DE2C4E2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484313"/>
            <a:ext cx="561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de Broglieova vlnová délka částice</a:t>
            </a:r>
          </a:p>
        </p:txBody>
      </p:sp>
      <p:graphicFrame>
        <p:nvGraphicFramePr>
          <p:cNvPr id="425996" name="Object 12">
            <a:extLst>
              <a:ext uri="{FF2B5EF4-FFF2-40B4-BE49-F238E27FC236}">
                <a16:creationId xmlns:a16="http://schemas.microsoft.com/office/drawing/2014/main" id="{B9DEFEFD-E9C8-4D47-B2E5-0CC014A13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4051" y="2266951"/>
          <a:ext cx="11033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8" imgW="1104840" imgH="304560" progId="Equation.DSMT4">
                  <p:embed/>
                </p:oleObj>
              </mc:Choice>
              <mc:Fallback>
                <p:oleObj name="Equation" r:id="rId8" imgW="1104840" imgH="304560" progId="Equation.DSMT4">
                  <p:embed/>
                  <p:pic>
                    <p:nvPicPr>
                      <p:cNvPr id="425996" name="Object 12">
                        <a:extLst>
                          <a:ext uri="{FF2B5EF4-FFF2-40B4-BE49-F238E27FC236}">
                            <a16:creationId xmlns:a16="http://schemas.microsoft.com/office/drawing/2014/main" id="{B9DEFEFD-E9C8-4D47-B2E5-0CC014A13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1" y="2266951"/>
                        <a:ext cx="11033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4FA0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97" name="Text Box 13">
            <a:extLst>
              <a:ext uri="{FF2B5EF4-FFF2-40B4-BE49-F238E27FC236}">
                <a16:creationId xmlns:a16="http://schemas.microsoft.com/office/drawing/2014/main" id="{E692C6DE-F83B-4015-9FDB-6E1AF906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1989139"/>
            <a:ext cx="597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přípustné dráhy jsou pouze ty, kde délka kruhové dráhy je celistvým násobkem de Broglieovy vlnové délky elektronu</a:t>
            </a:r>
          </a:p>
        </p:txBody>
      </p:sp>
      <p:sp>
        <p:nvSpPr>
          <p:cNvPr id="425998" name="Text Box 14">
            <a:extLst>
              <a:ext uri="{FF2B5EF4-FFF2-40B4-BE49-F238E27FC236}">
                <a16:creationId xmlns:a16="http://schemas.microsoft.com/office/drawing/2014/main" id="{E9B6316E-63D4-4B28-9E82-3E08C50F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3429000"/>
            <a:ext cx="561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povolená (kvantová) dráha pro </a:t>
            </a:r>
            <a:r>
              <a:rPr kumimoji="1" lang="cs-CZ" altLang="cs-CZ" sz="1600" b="1" i="1">
                <a:solidFill>
                  <a:srgbClr val="FFFFFF"/>
                </a:solidFill>
                <a:latin typeface="Arial" panose="020B0604020202020204" pitchFamily="34" charset="0"/>
              </a:rPr>
              <a:t>n</a:t>
            </a: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 = 4</a:t>
            </a:r>
          </a:p>
        </p:txBody>
      </p:sp>
      <p:sp>
        <p:nvSpPr>
          <p:cNvPr id="425999" name="Text Box 15">
            <a:extLst>
              <a:ext uri="{FF2B5EF4-FFF2-40B4-BE49-F238E27FC236}">
                <a16:creationId xmlns:a16="http://schemas.microsoft.com/office/drawing/2014/main" id="{F59E0A98-EC39-4BDE-82B7-2FB04666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5373688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>
                <a:solidFill>
                  <a:srgbClr val="FFFFFF"/>
                </a:solidFill>
                <a:latin typeface="Arial" panose="020B0604020202020204" pitchFamily="34" charset="0"/>
              </a:rPr>
              <a:t>nepovolená dráha</a:t>
            </a:r>
          </a:p>
        </p:txBody>
      </p:sp>
    </p:spTree>
    <p:extLst>
      <p:ext uri="{BB962C8B-B14F-4D97-AF65-F5344CB8AC3E}">
        <p14:creationId xmlns:p14="http://schemas.microsoft.com/office/powerpoint/2010/main" val="31025148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1897A50E-064F-4A90-BF3A-1B62F04B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288" y="3675938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A5B008EE-49F9-4D1C-9E00-52BBD13B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288" y="3675938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Char char="§"/>
            </a:pPr>
            <a:endParaRPr kumimoji="1" lang="cs-CZ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8036" name="Text Box 4">
            <a:extLst>
              <a:ext uri="{FF2B5EF4-FFF2-40B4-BE49-F238E27FC236}">
                <a16:creationId xmlns:a16="http://schemas.microsoft.com/office/drawing/2014/main" id="{002094FD-BA6B-4123-A02A-CC6DF8FC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115" y="1505825"/>
            <a:ext cx="8893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80000"/>
            </a:pPr>
            <a:r>
              <a:rPr kumimoji="1" lang="cs-CZ" altLang="cs-CZ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Důležitý experiment potvrzující hladinové uspořádání kvantovaných energií v elektronů v atomech: </a:t>
            </a:r>
            <a:r>
              <a:rPr kumimoji="1" lang="cs-CZ" altLang="cs-CZ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Franckův-Hertzův pokus – 1914 (James </a:t>
            </a:r>
            <a:r>
              <a:rPr kumimoji="1" lang="cs-CZ" altLang="cs-CZ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Franck</a:t>
            </a:r>
            <a:r>
              <a:rPr kumimoji="1" lang="cs-CZ" altLang="cs-CZ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Gustav Hertz, Nobelova cena 1925)</a:t>
            </a:r>
          </a:p>
        </p:txBody>
      </p:sp>
      <p:sp>
        <p:nvSpPr>
          <p:cNvPr id="428037" name="Rectangle 5">
            <a:extLst>
              <a:ext uri="{FF2B5EF4-FFF2-40B4-BE49-F238E27FC236}">
                <a16:creationId xmlns:a16="http://schemas.microsoft.com/office/drawing/2014/main" id="{E73D6110-3FF6-4DED-8365-459CB6B72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702" y="223935"/>
            <a:ext cx="91440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lr>
                <a:schemeClr val="accent2"/>
              </a:buClr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endParaRPr lang="cs-CZ" altLang="cs-CZ" sz="1600" dirty="0">
              <a:solidFill>
                <a:srgbClr val="F4FA0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None/>
            </a:pPr>
            <a:r>
              <a:rPr lang="cs-CZ" altLang="cs-CZ" sz="1600" dirty="0">
                <a:solidFill>
                  <a:srgbClr val="F4FA08"/>
                </a:solidFill>
              </a:rPr>
              <a:t> Bohrův model atomu</a:t>
            </a:r>
          </a:p>
        </p:txBody>
      </p:sp>
      <p:pic>
        <p:nvPicPr>
          <p:cNvPr id="428052" name="Picture 20" descr="FHZt">
            <a:extLst>
              <a:ext uri="{FF2B5EF4-FFF2-40B4-BE49-F238E27FC236}">
                <a16:creationId xmlns:a16="http://schemas.microsoft.com/office/drawing/2014/main" id="{08CE0D0A-777B-43C4-9911-D6A86B83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39" y="2874251"/>
            <a:ext cx="4514850" cy="26955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28054" name="Picture 22" descr="FHZd">
            <a:extLst>
              <a:ext uri="{FF2B5EF4-FFF2-40B4-BE49-F238E27FC236}">
                <a16:creationId xmlns:a16="http://schemas.microsoft.com/office/drawing/2014/main" id="{94FE53B2-96D7-49A4-A84B-5247818B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14" y="2585326"/>
            <a:ext cx="3429000" cy="31337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45493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řehled projektu">
  <a:themeElements>
    <a:clrScheme name="Přehled projektu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řehled projektu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80000"/>
          <a:buFont typeface="Wingdings" panose="05000000000000000000" pitchFamily="2" charset="2"/>
          <a:buChar char="§"/>
          <a:tabLst/>
          <a:defRPr kumimoji="1" lang="en-US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80000"/>
          <a:buFont typeface="Wingdings" panose="05000000000000000000" pitchFamily="2" charset="2"/>
          <a:buChar char="§"/>
          <a:tabLst/>
          <a:defRPr kumimoji="1" lang="en-US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řehled projektu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hled projektu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hled projektu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880</Words>
  <Application>Microsoft Office PowerPoint</Application>
  <PresentationFormat>Širokoúhlá obrazovka</PresentationFormat>
  <Paragraphs>165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Times New Roman</vt:lpstr>
      <vt:lpstr>Wingdings</vt:lpstr>
      <vt:lpstr>Motiv Office</vt:lpstr>
      <vt:lpstr>Přehled projektu</vt:lpstr>
      <vt:lpstr>Rovnice</vt:lpstr>
      <vt:lpstr>MathType 5.0 Equation</vt:lpstr>
      <vt:lpstr>Popis stavu elektronu v atomu</vt:lpstr>
      <vt:lpstr>Atomy a jejich spektra</vt:lpstr>
      <vt:lpstr>Atomy a jejich spektra</vt:lpstr>
      <vt:lpstr>Atomy a jejich spektra</vt:lpstr>
      <vt:lpstr>Atomová spektra vodíku</vt:lpstr>
      <vt:lpstr>Atomová spektra vodíku</vt:lpstr>
      <vt:lpstr>Bohrův model atomu vodíku</vt:lpstr>
      <vt:lpstr>Prezentace aplikace PowerPoint</vt:lpstr>
      <vt:lpstr>Prezentace aplikace PowerPoint</vt:lpstr>
      <vt:lpstr>Prezentace aplikace PowerPoint</vt:lpstr>
      <vt:lpstr>Stojaté vlny – vlastní kmity na struně  </vt:lpstr>
      <vt:lpstr>Elektron v jámě nekonečné hloubky vázané stavy</vt:lpstr>
      <vt:lpstr>Nalezení vlnových funkcí princip korespondence, energie základního stavu</vt:lpstr>
      <vt:lpstr>Elektron v jámě konečné hloubky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Kvantová čísla</vt:lpstr>
      <vt:lpstr>Kvantová čísla</vt:lpstr>
      <vt:lpstr>Kvantová čísla</vt:lpstr>
      <vt:lpstr>Orbitální kvantové číslo</vt:lpstr>
      <vt:lpstr>Magnetické kvantové číslo</vt:lpstr>
      <vt:lpstr>Magnetické kvantové číslo</vt:lpstr>
      <vt:lpstr>Hustota pravděpodobnosti výskytu elektronu</vt:lpstr>
      <vt:lpstr>Hustota pravděpodobnosti výskytu elektronu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stavu elektronu v atomu</dc:title>
  <dc:creator>jisvo-Šir ha-širim</dc:creator>
  <cp:lastModifiedBy>jisvo-Šir ha-širim</cp:lastModifiedBy>
  <cp:revision>7</cp:revision>
  <dcterms:created xsi:type="dcterms:W3CDTF">2017-10-26T06:47:41Z</dcterms:created>
  <dcterms:modified xsi:type="dcterms:W3CDTF">2017-10-26T07:59:56Z</dcterms:modified>
</cp:coreProperties>
</file>