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4" r:id="rId8"/>
    <p:sldId id="273" r:id="rId9"/>
    <p:sldId id="262" r:id="rId10"/>
    <p:sldId id="263" r:id="rId11"/>
    <p:sldId id="266" r:id="rId12"/>
    <p:sldId id="264" r:id="rId13"/>
    <p:sldId id="265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jHAP9Cho4&amp;index=7&amp;list=PLp28QQNNHtAhBezLX3id4zQEhFVK1qii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_JVINnp7NZ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FVrwcAn9rQ&amp;index=1&amp;list=PLp28QQNNHtAhBezLX3id4zQEhFVK1qii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1B173-8374-4E7C-8188-D09158937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ED6ED8-2C17-43C8-BC03-11A6580D9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 seminář</a:t>
            </a:r>
          </a:p>
        </p:txBody>
      </p:sp>
    </p:spTree>
    <p:extLst>
      <p:ext uri="{BB962C8B-B14F-4D97-AF65-F5344CB8AC3E}">
        <p14:creationId xmlns:p14="http://schemas.microsoft.com/office/powerpoint/2010/main" val="338129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3FB84-86A3-4F00-9755-A7A95AA6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školní zralosti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C111B7-53A7-4360-A0FA-481475D9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79" y="2424410"/>
            <a:ext cx="9601196" cy="3318936"/>
          </a:xfrm>
        </p:spPr>
        <p:txBody>
          <a:bodyPr/>
          <a:lstStyle/>
          <a:p>
            <a:r>
              <a:rPr lang="cs-CZ" dirty="0"/>
              <a:t>Fyzická zralost </a:t>
            </a:r>
          </a:p>
          <a:p>
            <a:r>
              <a:rPr lang="cs-CZ" dirty="0"/>
              <a:t>Percepční a kognitivní zralost </a:t>
            </a:r>
          </a:p>
          <a:p>
            <a:r>
              <a:rPr lang="cs-CZ" dirty="0"/>
              <a:t>Sociální, emocionální a motivační či pracovní zralost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880FDA-9DCC-4803-BD5E-308D03EF8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4" y="4083878"/>
            <a:ext cx="3437697" cy="20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9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56F6-B884-4D3B-94D2-78DBA66A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emočních reakcí dítěte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3D0E11-2510-49AA-A264-B537A3E2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Labilní- snadno a rychle se měnící nálada, kolísání</a:t>
            </a:r>
          </a:p>
          <a:p>
            <a:r>
              <a:rPr lang="cs-CZ" dirty="0"/>
              <a:t>Krátkodobé- rychle odeznívají</a:t>
            </a:r>
          </a:p>
          <a:p>
            <a:r>
              <a:rPr lang="cs-CZ" dirty="0"/>
              <a:t>Expresivní- výrazově nepotlačitelné a spontánní ve svých projevech</a:t>
            </a:r>
          </a:p>
          <a:p>
            <a:r>
              <a:rPr lang="cs-CZ" dirty="0"/>
              <a:t>Výrazově silné, ale povrchní (i malé přechodné zklamání usedavým pláčem)</a:t>
            </a:r>
          </a:p>
        </p:txBody>
      </p:sp>
    </p:spTree>
    <p:extLst>
      <p:ext uri="{BB962C8B-B14F-4D97-AF65-F5344CB8AC3E}">
        <p14:creationId xmlns:p14="http://schemas.microsoft.com/office/powerpoint/2010/main" val="173897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0FDC7-2C9C-4F0B-8A40-7B11C2FF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Emocionální zralost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09689-EAF1-486C-8379-B3CF4A14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Emocionální stabilita</a:t>
            </a:r>
          </a:p>
          <a:p>
            <a:r>
              <a:rPr lang="cs-CZ" dirty="0"/>
              <a:t>Odolnost vůči frustraci</a:t>
            </a:r>
          </a:p>
          <a:p>
            <a:r>
              <a:rPr lang="cs-CZ" dirty="0"/>
              <a:t>Schopnost přijmout neúspěch</a:t>
            </a:r>
          </a:p>
          <a:p>
            <a:r>
              <a:rPr lang="cs-CZ" dirty="0"/>
              <a:t>Schopnost odložit bezprostřední splnění svých přání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"Emoční stabilita se zdá být bezprostředně spjata s úspěchem ve škole. Sebejistota, opora ve zvídavosti a radost z kontaktu se příznivě odrážejí na procesech učení." (</a:t>
            </a:r>
            <a:r>
              <a:rPr lang="cs-CZ" dirty="0" err="1"/>
              <a:t>Zähme</a:t>
            </a:r>
            <a:r>
              <a:rPr lang="cs-CZ" dirty="0"/>
              <a:t>, 2005, s. 154)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01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A10F9-8721-4B26-A0F1-3202883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projevy nezralosti a rizika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0C852-156C-4A40-92AB-FA0A9DBD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 tedy reálně vypadá, když se Vám ve třídě objeví emočně nezralý školáček?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ABDC4F-2719-4221-8490-C90142FE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36" y="3072297"/>
            <a:ext cx="2484923" cy="30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D60E-CAC9-4DC3-82D4-827EB25B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Např.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5CEBF7-77A8-4941-91AD-1F305CCD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2027583"/>
            <a:ext cx="10061710" cy="410817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Odbíhá od úkolu ke hře</a:t>
            </a:r>
          </a:p>
          <a:p>
            <a:r>
              <a:rPr lang="cs-CZ" dirty="0"/>
              <a:t>Infantilní</a:t>
            </a:r>
          </a:p>
          <a:p>
            <a:r>
              <a:rPr lang="cs-CZ" dirty="0"/>
              <a:t>Závislé</a:t>
            </a:r>
          </a:p>
          <a:p>
            <a:r>
              <a:rPr lang="cs-CZ" dirty="0"/>
              <a:t>Nesamostatné</a:t>
            </a:r>
          </a:p>
          <a:p>
            <a:r>
              <a:rPr lang="cs-CZ" dirty="0"/>
              <a:t>Přecitlivělé</a:t>
            </a:r>
          </a:p>
          <a:p>
            <a:r>
              <a:rPr lang="cs-CZ" dirty="0"/>
              <a:t>Příliš bázlivé či příliš plačtivé</a:t>
            </a:r>
          </a:p>
          <a:p>
            <a:r>
              <a:rPr lang="cs-CZ" dirty="0"/>
              <a:t>Prudké, výbušné</a:t>
            </a:r>
          </a:p>
          <a:p>
            <a:r>
              <a:rPr lang="cs-CZ" dirty="0" err="1"/>
              <a:t>Nepodřídivé</a:t>
            </a:r>
            <a:r>
              <a:rPr lang="cs-CZ" dirty="0"/>
              <a:t>, vzdorné</a:t>
            </a:r>
          </a:p>
          <a:p>
            <a:r>
              <a:rPr lang="cs-CZ" dirty="0"/>
              <a:t>Nadměrně úzkostné, nadměrně </a:t>
            </a:r>
            <a:r>
              <a:rPr lang="cs-CZ" dirty="0" err="1"/>
              <a:t>obavné</a:t>
            </a:r>
            <a:endParaRPr lang="cs-CZ" dirty="0"/>
          </a:p>
          <a:p>
            <a:r>
              <a:rPr lang="cs-CZ" dirty="0"/>
              <a:t>Nadměrně uzavřené, nedůvěřivé, zdrženlivé, nenavazuje oční kontakt</a:t>
            </a:r>
          </a:p>
          <a:p>
            <a:r>
              <a:rPr lang="cs-CZ" dirty="0"/>
              <a:t>Po rozhořčení následují záchvaty vzteku, tělesného násilí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45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970DD-45CF-4540-BBBA-C4DA5CDB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Citová deprivace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2BB0CE-D59F-418C-83D7-491D4E206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https://www.youtube.com/watch?v=iLjHAP9Cho4&amp;index=7&amp;list=PLp28QQNNHtAhBezLX3id4zQEhFVK1qiib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youtube</a:t>
            </a:r>
            <a:r>
              <a:rPr lang="cs-CZ" dirty="0"/>
              <a:t>- název: Děti bez lásky, s důrazem od 14. minuty-34.minuty)</a:t>
            </a:r>
          </a:p>
        </p:txBody>
      </p:sp>
    </p:spTree>
    <p:extLst>
      <p:ext uri="{BB962C8B-B14F-4D97-AF65-F5344CB8AC3E}">
        <p14:creationId xmlns:p14="http://schemas.microsoft.com/office/powerpoint/2010/main" val="366540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C69FB-DA79-4FB6-A4C7-83D326DC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41F2FF-B598-4666-ADD8-6474CDFF0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domácích úkolů</a:t>
            </a:r>
          </a:p>
          <a:p>
            <a:r>
              <a:rPr lang="cs-CZ" dirty="0"/>
              <a:t>Novorozenecké reflexy</a:t>
            </a:r>
          </a:p>
          <a:p>
            <a:r>
              <a:rPr lang="cs-CZ" dirty="0"/>
              <a:t>Základní potřeby dítěte</a:t>
            </a:r>
          </a:p>
          <a:p>
            <a:r>
              <a:rPr lang="cs-CZ" dirty="0"/>
              <a:t>Školní zralost</a:t>
            </a:r>
          </a:p>
          <a:p>
            <a:r>
              <a:rPr lang="cs-CZ" dirty="0"/>
              <a:t>Citová deprivace- DÚ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F3E77A-950E-4186-84F0-F03271A2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60" y="4216400"/>
            <a:ext cx="4882323" cy="16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5C03F-C795-47EC-8B7A-98AC6A36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1" y="625211"/>
            <a:ext cx="9601196" cy="1303867"/>
          </a:xfrm>
        </p:spPr>
        <p:txBody>
          <a:bodyPr/>
          <a:lstStyle/>
          <a:p>
            <a:r>
              <a:rPr lang="cs-CZ" dirty="0"/>
              <a:t>Kontrola domácího úkolu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462CDE-AFFB-4870-BC59-B973702F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1961322"/>
            <a:ext cx="11304104" cy="44048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Průměrná váha a výška dítěte při porodu</a:t>
            </a:r>
          </a:p>
          <a:p>
            <a:r>
              <a:rPr lang="cs-CZ" dirty="0"/>
              <a:t>V rozmezí kolikátého týdne těhotenství žena porodí?</a:t>
            </a:r>
          </a:p>
          <a:p>
            <a:r>
              <a:rPr lang="cs-CZ" dirty="0"/>
              <a:t>Kdy dítě brouká?</a:t>
            </a:r>
          </a:p>
          <a:p>
            <a:r>
              <a:rPr lang="cs-CZ" dirty="0"/>
              <a:t>Kdy dítě žvatlá?</a:t>
            </a:r>
          </a:p>
          <a:p>
            <a:r>
              <a:rPr lang="cs-CZ" dirty="0"/>
              <a:t>Kdy začne říkat jednotlivá slova?</a:t>
            </a:r>
          </a:p>
          <a:p>
            <a:r>
              <a:rPr lang="cs-CZ" dirty="0"/>
              <a:t>Kdy dítě pase koníčky?</a:t>
            </a:r>
          </a:p>
          <a:p>
            <a:r>
              <a:rPr lang="cs-CZ" dirty="0"/>
              <a:t>Kdy dítě s oporou sedí?</a:t>
            </a:r>
          </a:p>
          <a:p>
            <a:r>
              <a:rPr lang="cs-CZ" dirty="0"/>
              <a:t>Kdy dítě leze?</a:t>
            </a:r>
          </a:p>
          <a:p>
            <a:r>
              <a:rPr lang="cs-CZ" dirty="0"/>
              <a:t>Kdy dítě začíná chodit (1. kroky bez opory)?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4744A8-7D19-4CB4-869C-B1E096A3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88" y="4586578"/>
            <a:ext cx="3519488" cy="17597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7D5583-B9BF-44A5-AC9B-0FDA73DBA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43" y="1212677"/>
            <a:ext cx="2994577" cy="14972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CB36BF5-D2C2-48BF-B2F5-216EC9D2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588" y="3034236"/>
            <a:ext cx="2994577" cy="13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5A85-1D88-488D-9EFC-B2A71F3A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Správné odpovědi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737B54-D2F3-455D-8F22-CA3C11506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3300-3400g, 50 cm</a:t>
            </a:r>
          </a:p>
          <a:p>
            <a:r>
              <a:rPr lang="cs-CZ" dirty="0"/>
              <a:t>38.-42. týden těhotenství</a:t>
            </a:r>
          </a:p>
          <a:p>
            <a:r>
              <a:rPr lang="cs-CZ" dirty="0"/>
              <a:t>Broukání (3.-6. měsíc)</a:t>
            </a:r>
          </a:p>
          <a:p>
            <a:r>
              <a:rPr lang="cs-CZ" dirty="0"/>
              <a:t>Žvatlání (6.m- 1.rok)</a:t>
            </a:r>
          </a:p>
          <a:p>
            <a:r>
              <a:rPr lang="cs-CZ" dirty="0"/>
              <a:t>Jednotlivá slova (kolem 1 roku), pak telegrafická řeč</a:t>
            </a:r>
          </a:p>
          <a:p>
            <a:r>
              <a:rPr lang="cs-CZ" dirty="0"/>
              <a:t>Pase koníčky (kolem 4. měsíce), sedí s oporou (kolem 6. měsíce), leze (mezi 6.-9.měsícem), 1. kroky bez opory kolem 1. roku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6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CA415-6713-4DB5-B978-8A6FC259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Novorozenecké reflexy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B0F3D1-93B1-4224-8212-A4786AE2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https://www.youtube.com/watch?v=_JVINnp7NZ0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0BB4B015-BEC5-41C4-9FBD-620BED80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95" y="3228601"/>
            <a:ext cx="1589433" cy="19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D43F5-E28F-4574-999E-E4395F46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DF94CF-A2FB-4B88-B6FF-6B486E39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Sací</a:t>
            </a:r>
          </a:p>
          <a:p>
            <a:r>
              <a:rPr lang="cs-CZ" dirty="0" err="1"/>
              <a:t>Úchopovací</a:t>
            </a:r>
            <a:endParaRPr lang="cs-CZ" dirty="0"/>
          </a:p>
          <a:p>
            <a:r>
              <a:rPr lang="cs-CZ" dirty="0"/>
              <a:t>Babinského</a:t>
            </a:r>
          </a:p>
          <a:p>
            <a:r>
              <a:rPr lang="cs-CZ" dirty="0" err="1"/>
              <a:t>Moroův</a:t>
            </a:r>
            <a:endParaRPr lang="cs-CZ" dirty="0"/>
          </a:p>
          <a:p>
            <a:r>
              <a:rPr lang="cs-CZ" dirty="0"/>
              <a:t>Reflex chůze</a:t>
            </a:r>
          </a:p>
          <a:p>
            <a:r>
              <a:rPr lang="cs-CZ" dirty="0"/>
              <a:t>Plavací</a:t>
            </a:r>
          </a:p>
          <a:p>
            <a:r>
              <a:rPr lang="cs-CZ" dirty="0"/>
              <a:t>Tonicko-šíjový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CDD8E-CD23-4B4C-9436-C78C094C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574" y="3795116"/>
            <a:ext cx="2235394" cy="19712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B25D1D-0145-4438-B857-01028F82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56" y="2938232"/>
            <a:ext cx="2011680" cy="12710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4AFD7C6-3D1B-496B-A71F-308CC4C8D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387" y="1337285"/>
            <a:ext cx="2763581" cy="18387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2CE6D47-0DCC-4199-9086-3028AA9FE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08" y="3573740"/>
            <a:ext cx="1476506" cy="19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8010B-D653-443E-AEAB-037FBBDB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6366"/>
            <a:ext cx="9601196" cy="1303867"/>
          </a:xfrm>
        </p:spPr>
        <p:txBody>
          <a:bodyPr/>
          <a:lstStyle/>
          <a:p>
            <a:r>
              <a:rPr lang="cs-CZ" dirty="0"/>
              <a:t>Základní potřeby dítěte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E776229-B55F-4C91-97C5-1E2F9AD1F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70" y="1683369"/>
            <a:ext cx="5627751" cy="44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73B9F-AB17-44C7-A229-9A00D3D8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základních potřeb dle M.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6A51B6-F2DD-4A85-B4EF-378C066BA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https://www.youtube.com/watch?v=7FVrwcAn9rQ&amp;index=1&amp;list=PLp28QQNNHtAhBezLX3id4zQEhFVK1qiib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36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5457-891F-455F-AE44-85B376B9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zralost- Co by měl umět předškolák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E2B6A9-CEC3-4BBD-8C70-559147F9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Zkusme kategorizovat znaky školní zralosti a najít alespoň 3 kategorie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A5BDF3-B45E-48B5-9369-F69C3139D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175" y="3256320"/>
            <a:ext cx="3428571" cy="24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00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579</TotalTime>
  <Words>436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Organika</vt:lpstr>
      <vt:lpstr>Vývojová psychologie</vt:lpstr>
      <vt:lpstr>Osnova</vt:lpstr>
      <vt:lpstr>Kontrola domácího úkolu</vt:lpstr>
      <vt:lpstr>Správné odpovědi</vt:lpstr>
      <vt:lpstr>Novorozenecké reflexy</vt:lpstr>
      <vt:lpstr>Reflexy</vt:lpstr>
      <vt:lpstr>Základní potřeby dítěte</vt:lpstr>
      <vt:lpstr>5 základních potřeb dle M.</vt:lpstr>
      <vt:lpstr>Školní zralost- Co by měl umět předškolák</vt:lpstr>
      <vt:lpstr>Znaky školní zralosti</vt:lpstr>
      <vt:lpstr>Zvláštnosti emočních reakcí dítěte</vt:lpstr>
      <vt:lpstr>Emocionální zralost</vt:lpstr>
      <vt:lpstr>Možné projevy nezralosti a rizika</vt:lpstr>
      <vt:lpstr>Např.</vt:lpstr>
      <vt:lpstr>Citová deprivace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</dc:title>
  <dc:creator>veronika</dc:creator>
  <cp:lastModifiedBy>Ondracek, Jakub</cp:lastModifiedBy>
  <cp:revision>15</cp:revision>
  <dcterms:created xsi:type="dcterms:W3CDTF">2018-10-02T21:16:41Z</dcterms:created>
  <dcterms:modified xsi:type="dcterms:W3CDTF">2018-10-07T20:14:41Z</dcterms:modified>
</cp:coreProperties>
</file>