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8" r:id="rId5"/>
    <p:sldId id="270" r:id="rId6"/>
    <p:sldId id="288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71" r:id="rId15"/>
    <p:sldId id="282" r:id="rId16"/>
    <p:sldId id="280" r:id="rId17"/>
    <p:sldId id="273" r:id="rId18"/>
    <p:sldId id="291" r:id="rId19"/>
    <p:sldId id="276" r:id="rId20"/>
    <p:sldId id="277" r:id="rId21"/>
    <p:sldId id="264" r:id="rId22"/>
    <p:sldId id="263" r:id="rId23"/>
    <p:sldId id="262" r:id="rId24"/>
    <p:sldId id="258" r:id="rId25"/>
    <p:sldId id="260" r:id="rId26"/>
    <p:sldId id="265" r:id="rId27"/>
    <p:sldId id="267" r:id="rId28"/>
    <p:sldId id="268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8E66B76-4B05-4947-A903-D07F4C1730CE}">
          <p14:sldIdLst>
            <p14:sldId id="256"/>
            <p14:sldId id="257"/>
            <p14:sldId id="269"/>
            <p14:sldId id="278"/>
            <p14:sldId id="270"/>
            <p14:sldId id="288"/>
            <p14:sldId id="283"/>
            <p14:sldId id="284"/>
            <p14:sldId id="285"/>
            <p14:sldId id="286"/>
            <p14:sldId id="287"/>
            <p14:sldId id="289"/>
            <p14:sldId id="290"/>
            <p14:sldId id="271"/>
            <p14:sldId id="282"/>
            <p14:sldId id="280"/>
            <p14:sldId id="273"/>
            <p14:sldId id="291"/>
            <p14:sldId id="276"/>
            <p14:sldId id="277"/>
            <p14:sldId id="264"/>
            <p14:sldId id="263"/>
            <p14:sldId id="262"/>
            <p14:sldId id="258"/>
            <p14:sldId id="260"/>
            <p14:sldId id="265"/>
            <p14:sldId id="267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148499747-sama-doma/217562220600086/obsah/566241-proc-je-emocni-inteligence-dulezita-pro-uspesny-zivo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Vq5P6mQJN0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O60TYAIgC4" TargetMode="External"/><Relationship Id="rId2" Type="http://schemas.openxmlformats.org/officeDocument/2006/relationships/hyperlink" Target="https://www.rodice-a-deti.cz/experimenty-harryho-harlow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32EB-D284-48AF-BB75-CF31B6E91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F42512-6173-4F7F-89AA-C62F66E3A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3.seminář</a:t>
            </a:r>
          </a:p>
        </p:txBody>
      </p:sp>
    </p:spTree>
    <p:extLst>
      <p:ext uri="{BB962C8B-B14F-4D97-AF65-F5344CB8AC3E}">
        <p14:creationId xmlns:p14="http://schemas.microsoft.com/office/powerpoint/2010/main" val="129315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E0B04-6254-4F90-A25B-A5977DA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05AD346-9B0C-4A2F-8999-5734D2046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391" y="903253"/>
            <a:ext cx="3788620" cy="5051494"/>
          </a:xfrm>
        </p:spPr>
      </p:pic>
    </p:spTree>
    <p:extLst>
      <p:ext uri="{BB962C8B-B14F-4D97-AF65-F5344CB8AC3E}">
        <p14:creationId xmlns:p14="http://schemas.microsoft.com/office/powerpoint/2010/main" val="228034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D4D97-13B6-429B-A9F8-46CBB34A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6AAAFCC-1D18-40DE-8A9D-DA2DEE4D1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4698" y="753166"/>
            <a:ext cx="3682603" cy="4910138"/>
          </a:xfrm>
        </p:spPr>
      </p:pic>
    </p:spTree>
    <p:extLst>
      <p:ext uri="{BB962C8B-B14F-4D97-AF65-F5344CB8AC3E}">
        <p14:creationId xmlns:p14="http://schemas.microsoft.com/office/powerpoint/2010/main" val="132869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D1B06-CDD8-42BF-A714-99D57B83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Správné pořadí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568092-2902-4249-8444-8B37251E9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Odpor(znechucení)</a:t>
            </a:r>
          </a:p>
          <a:p>
            <a:r>
              <a:rPr lang="cs-CZ" dirty="0"/>
              <a:t>Hněv (naštvání)</a:t>
            </a:r>
          </a:p>
          <a:p>
            <a:r>
              <a:rPr lang="cs-CZ" dirty="0"/>
              <a:t>Strach</a:t>
            </a:r>
          </a:p>
          <a:p>
            <a:r>
              <a:rPr lang="cs-CZ" dirty="0"/>
              <a:t>Naštvanost (nespokojenost/zlost/nevrlost/hněv)</a:t>
            </a:r>
          </a:p>
          <a:p>
            <a:r>
              <a:rPr lang="cs-CZ" dirty="0"/>
              <a:t>Pohrdání (namyšlenost, opovržení)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21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77194-2312-4673-BA0B-62FBFBFB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20" y="982132"/>
            <a:ext cx="5966789" cy="1058703"/>
          </a:xfrm>
        </p:spPr>
        <p:txBody>
          <a:bodyPr/>
          <a:lstStyle/>
          <a:p>
            <a:r>
              <a:rPr lang="cs-CZ" dirty="0"/>
              <a:t>Kniha Odhalené emoce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3E7197-C14C-4588-91DC-DB9D6A5F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Proslulý psycholog Paul </a:t>
            </a:r>
            <a:r>
              <a:rPr lang="cs-CZ" dirty="0" err="1"/>
              <a:t>Ekman</a:t>
            </a:r>
            <a:r>
              <a:rPr lang="cs-CZ" dirty="0"/>
              <a:t> v Odhalených emocích vysvětluje kořeny univerzálních emocí: smutku, hněvu, překvapení, strachu, odporu a radosti a na bohatém obrazovém materiálu demonstruje jejich projevy v naší tváři. Kniha, která je destilátem několika desetiletí autorových výzkumů, nabízí trénink v rozpoznávání pocitů vašich blízkých, kolegů či cizích lidí. Jde o praktického, překvapivého a přesvědčivého průvodce pro čtení emocí: a to i těch vlastních.</a:t>
            </a:r>
          </a:p>
          <a:p>
            <a:r>
              <a:rPr lang="cs-CZ" dirty="0"/>
              <a:t>Autor knihy zkoumal tzv. </a:t>
            </a:r>
            <a:r>
              <a:rPr lang="cs-CZ" dirty="0" err="1"/>
              <a:t>mikrovýrazy</a:t>
            </a:r>
            <a:r>
              <a:rPr lang="cs-CZ" dirty="0"/>
              <a:t>, jemné nevědomé změny v mimice, stěží postřehnutelné netrénovaným okem. Na základě desítek let výzkumů pak s kolegou </a:t>
            </a:r>
            <a:r>
              <a:rPr lang="cs-CZ" dirty="0" err="1"/>
              <a:t>Wallym</a:t>
            </a:r>
            <a:r>
              <a:rPr lang="cs-CZ" dirty="0"/>
              <a:t> </a:t>
            </a:r>
            <a:r>
              <a:rPr lang="cs-CZ" dirty="0" err="1"/>
              <a:t>Friesenem</a:t>
            </a:r>
            <a:r>
              <a:rPr lang="cs-CZ" dirty="0"/>
              <a:t> sestavil dnes již široce používaný Kódovací systém mimiky tváře (FACS). Detailně se zabýval také problematikou lhaní. V knize najde čtenář jednoduchý test na zjištění své aktuální schopnosti v rozpoznávání emocí.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673698-4AB9-4969-80F4-B91D02C1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69" y="825383"/>
            <a:ext cx="3856382" cy="150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FB22E-3325-4147-AB9A-04E79572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ANO/NE?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05E8B3-3E95-4CFC-9192-7BD5615DA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EQ můžeme stejně dobře jako IQ měřit.</a:t>
            </a:r>
          </a:p>
          <a:p>
            <a:r>
              <a:rPr lang="cs-CZ" dirty="0"/>
              <a:t>Nižší EQ vede k nižší oblibě u ostatních lidí</a:t>
            </a:r>
          </a:p>
          <a:p>
            <a:r>
              <a:rPr lang="cs-CZ" dirty="0"/>
              <a:t>IQ a EQ jsou na sobě závislé </a:t>
            </a:r>
          </a:p>
          <a:p>
            <a:r>
              <a:rPr lang="cs-CZ" dirty="0"/>
              <a:t>Vysoké IQ se rovná vysoké EQ</a:t>
            </a:r>
          </a:p>
          <a:p>
            <a:r>
              <a:rPr lang="cs-CZ" dirty="0"/>
              <a:t>EQ je méně geneticky ovlivněno než IQ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778D3F-3829-408A-BB98-C1E047BF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53" y="2964509"/>
            <a:ext cx="2014330" cy="1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FB22E-3325-4147-AB9A-04E79572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ANO/NE?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05E8B3-3E95-4CFC-9192-7BD5615DA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EQ můžeme stejně dobře jako IQ měřit.</a:t>
            </a:r>
          </a:p>
          <a:p>
            <a:r>
              <a:rPr lang="cs-CZ" dirty="0"/>
              <a:t>Nižší EQ vede k nižší oblibě u ostatních lidí</a:t>
            </a:r>
          </a:p>
          <a:p>
            <a:r>
              <a:rPr lang="cs-CZ" dirty="0"/>
              <a:t>IQ a EQ jsou na sobě závislé </a:t>
            </a:r>
          </a:p>
          <a:p>
            <a:r>
              <a:rPr lang="cs-CZ" dirty="0"/>
              <a:t>Vysoké IQ se rovná vysoké EQ</a:t>
            </a:r>
          </a:p>
          <a:p>
            <a:r>
              <a:rPr lang="cs-CZ" dirty="0"/>
              <a:t>EQ je méně geneticky ovlivněno než IQ</a:t>
            </a:r>
          </a:p>
          <a:p>
            <a:endParaRPr lang="cs-CZ" dirty="0"/>
          </a:p>
          <a:p>
            <a:r>
              <a:rPr lang="cs-CZ" dirty="0"/>
              <a:t>NE, ANO, NE,NE, ANO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021C34-7CA0-4AF5-81CA-87EA18FD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322" y="3083779"/>
            <a:ext cx="2014330" cy="1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EB816-36A3-4BAA-9750-6488E931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Emoční inteligence- kde je zapotřebí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35DC19-95FF-4FB9-B39D-7CCB72474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https://www.ceskatelevize.cz/ivysilani/1148499747-sama-doma/217562220600086/obsah/566241-proc-je-emocni-inteligence-dulezita-pro-uspesny-zivot</a:t>
            </a:r>
            <a:endParaRPr lang="cs-CZ" dirty="0"/>
          </a:p>
          <a:p>
            <a:r>
              <a:rPr lang="cs-CZ" dirty="0"/>
              <a:t>4.minuta 20.sekunda</a:t>
            </a:r>
          </a:p>
        </p:txBody>
      </p:sp>
    </p:spTree>
    <p:extLst>
      <p:ext uri="{BB962C8B-B14F-4D97-AF65-F5344CB8AC3E}">
        <p14:creationId xmlns:p14="http://schemas.microsoft.com/office/powerpoint/2010/main" val="86980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EF4A4-3CD9-4CBF-8FD4-F9CA4236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zdravé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4462D1-14DB-4C9F-AE4D-1CB0628B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Já výrok (jak se cítím, co je příčinou, co potřebuji)</a:t>
            </a:r>
          </a:p>
          <a:p>
            <a:r>
              <a:rPr lang="cs-CZ" dirty="0"/>
              <a:t>Empatická reakce- pojmenování pocitů  (používáme slova asi, možná) a očekávání druhé osoby</a:t>
            </a:r>
          </a:p>
          <a:p>
            <a:r>
              <a:rPr lang="cs-CZ" dirty="0"/>
              <a:t>Vyjádření podpory</a:t>
            </a:r>
          </a:p>
          <a:p>
            <a:r>
              <a:rPr lang="cs-CZ" dirty="0"/>
              <a:t>Respekt pocitů dítěte</a:t>
            </a:r>
          </a:p>
        </p:txBody>
      </p:sp>
    </p:spTree>
    <p:extLst>
      <p:ext uri="{BB962C8B-B14F-4D97-AF65-F5344CB8AC3E}">
        <p14:creationId xmlns:p14="http://schemas.microsoft.com/office/powerpoint/2010/main" val="381235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5355F-59E9-49F6-8529-7B570B77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982132"/>
            <a:ext cx="9942441" cy="727399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Já výrok, pojmenování pocitů, vyjádření podpory, Respekt pocitů dítěte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A8782F-0A76-4E50-BA9D-B2C8B445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Držím ti palce. Kdyby sis o tom chtěla zase popovídat, kdykoliv se ozvi. Jsem naštvaná, protože není smazaná tabule. Potřebovala bych, kdybyste ji příště na další hodinu smazali. </a:t>
            </a:r>
          </a:p>
          <a:p>
            <a:r>
              <a:rPr lang="cs-CZ" dirty="0"/>
              <a:t>To ti nevyjde. Nezkoušej to tady zase vytahovat. </a:t>
            </a:r>
          </a:p>
          <a:p>
            <a:r>
              <a:rPr lang="cs-CZ" dirty="0"/>
              <a:t>Chápu, že si smutný a pláčeš.</a:t>
            </a:r>
          </a:p>
          <a:p>
            <a:pPr lvl="0"/>
            <a:r>
              <a:rPr lang="cs-CZ" dirty="0"/>
              <a:t>Teď jsi naštvaný. Zlobíš se.</a:t>
            </a:r>
          </a:p>
          <a:p>
            <a:r>
              <a:rPr lang="cs-CZ" dirty="0"/>
              <a:t>Asi tě to rozzlobilo. Jsi nějaký smutný, vidím, že jsi asi vystrašený. To tě muselo nejspíš naštvat. </a:t>
            </a:r>
          </a:p>
          <a:p>
            <a:r>
              <a:rPr lang="cs-CZ" dirty="0"/>
              <a:t>To nic není, už jsi velký, neplakej. Jsem rozzlobená, protože jste nesmazali tabuli.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96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58271-20C1-4383-9BCF-7D24A0D3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Strategie ze strany učitele, které povedou k rozvoji empatie u dětí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26CE97-FDA5-4BC3-9521-233A0E74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Bezpodmínečné přijetí dítěte (máme ho rádi a jsme rádi, že je v naší třídě)</a:t>
            </a:r>
          </a:p>
          <a:p>
            <a:r>
              <a:rPr lang="cs-CZ" dirty="0"/>
              <a:t>Nikdy dítě před ostatními dětmi nezesměšňovat a neponižovat (ponižující je i trest)</a:t>
            </a:r>
          </a:p>
          <a:p>
            <a:r>
              <a:rPr lang="cs-CZ" dirty="0"/>
              <a:t>Respekt k potřebám dítěte i k jeho schopnostem</a:t>
            </a:r>
          </a:p>
          <a:p>
            <a:r>
              <a:rPr lang="cs-CZ" dirty="0"/>
              <a:t>Vytváření jasných a smysluplných pravidel</a:t>
            </a:r>
          </a:p>
          <a:p>
            <a:r>
              <a:rPr lang="cs-CZ" dirty="0"/>
              <a:t>Dát dítěti najevo svou úctu a důvěru v jeho schopnosti</a:t>
            </a:r>
          </a:p>
        </p:txBody>
      </p:sp>
    </p:spTree>
    <p:extLst>
      <p:ext uri="{BB962C8B-B14F-4D97-AF65-F5344CB8AC3E}">
        <p14:creationId xmlns:p14="http://schemas.microsoft.com/office/powerpoint/2010/main" val="408320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C1061-01F3-46B1-B76A-C5FAC0EF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083D45-F8F4-4970-BFB6-5012BAAC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Emoce- rozpoznání</a:t>
            </a:r>
          </a:p>
          <a:p>
            <a:r>
              <a:rPr lang="cs-CZ" dirty="0"/>
              <a:t>Emoční inteligence</a:t>
            </a:r>
          </a:p>
          <a:p>
            <a:r>
              <a:rPr lang="cs-CZ" dirty="0"/>
              <a:t>Psychická deprivace</a:t>
            </a:r>
          </a:p>
          <a:p>
            <a:r>
              <a:rPr lang="cs-CZ" dirty="0"/>
              <a:t>Kontrola domácího úkolu</a:t>
            </a:r>
          </a:p>
          <a:p>
            <a:r>
              <a:rPr lang="cs-CZ" dirty="0"/>
              <a:t>Experiment </a:t>
            </a:r>
            <a:r>
              <a:rPr lang="cs-CZ" dirty="0" err="1"/>
              <a:t>Harryho</a:t>
            </a:r>
            <a:r>
              <a:rPr lang="cs-CZ" dirty="0"/>
              <a:t> </a:t>
            </a:r>
            <a:r>
              <a:rPr lang="cs-CZ" dirty="0" err="1"/>
              <a:t>Harlowa</a:t>
            </a:r>
            <a:r>
              <a:rPr lang="cs-CZ" dirty="0"/>
              <a:t> (potrava vs. bezpečí)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CB56D2-0068-4980-B6D6-A589F749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045" y="2556932"/>
            <a:ext cx="3227294" cy="3429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7E3DA6-3E2E-4823-B60C-B561E970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7" y="762910"/>
            <a:ext cx="4133165" cy="14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BA8D8-3C55-4192-867B-10A9B20C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4" y="8893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https://www.youtube.com/watch?v=Vq5P6mQJN0o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285FCCC-4BEF-48BE-B35C-FEC9118D5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7886" y="2440689"/>
            <a:ext cx="5016227" cy="3726198"/>
          </a:xfrm>
        </p:spPr>
      </p:pic>
    </p:spTree>
    <p:extLst>
      <p:ext uri="{BB962C8B-B14F-4D97-AF65-F5344CB8AC3E}">
        <p14:creationId xmlns:p14="http://schemas.microsoft.com/office/powerpoint/2010/main" val="372222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F84E5-AAB4-4267-8810-55895C8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2" y="622853"/>
            <a:ext cx="10933042" cy="1775790"/>
          </a:xfrm>
        </p:spPr>
        <p:txBody>
          <a:bodyPr>
            <a:normAutofit fontScale="90000"/>
          </a:bodyPr>
          <a:lstStyle/>
          <a:p>
            <a:r>
              <a:rPr lang="cs-CZ" dirty="0"/>
              <a:t>Psychická deprivace</a:t>
            </a:r>
            <a:br>
              <a:rPr lang="cs-CZ" dirty="0"/>
            </a:br>
            <a:r>
              <a:rPr lang="cs-CZ" dirty="0"/>
              <a:t> (</a:t>
            </a:r>
            <a:r>
              <a:rPr lang="cs-CZ" sz="3900" dirty="0"/>
              <a:t>aneb když člověk nemá uspokojovány základní psychické potřeby v dostačující míře a po dosti dlouhou dobu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65CF28-5F4E-494F-845C-ADA4A868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Potřeba stimulace (lidský kontakt, různé hračky, pěkné prostředí)</a:t>
            </a:r>
          </a:p>
          <a:p>
            <a:r>
              <a:rPr lang="cs-CZ" dirty="0"/>
              <a:t>Potřeba smysluplného světa (stálost věcného a sociálního prostředí)</a:t>
            </a:r>
          </a:p>
          <a:p>
            <a:pPr lvl="1"/>
            <a:r>
              <a:rPr lang="cs-CZ" dirty="0"/>
              <a:t>Děti projevují radost, když objeví ve svém prostředí nějaký řád, nějakou pravidelnost a mohou je ovlivnit vlastní činností</a:t>
            </a:r>
          </a:p>
          <a:p>
            <a:r>
              <a:rPr lang="cs-CZ" dirty="0"/>
              <a:t>Potřeba trvalého kladného vztahu k mateřské osobě, potřeba kladného opětovaného vztahu k dalším členům rodiny</a:t>
            </a:r>
          </a:p>
          <a:p>
            <a:r>
              <a:rPr lang="cs-CZ" dirty="0"/>
              <a:t>Potřeba být přijímán a někam patřit- dítě si v interakci s okolím postupně uvědomuje své „Já“ a vytváří si sebevědomí, sebepojetí, svou identitu</a:t>
            </a:r>
          </a:p>
          <a:p>
            <a:r>
              <a:rPr lang="cs-CZ" dirty="0"/>
              <a:t>Potřeba sdílet s někým společnou otevřenou budoucnost</a:t>
            </a:r>
          </a:p>
        </p:txBody>
      </p:sp>
    </p:spTree>
    <p:extLst>
      <p:ext uri="{BB962C8B-B14F-4D97-AF65-F5344CB8AC3E}">
        <p14:creationId xmlns:p14="http://schemas.microsoft.com/office/powerpoint/2010/main" val="1763394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D1486-F536-4E50-B518-82458E1C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související s domácím úkolem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D48B32-1E21-44F0-94A4-7C599890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2451653"/>
            <a:ext cx="10694504" cy="384313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Jaké důsledky přináší u ústavních dětí láska na příděl?</a:t>
            </a:r>
          </a:p>
          <a:p>
            <a:pPr lvl="1"/>
            <a:r>
              <a:rPr lang="cs-CZ" dirty="0"/>
              <a:t>Pocit nejistoty a hluboké nedůvěry (nedostatek pevného citového pouta k jednomu člověku)</a:t>
            </a:r>
          </a:p>
          <a:p>
            <a:pPr lvl="1"/>
            <a:r>
              <a:rPr lang="cs-CZ" dirty="0"/>
              <a:t>Každá nová a neznámá situace = pramen strachu</a:t>
            </a:r>
          </a:p>
          <a:p>
            <a:pPr lvl="1"/>
            <a:r>
              <a:rPr lang="cs-CZ" dirty="0"/>
              <a:t>Strach z cizích osob</a:t>
            </a:r>
          </a:p>
          <a:p>
            <a:pPr lvl="1"/>
            <a:r>
              <a:rPr lang="cs-CZ" dirty="0"/>
              <a:t>Nejsou vychováváni k rodičovství</a:t>
            </a:r>
          </a:p>
          <a:p>
            <a:pPr lvl="1"/>
            <a:r>
              <a:rPr lang="cs-CZ" dirty="0"/>
              <a:t>Menší možnosti naučit se něco z běžného života (sociální učení omezenější)</a:t>
            </a:r>
          </a:p>
          <a:p>
            <a:pPr lvl="1"/>
            <a:r>
              <a:rPr lang="cs-CZ" dirty="0"/>
              <a:t>Menší chuť objevovat a podnikat výpravy do neznámého světa</a:t>
            </a:r>
          </a:p>
          <a:p>
            <a:r>
              <a:rPr lang="cs-CZ" dirty="0"/>
              <a:t>I když si odmyslíme povahové odlišnosti jaké jsou mezi dítětem z funkční rodiny a dítětem z ústavní rodiny, najdeme výrazné rozdíly. V čem jsou tyto rozdíly patrné? </a:t>
            </a:r>
          </a:p>
          <a:p>
            <a:r>
              <a:rPr lang="cs-CZ" dirty="0"/>
              <a:t>Jakou hloubku vztahu odkoukají děti dle filmu v ústavech? </a:t>
            </a:r>
          </a:p>
          <a:p>
            <a:r>
              <a:rPr lang="cs-CZ" dirty="0"/>
              <a:t>Jakou  děti z ústavu ve filmu vnímají hodnotu věcí?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3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CD98D-B144-423A-A280-6B63C4BC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z filmu- diskuze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9D8A0A-7E68-4472-B009-E4BCF0F9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2556932"/>
            <a:ext cx="10455966" cy="331893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Být v náruči u kohokoliv je pro nás jako vzduch a jídlo. A my máme pořád hlad. 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BE24086-A5FE-43BA-8525-4C1FDA98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428998"/>
            <a:ext cx="2057400" cy="22193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7242DE9-E4C9-4560-AB37-46C706C7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192" y="3538748"/>
            <a:ext cx="3001617" cy="19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3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77AF9-D6DB-40F1-9217-92B75C6B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Harlow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458B6D-C82A-4C23-B82F-37D9639D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FDC982-8966-4669-8B70-6FFF3AAC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33" y="2556932"/>
            <a:ext cx="5237454" cy="3459004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52A414A2-79EA-4678-B606-5ADB83BA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03" y="2511334"/>
            <a:ext cx="5264462" cy="34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6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8C530-45FD-42BC-B092-8528D7A2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 </a:t>
            </a:r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Harlow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945973-496B-4488-B98B-97D7184DF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https://www.rodice-a-deti.cz/experimenty-harryho-harlowa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https://www.youtube.com/watch?v=_O60TYAIgC4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934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14C04-116B-4312-8B4A-6AB47DF2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Projevy psychické deprivace ve školním věku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500E92-E2A6-4001-85BE-BAC37828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Horší prospěch</a:t>
            </a:r>
          </a:p>
          <a:p>
            <a:r>
              <a:rPr lang="cs-CZ" dirty="0"/>
              <a:t>Nápadnosti a výkyvy v chování zvláště v sociálním styku</a:t>
            </a:r>
          </a:p>
          <a:p>
            <a:r>
              <a:rPr lang="cs-CZ" dirty="0"/>
              <a:t>Neurotické potíže</a:t>
            </a:r>
          </a:p>
          <a:p>
            <a:r>
              <a:rPr lang="cs-CZ" dirty="0"/>
              <a:t>Prohlubuje se citová otupělost a nedůvěra k lidem</a:t>
            </a:r>
          </a:p>
          <a:p>
            <a:r>
              <a:rPr lang="cs-CZ" dirty="0"/>
              <a:t>Někdy agresivita</a:t>
            </a:r>
          </a:p>
        </p:txBody>
      </p:sp>
    </p:spTree>
    <p:extLst>
      <p:ext uri="{BB962C8B-B14F-4D97-AF65-F5344CB8AC3E}">
        <p14:creationId xmlns:p14="http://schemas.microsoft.com/office/powerpoint/2010/main" val="264743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8A5FE-A2F0-4581-8CC3-04519A89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06C142-BC2B-41D5-95EE-382C4D48B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Důležitý činitel pomáhající při odstranění projevů deprivace je také škola</a:t>
            </a:r>
          </a:p>
          <a:p>
            <a:r>
              <a:rPr lang="cs-CZ" dirty="0"/>
              <a:t>Školní prostředí v některých dětech navozuje příjemnou, přátelskou a pozitivní atmosféru. </a:t>
            </a:r>
          </a:p>
          <a:p>
            <a:r>
              <a:rPr lang="cs-CZ" dirty="0"/>
              <a:t>I když často nedisponují ani průměrnými znalostmi v důležitých předmětech, citový požitek jim přináší předměty výchovy, tzn. hudební, pracovní i tělesná výchova. </a:t>
            </a:r>
          </a:p>
          <a:p>
            <a:r>
              <a:rPr lang="cs-CZ" dirty="0"/>
              <a:t>Proto by pedagogové měli dbát i na kvalitu těchto neméně důležitých vyučovacích předmětů</a:t>
            </a:r>
          </a:p>
        </p:txBody>
      </p:sp>
    </p:spTree>
    <p:extLst>
      <p:ext uri="{BB962C8B-B14F-4D97-AF65-F5344CB8AC3E}">
        <p14:creationId xmlns:p14="http://schemas.microsoft.com/office/powerpoint/2010/main" val="931793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748AD-AE6A-40DD-9088-43F1CFC4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emoční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4CAE35-899B-444C-BFBB-8E794F6A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Tipy a triky</a:t>
            </a:r>
          </a:p>
          <a:p>
            <a:r>
              <a:rPr lang="cs-CZ" dirty="0"/>
              <a:t>Vím, co to je, ale potřebuji vědět, jak to konkrétně dostat do mé třídy</a:t>
            </a:r>
          </a:p>
          <a:p>
            <a:r>
              <a:rPr lang="cs-CZ" dirty="0"/>
              <a:t>Zajímavé zdroje, materiály, projekty</a:t>
            </a:r>
          </a:p>
        </p:txBody>
      </p:sp>
    </p:spTree>
    <p:extLst>
      <p:ext uri="{BB962C8B-B14F-4D97-AF65-F5344CB8AC3E}">
        <p14:creationId xmlns:p14="http://schemas.microsoft.com/office/powerpoint/2010/main" val="321574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04E02-0530-4959-9D1B-81B1E4A9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3F310A-E324-41FD-8F62-71C981F2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https://revue.idnes.cz/neustupny-zdenek-matejcek-d0f-/lidicky.aspx?c=A030604_204709_lidicky_pol</a:t>
            </a:r>
          </a:p>
        </p:txBody>
      </p:sp>
    </p:spTree>
    <p:extLst>
      <p:ext uri="{BB962C8B-B14F-4D97-AF65-F5344CB8AC3E}">
        <p14:creationId xmlns:p14="http://schemas.microsoft.com/office/powerpoint/2010/main" val="339908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FD628-280D-49CB-B044-00E63793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dnes cítím?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047940-1661-4F0C-9B4B-8266E6BC4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326" y="2446108"/>
            <a:ext cx="2923347" cy="36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B248E312-043A-4B0E-BC41-AC18730D7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991" y="780369"/>
            <a:ext cx="2913493" cy="5297261"/>
          </a:xfrm>
        </p:spPr>
      </p:pic>
    </p:spTree>
    <p:extLst>
      <p:ext uri="{BB962C8B-B14F-4D97-AF65-F5344CB8AC3E}">
        <p14:creationId xmlns:p14="http://schemas.microsoft.com/office/powerpoint/2010/main" val="407160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C0C03-16D5-4119-818E-1EBAA2C5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80" y="935748"/>
            <a:ext cx="9601196" cy="1303867"/>
          </a:xfrm>
        </p:spPr>
        <p:txBody>
          <a:bodyPr/>
          <a:lstStyle/>
          <a:p>
            <a:r>
              <a:rPr lang="cs-CZ" dirty="0"/>
              <a:t>Složky emoční inteligence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07CD911-9C76-4DB3-8418-0DEF156EE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849" y="2692053"/>
            <a:ext cx="5716302" cy="3048695"/>
          </a:xfrm>
        </p:spPr>
      </p:pic>
    </p:spTree>
    <p:extLst>
      <p:ext uri="{BB962C8B-B14F-4D97-AF65-F5344CB8AC3E}">
        <p14:creationId xmlns:p14="http://schemas.microsoft.com/office/powerpoint/2010/main" val="12675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8E046-6972-483B-B2B2-4AEE5F77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Poznáte emoci z výrazu obličeje?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4E6A4B-E19D-4B84-BCF4-2B75F750A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Strach</a:t>
            </a:r>
          </a:p>
          <a:p>
            <a:r>
              <a:rPr lang="cs-CZ" dirty="0"/>
              <a:t>Pohrdání (namyšlenost, opovržení)</a:t>
            </a:r>
          </a:p>
          <a:p>
            <a:r>
              <a:rPr lang="cs-CZ" dirty="0"/>
              <a:t>Odpor(znechucení)</a:t>
            </a:r>
          </a:p>
          <a:p>
            <a:r>
              <a:rPr lang="cs-CZ" dirty="0"/>
              <a:t>Hněv (naštvání)</a:t>
            </a:r>
          </a:p>
          <a:p>
            <a:r>
              <a:rPr lang="cs-CZ" dirty="0"/>
              <a:t>Naštvanost (nespokojenost/zlost/nevrlost/hněv)</a:t>
            </a:r>
          </a:p>
        </p:txBody>
      </p:sp>
    </p:spTree>
    <p:extLst>
      <p:ext uri="{BB962C8B-B14F-4D97-AF65-F5344CB8AC3E}">
        <p14:creationId xmlns:p14="http://schemas.microsoft.com/office/powerpoint/2010/main" val="426095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E5368-A051-4B0F-9863-E95DF23A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450C229-0436-41DD-9203-8FCC4ECDE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896" y="814905"/>
            <a:ext cx="3921142" cy="5228190"/>
          </a:xfrm>
        </p:spPr>
      </p:pic>
    </p:spTree>
    <p:extLst>
      <p:ext uri="{BB962C8B-B14F-4D97-AF65-F5344CB8AC3E}">
        <p14:creationId xmlns:p14="http://schemas.microsoft.com/office/powerpoint/2010/main" val="229279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84829-9A52-484A-9D57-022CAA24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C80C8C2-2DD5-445F-AEEF-3BD49CBEF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887" y="779670"/>
            <a:ext cx="3722360" cy="4963147"/>
          </a:xfrm>
        </p:spPr>
      </p:pic>
    </p:spTree>
    <p:extLst>
      <p:ext uri="{BB962C8B-B14F-4D97-AF65-F5344CB8AC3E}">
        <p14:creationId xmlns:p14="http://schemas.microsoft.com/office/powerpoint/2010/main" val="321530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61D0D-058E-48CA-831E-D7E36022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E5F1E64-F449-4156-A33C-8F5F4F48E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426" y="881270"/>
            <a:ext cx="3576586" cy="4768782"/>
          </a:xfrm>
        </p:spPr>
      </p:pic>
    </p:spTree>
    <p:extLst>
      <p:ext uri="{BB962C8B-B14F-4D97-AF65-F5344CB8AC3E}">
        <p14:creationId xmlns:p14="http://schemas.microsoft.com/office/powerpoint/2010/main" val="1533668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1051</TotalTime>
  <Words>972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Organika</vt:lpstr>
      <vt:lpstr>Vývojová psychologie</vt:lpstr>
      <vt:lpstr>Osnova</vt:lpstr>
      <vt:lpstr>Jak se dnes cítím?</vt:lpstr>
      <vt:lpstr>PowerPoint Presentation</vt:lpstr>
      <vt:lpstr>Složky emoční inteligence</vt:lpstr>
      <vt:lpstr>Poznáte emoci z výrazu obličeje?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Správné pořadí</vt:lpstr>
      <vt:lpstr>Kniha Odhalené emoce</vt:lpstr>
      <vt:lpstr>ANO/NE?</vt:lpstr>
      <vt:lpstr>ANO/NE?</vt:lpstr>
      <vt:lpstr>Emoční inteligence- kde je zapotřebí</vt:lpstr>
      <vt:lpstr>Zásady zdravé komunikace</vt:lpstr>
      <vt:lpstr>  Já výrok, pojmenování pocitů, vyjádření podpory, Respekt pocitů dítěte   </vt:lpstr>
      <vt:lpstr>Strategie ze strany učitele, které povedou k rozvoji empatie u dětí</vt:lpstr>
      <vt:lpstr>https://www.youtube.com/watch?v=Vq5P6mQJN0o </vt:lpstr>
      <vt:lpstr>Psychická deprivace  (aneb když člověk nemá uspokojovány základní psychické potřeby v dostačující míře a po dosti dlouhou dobu</vt:lpstr>
      <vt:lpstr>Otázky související s domácím úkolem</vt:lpstr>
      <vt:lpstr>Citace z filmu- diskuze</vt:lpstr>
      <vt:lpstr>Harry Harlow</vt:lpstr>
      <vt:lpstr>Experiment Harry Harlow</vt:lpstr>
      <vt:lpstr>Projevy psychické deprivace ve školním věku</vt:lpstr>
      <vt:lpstr>Škola</vt:lpstr>
      <vt:lpstr>Sociálně emoční učení</vt:lpstr>
      <vt:lpstr>Zajímavé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</dc:title>
  <dc:creator>veronika</dc:creator>
  <cp:lastModifiedBy>Ondracek, Jakub</cp:lastModifiedBy>
  <cp:revision>32</cp:revision>
  <dcterms:created xsi:type="dcterms:W3CDTF">2018-10-07T13:27:48Z</dcterms:created>
  <dcterms:modified xsi:type="dcterms:W3CDTF">2018-10-15T07:04:32Z</dcterms:modified>
</cp:coreProperties>
</file>