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1" r:id="rId9"/>
    <p:sldId id="264" r:id="rId10"/>
    <p:sldId id="265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km.cz/sluzby/biblioterapie/databaze-knih/biblioterapeuticka-literatura-pro-detske-ctenare.html" TargetMode="External"/><Relationship Id="rId2" Type="http://schemas.openxmlformats.org/officeDocument/2006/relationships/hyperlink" Target="https://www.databazeknih.cz/seznamy/biblioterapie-pro-deti-190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jEkFp0Ux4O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25E74-8290-4E91-8C85-0B323BD7B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CDE21A-6A72-4BB0-9845-60F0FC60D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4. seminář</a:t>
            </a:r>
          </a:p>
        </p:txBody>
      </p:sp>
    </p:spTree>
    <p:extLst>
      <p:ext uri="{BB962C8B-B14F-4D97-AF65-F5344CB8AC3E}">
        <p14:creationId xmlns:p14="http://schemas.microsoft.com/office/powerpoint/2010/main" val="273187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CDD51-5F0E-4510-9F17-B29BB3D2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Strach ze školy podmíněn separační úzkostí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32BE3D-ECD4-4CA9-8A26-456E8252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obvykle tiché, inhibované, ve škole podávají dobré výkony, ale přesto trpí neustálým strachem ze selhání, bývají až perfekcionistické</a:t>
            </a:r>
          </a:p>
          <a:p>
            <a:r>
              <a:rPr lang="cs-CZ" dirty="0"/>
              <a:t>Různé somatické příznaky</a:t>
            </a:r>
          </a:p>
          <a:p>
            <a:r>
              <a:rPr lang="cs-CZ" dirty="0"/>
              <a:t>Pokud se rodiče příliš zaměří na somatické obtíže dítěte a dítě zůstává častěji ze školy doma, pak úzkost ještě sílí a u dítěte je současně posilována tendence k somatizaci</a:t>
            </a:r>
          </a:p>
        </p:txBody>
      </p:sp>
    </p:spTree>
    <p:extLst>
      <p:ext uri="{BB962C8B-B14F-4D97-AF65-F5344CB8AC3E}">
        <p14:creationId xmlns:p14="http://schemas.microsoft.com/office/powerpoint/2010/main" val="85890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2964F-36F1-4D5C-B5FC-1318A38A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smrt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95DC53-CF36-4AB1-A51E-78C0ED99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8.-10. rok dítěte plné pochopení pojmu smrti s její univerzalitou a nezvratností</a:t>
            </a:r>
          </a:p>
          <a:p>
            <a:endParaRPr lang="cs-CZ" dirty="0"/>
          </a:p>
        </p:txBody>
      </p:sp>
      <p:pic>
        <p:nvPicPr>
          <p:cNvPr id="5122" name="Picture 2" descr="VÃ½sledek obrÃ¡zku pro dÄtskÃ© pojetÃ­ smrti">
            <a:extLst>
              <a:ext uri="{FF2B5EF4-FFF2-40B4-BE49-F238E27FC236}">
                <a16:creationId xmlns:a16="http://schemas.microsoft.com/office/drawing/2014/main" id="{C2D9C7C5-BACB-4069-B502-D84F8AF2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49" y="3526735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3199B-8D94-4100-B96B-6B239D00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Biblioterapie</a:t>
            </a:r>
            <a:r>
              <a:rPr lang="cs-CZ" dirty="0"/>
              <a:t> u dětí (knihy do školní výuky)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3205D-1482-430C-ACA0-A15223A4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https://www.databazeknih.cz/seznamy/biblioterapie-pro-deti-19026</a:t>
            </a:r>
            <a:endParaRPr lang="cs-CZ" dirty="0"/>
          </a:p>
          <a:p>
            <a:r>
              <a:rPr lang="cs-CZ" dirty="0">
                <a:hlinkClick r:id="rId3"/>
              </a:rPr>
              <a:t>https://www.knihkm.cz/sluzby/biblioterapie/databaze-knih/biblioterapeuticka-literatura-pro-detske-ctenare.html</a:t>
            </a:r>
            <a:endParaRPr lang="cs-CZ" dirty="0"/>
          </a:p>
          <a:p>
            <a:r>
              <a:rPr lang="cs-CZ" dirty="0" err="1"/>
              <a:t>Torey</a:t>
            </a:r>
            <a:r>
              <a:rPr lang="cs-CZ" dirty="0"/>
              <a:t> </a:t>
            </a:r>
            <a:r>
              <a:rPr lang="cs-CZ" dirty="0" err="1"/>
              <a:t>Hayden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Idea: Každý zpracuje 1 knihu a udělá z ní </a:t>
            </a:r>
            <a:r>
              <a:rPr lang="cs-CZ" dirty="0" err="1"/>
              <a:t>powerpointovou</a:t>
            </a:r>
            <a:r>
              <a:rPr lang="cs-CZ" dirty="0"/>
              <a:t> prezentaci o 3 </a:t>
            </a:r>
            <a:r>
              <a:rPr lang="cs-CZ" dirty="0" err="1"/>
              <a:t>slidech</a:t>
            </a:r>
            <a:r>
              <a:rPr lang="cs-CZ" dirty="0"/>
              <a:t>, kde nastíní proč zrovna tuhle knížku používat/nepoužívat + 3 věci, které Vás v ní zaujali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6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33D4D-3A7E-4191-B7FE-47F9416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52BD54-4EC4-4D3D-B15E-11D5092F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Sociálně emoční učení (sociálně emocionální učení, SEL)</a:t>
            </a:r>
          </a:p>
          <a:p>
            <a:r>
              <a:rPr lang="cs-CZ" dirty="0"/>
              <a:t>Strach, úzkost</a:t>
            </a:r>
          </a:p>
          <a:p>
            <a:endParaRPr lang="cs-CZ" dirty="0"/>
          </a:p>
        </p:txBody>
      </p:sp>
      <p:sp>
        <p:nvSpPr>
          <p:cNvPr id="4" name="AutoShape 2" descr="VÃ½sledek obrÃ¡zku pro social emotional learning">
            <a:extLst>
              <a:ext uri="{FF2B5EF4-FFF2-40B4-BE49-F238E27FC236}">
                <a16:creationId xmlns:a16="http://schemas.microsoft.com/office/drawing/2014/main" id="{0AE6ADE8-E5DB-4F21-8648-401FEBB5ED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369EC0-B629-4323-A7C9-CCB54564E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552" y="3139660"/>
            <a:ext cx="3175000" cy="254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2ABE93-7E7A-4973-9453-E251B3EA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19" y="3581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strach Ãºzkost">
            <a:extLst>
              <a:ext uri="{FF2B5EF4-FFF2-40B4-BE49-F238E27FC236}">
                <a16:creationId xmlns:a16="http://schemas.microsoft.com/office/drawing/2014/main" id="{65140C57-AD6D-4D20-9739-D04199D9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4" y="1481241"/>
            <a:ext cx="7729201" cy="38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7D308-6DB0-4CC2-9DC2-C56C3419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práce se strachem u dětí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858401-1743-4EDB-86DC-F12E5C9EA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Nedělat si srandu z jeho strachu</a:t>
            </a:r>
          </a:p>
          <a:p>
            <a:r>
              <a:rPr lang="cs-CZ" dirty="0"/>
              <a:t>Nepodceňovat a nebagatelizovat strach (Nebuď směšný)</a:t>
            </a:r>
          </a:p>
          <a:p>
            <a:r>
              <a:rPr lang="cs-CZ" dirty="0"/>
              <a:t>Nepodporovat jejich vyhýbání</a:t>
            </a:r>
          </a:p>
          <a:p>
            <a:r>
              <a:rPr lang="cs-CZ" dirty="0"/>
              <a:t>Naučit je hodnotit míru strachu</a:t>
            </a:r>
          </a:p>
          <a:p>
            <a:r>
              <a:rPr lang="cs-CZ" dirty="0"/>
              <a:t>Učit děti techniky na zvládání strachu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89681E-1BEE-4CF0-9B07-B076179DB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753" y="38561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246AB-C3BC-413D-93AA-5E36FD7D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strachem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9FDE10-82B1-4FE6-96D8-BFFBB71E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https://www.youtube.com/watch?v=oT8D8O5Vh1Y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6365CD-8E93-4161-8435-F2F7402B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53" y="3211120"/>
            <a:ext cx="3762832" cy="24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3FB51-EF43-4352-8237-F248CB58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Externalizace</a:t>
            </a:r>
            <a:r>
              <a:rPr lang="cs-CZ" dirty="0"/>
              <a:t> úzkosti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0C37B1-6CE8-4E15-994A-0901DC0E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https://www.youtube.com/watch?v=jEkFp0Ux4OQ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D6F347-7665-4466-A4CD-BE1F4EB9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74" y="3182708"/>
            <a:ext cx="3047724" cy="20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328A7-2761-4212-A126-E44436CD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Patologická úzkost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CFDF82-00A6-450A-BD50-715507236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Nadměrná, přetrvávající, interferuje s běžným fungováním dítěte a brzdí jeho další vývoj</a:t>
            </a:r>
          </a:p>
          <a:p>
            <a:r>
              <a:rPr lang="cs-CZ" dirty="0"/>
              <a:t>Nadměrná reakce na stres obecně</a:t>
            </a:r>
          </a:p>
          <a:p>
            <a:r>
              <a:rPr lang="cs-CZ" dirty="0"/>
              <a:t>Může se manifestovat poruchami jídla, spánku, neurotickými návyky (cucání palce, okusování nehtů, trhání vlasů, nadměrná masturbace)</a:t>
            </a:r>
          </a:p>
          <a:p>
            <a:r>
              <a:rPr lang="cs-CZ" dirty="0"/>
              <a:t>Neurotické aktivity slouží dítěti k uvolnění tenze, většinou jsou však sankcionovány, což zpětně hladinu tenze ještě zvyšuje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E42D78-A454-4410-9893-B6BFC81F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2" y="8212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1B9B8-7A7B-46B3-80A1-018CBBCE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Separační úzkost, strach z cizích lidí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E6273D-7C30-41DB-8EFB-E50B87793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konci 3. roku života by měl ustupovat</a:t>
            </a:r>
          </a:p>
          <a:p>
            <a:r>
              <a:rPr lang="cs-CZ" dirty="0"/>
              <a:t>Mírné formy strachu z cizího a neznámého spolu se zájmem o nové trvají celý život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2998FB-45A7-4428-A69C-A17C0317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7" y="3793207"/>
            <a:ext cx="3236429" cy="19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67580-33F6-4483-B3CD-92B04350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Separační úzkost a školní fobie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311135-7D75-463A-B43F-73F78871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Pravá školní fobie- dítě se bojí zcela specificky některých situací či konfliktů ve škole, např. svého vlastního selhání, učitelů nebo kontaktů s druhými dětmi, ale dobře snáší všechny ostatní separace</a:t>
            </a:r>
          </a:p>
        </p:txBody>
      </p:sp>
      <p:pic>
        <p:nvPicPr>
          <p:cNvPr id="4098" name="Picture 2" descr="VÃ½sledek obrÃ¡zku pro school fobia">
            <a:extLst>
              <a:ext uri="{FF2B5EF4-FFF2-40B4-BE49-F238E27FC236}">
                <a16:creationId xmlns:a16="http://schemas.microsoft.com/office/drawing/2014/main" id="{C1AE0E1B-13B3-4A57-BBA9-ADF33EBA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55" y="398869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95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369</Words>
  <Application>Microsoft Office PowerPoint</Application>
  <PresentationFormat>Širokoúhlá obrazovka</PresentationFormat>
  <Paragraphs>36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Organika</vt:lpstr>
      <vt:lpstr>Vývojová psychologie</vt:lpstr>
      <vt:lpstr>Osnova</vt:lpstr>
      <vt:lpstr>Prezentace aplikace PowerPoint</vt:lpstr>
      <vt:lpstr>Zásady práce se strachem u dětí</vt:lpstr>
      <vt:lpstr>Práce se strachem</vt:lpstr>
      <vt:lpstr>Externalizace úzkosti</vt:lpstr>
      <vt:lpstr>Patologická úzkost</vt:lpstr>
      <vt:lpstr>Separační úzkost, strach z cizích lidí</vt:lpstr>
      <vt:lpstr>Separační úzkost a školní fobie</vt:lpstr>
      <vt:lpstr>Strach ze školy podmíněn separační úzkostí</vt:lpstr>
      <vt:lpstr>Pojem smrt</vt:lpstr>
      <vt:lpstr>Biblioterapie u dětí (knihy do školní výuky)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veronika</cp:lastModifiedBy>
  <cp:revision>10</cp:revision>
  <dcterms:created xsi:type="dcterms:W3CDTF">2018-10-16T20:21:32Z</dcterms:created>
  <dcterms:modified xsi:type="dcterms:W3CDTF">2018-10-17T06:55:07Z</dcterms:modified>
</cp:coreProperties>
</file>