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0" r:id="rId4"/>
    <p:sldId id="269" r:id="rId5"/>
    <p:sldId id="258" r:id="rId6"/>
    <p:sldId id="271" r:id="rId7"/>
    <p:sldId id="257" r:id="rId8"/>
    <p:sldId id="274" r:id="rId9"/>
    <p:sldId id="268" r:id="rId10"/>
    <p:sldId id="272" r:id="rId11"/>
    <p:sldId id="262" r:id="rId12"/>
    <p:sldId id="263" r:id="rId13"/>
    <p:sldId id="264" r:id="rId14"/>
    <p:sldId id="265" r:id="rId15"/>
    <p:sldId id="273" r:id="rId16"/>
    <p:sldId id="267" r:id="rId17"/>
    <p:sldId id="27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ArvcWaH6I&amp;t=135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-A9SgbAK5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AuhaJYqXQ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ArvcWaH6I&amp;t=135s" TargetMode="External"/><Relationship Id="rId2" Type="http://schemas.openxmlformats.org/officeDocument/2006/relationships/hyperlink" Target="https://www.youtube.com/watch?v=9YWlfRTBhA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01FE5-1D8A-4627-8BD9-E2C6C20A2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384ADC-D082-492C-A057-5F2626753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Seminář </a:t>
            </a:r>
          </a:p>
        </p:txBody>
      </p:sp>
    </p:spTree>
    <p:extLst>
      <p:ext uri="{BB962C8B-B14F-4D97-AF65-F5344CB8AC3E}">
        <p14:creationId xmlns:p14="http://schemas.microsoft.com/office/powerpoint/2010/main" val="4166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22DF5-1109-4093-89C9-53F18C80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Jednotlivá stádia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D8CAF-6BC4-4495-9764-AF8CFB40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https://www.youtube.com/watch?v=gnArvcWaH6I&amp;t=135s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1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148FF-EB43-4052-8C73-12207563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SENZOMOTORICKÉ STADIUM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2AA7B-F2B5-4623-BD01-04D86D13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0-2 ROKY</a:t>
            </a:r>
          </a:p>
          <a:p>
            <a:r>
              <a:rPr lang="cs-CZ" dirty="0"/>
              <a:t>Roste fyzická mobilita</a:t>
            </a:r>
          </a:p>
          <a:p>
            <a:r>
              <a:rPr lang="cs-CZ" dirty="0"/>
              <a:t>Poznávají svět pomocí pohybů a smyslů</a:t>
            </a:r>
          </a:p>
          <a:p>
            <a:r>
              <a:rPr lang="cs-CZ" dirty="0"/>
              <a:t>Reflexy, návyky</a:t>
            </a:r>
          </a:p>
          <a:p>
            <a:r>
              <a:rPr lang="cs-CZ" dirty="0"/>
              <a:t>Uvědomění objektů v okolí (zaměření na vlastní tělo→ zaměření na vnější objekty)</a:t>
            </a:r>
          </a:p>
          <a:p>
            <a:r>
              <a:rPr lang="cs-CZ" dirty="0"/>
              <a:t>Dělání věcí záměrně</a:t>
            </a:r>
          </a:p>
          <a:p>
            <a:r>
              <a:rPr lang="cs-CZ" dirty="0"/>
              <a:t>Egocentričtí</a:t>
            </a:r>
          </a:p>
          <a:p>
            <a:r>
              <a:rPr lang="cs-CZ" dirty="0"/>
              <a:t>TRVALOST OBJEKTU (8./9. měsíc)</a:t>
            </a:r>
          </a:p>
        </p:txBody>
      </p:sp>
    </p:spTree>
    <p:extLst>
      <p:ext uri="{BB962C8B-B14F-4D97-AF65-F5344CB8AC3E}">
        <p14:creationId xmlns:p14="http://schemas.microsoft.com/office/powerpoint/2010/main" val="8346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3EE44-06AF-4012-A571-459F1B5E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28FED0-98EE-4131-B876-BB46252E9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(</a:t>
            </a:r>
            <a:r>
              <a:rPr lang="cs-CZ" sz="1900" dirty="0"/>
              <a:t>SYMBOLICKÉ PŘEDPOJMOVÉ 2-4 ROKY, NÁZORNÉ 4-7 LET</a:t>
            </a:r>
            <a:r>
              <a:rPr lang="cs-CZ" dirty="0"/>
              <a:t>)</a:t>
            </a:r>
          </a:p>
          <a:p>
            <a:r>
              <a:rPr lang="cs-CZ" dirty="0"/>
              <a:t>Fantazie (+imaginární kamarádi), živé neživé objekty (animismus)</a:t>
            </a:r>
          </a:p>
          <a:p>
            <a:r>
              <a:rPr lang="cs-CZ" dirty="0"/>
              <a:t>Učíme se rozumět slovům, obrazům, gestům a to tak, že jsou to určité symboly něčeho</a:t>
            </a:r>
          </a:p>
          <a:p>
            <a:r>
              <a:rPr lang="cs-CZ" dirty="0"/>
              <a:t>Hraní si na něco</a:t>
            </a:r>
          </a:p>
          <a:p>
            <a:r>
              <a:rPr lang="cs-CZ" dirty="0"/>
              <a:t>Proč? </a:t>
            </a:r>
          </a:p>
          <a:p>
            <a:r>
              <a:rPr lang="cs-CZ" dirty="0" err="1"/>
              <a:t>Fenomenismus</a:t>
            </a:r>
            <a:r>
              <a:rPr lang="cs-CZ" dirty="0"/>
              <a:t> (svět je takový, jaký vypadá, vazba na přítomnost)</a:t>
            </a:r>
          </a:p>
          <a:p>
            <a:r>
              <a:rPr lang="cs-CZ" dirty="0"/>
              <a:t>Absolutismus (každé poznání má jednoznačnou platnost)</a:t>
            </a:r>
          </a:p>
          <a:p>
            <a:r>
              <a:rPr lang="cs-CZ" dirty="0"/>
              <a:t>Egocentrické myšlení, neschopnost konzervace kapaliny, počtu</a:t>
            </a:r>
          </a:p>
        </p:txBody>
      </p:sp>
    </p:spTree>
    <p:extLst>
      <p:ext uri="{BB962C8B-B14F-4D97-AF65-F5344CB8AC3E}">
        <p14:creationId xmlns:p14="http://schemas.microsoft.com/office/powerpoint/2010/main" val="301077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89718-227D-4CE6-B547-FB5536EA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STÁDIUM KONKRÉTNÍCH OPERACÍ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CC563E-5E21-48F4-A5DB-25AFF821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7-11 let</a:t>
            </a:r>
          </a:p>
          <a:p>
            <a:r>
              <a:rPr lang="cs-CZ" dirty="0"/>
              <a:t>Logické myšlení, třídění objektů </a:t>
            </a:r>
          </a:p>
          <a:p>
            <a:r>
              <a:rPr lang="cs-CZ" dirty="0"/>
              <a:t>Induktivní myšlení, generalizace</a:t>
            </a:r>
          </a:p>
          <a:p>
            <a:r>
              <a:rPr lang="cs-CZ" dirty="0"/>
              <a:t>Konzervace, reverzibilita, decentrace</a:t>
            </a:r>
          </a:p>
          <a:p>
            <a:r>
              <a:rPr lang="cs-CZ" dirty="0"/>
              <a:t>3+5=8    8-5=3</a:t>
            </a:r>
          </a:p>
          <a:p>
            <a:r>
              <a:rPr lang="cs-CZ" dirty="0"/>
              <a:t>Hlubší sebepoznání, poznání naší jedinečnosti, učíme se vciťovat do ostatních</a:t>
            </a:r>
          </a:p>
        </p:txBody>
      </p:sp>
    </p:spTree>
    <p:extLst>
      <p:ext uri="{BB962C8B-B14F-4D97-AF65-F5344CB8AC3E}">
        <p14:creationId xmlns:p14="http://schemas.microsoft.com/office/powerpoint/2010/main" val="181603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025B5-6FB7-4177-9CE8-CFF68871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STÁDIUM FORMÁLNÍCH OPERACÍ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EFB491-935A-4658-BD9D-B7B5C743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 let+</a:t>
            </a:r>
          </a:p>
          <a:p>
            <a:r>
              <a:rPr lang="cs-CZ" dirty="0"/>
              <a:t>Abstraktní pojmy (láska, nenávist atd.)</a:t>
            </a:r>
          </a:p>
          <a:p>
            <a:r>
              <a:rPr lang="cs-CZ" dirty="0"/>
              <a:t>Myslí racionálněji o abstraktních pojmech a hypotetických událostech</a:t>
            </a:r>
          </a:p>
          <a:p>
            <a:r>
              <a:rPr lang="cs-CZ" dirty="0"/>
              <a:t>Více rozumí vlastní identitě a morálce</a:t>
            </a:r>
          </a:p>
          <a:p>
            <a:r>
              <a:rPr lang="cs-CZ" dirty="0"/>
              <a:t>Více rozumí, proč se lidi chovají, jak se chovají a jsou tak soucitnější</a:t>
            </a:r>
          </a:p>
        </p:txBody>
      </p:sp>
    </p:spTree>
    <p:extLst>
      <p:ext uri="{BB962C8B-B14F-4D97-AF65-F5344CB8AC3E}">
        <p14:creationId xmlns:p14="http://schemas.microsoft.com/office/powerpoint/2010/main" val="30766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4FB77-C950-4C47-BF6E-67A01CAC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Asimilace, akomodace, </a:t>
            </a:r>
            <a:r>
              <a:rPr lang="cs-CZ" dirty="0" err="1"/>
              <a:t>ekvilibrium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851B7-6FE0-4DAB-8104-3FF768C7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https://www.youtube.com/watch?v=3-A9SgbAK5I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33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BB249-C200-47D7-A800-EE9B12E0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DD5AB-616B-420D-8E7C-41843740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konceptu smrti je vedle věku spojen také s vývojem kognitivních dovedností</a:t>
            </a:r>
          </a:p>
        </p:txBody>
      </p:sp>
    </p:spTree>
    <p:extLst>
      <p:ext uri="{BB962C8B-B14F-4D97-AF65-F5344CB8AC3E}">
        <p14:creationId xmlns:p14="http://schemas.microsoft.com/office/powerpoint/2010/main" val="69889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839E8-1EC6-4D98-B827-F3B80F0F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1FD0FE-202E-4007-8379-7BE89D8B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Donést na příště myšlenkovou mapu stádia konkrétních operací</a:t>
            </a:r>
          </a:p>
          <a:p>
            <a:pPr lvl="1"/>
            <a:r>
              <a:rPr lang="cs-CZ" dirty="0"/>
              <a:t>stálost počtu, stálost množství, manipulace s vnitřními reprezentacemi, chápe souvislosti a vztahy, detaily</a:t>
            </a:r>
          </a:p>
          <a:p>
            <a:pPr lvl="1"/>
            <a:r>
              <a:rPr lang="cs-CZ" dirty="0"/>
              <a:t>Jak je na tom s chápáním prostoru a času? Jak řadí a třídí věci? Jak nakládá s čísly? Jak je na tom s prostorovou představivostí?</a:t>
            </a:r>
          </a:p>
        </p:txBody>
      </p:sp>
    </p:spTree>
    <p:extLst>
      <p:ext uri="{BB962C8B-B14F-4D97-AF65-F5344CB8AC3E}">
        <p14:creationId xmlns:p14="http://schemas.microsoft.com/office/powerpoint/2010/main" val="305329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A0F25-AE44-441E-8A80-22F404EE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223CD36-BF07-4BE2-B67A-BC920D015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363" y="544339"/>
            <a:ext cx="7240384" cy="57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C5AC7-F3EF-48CD-874E-6104D47C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777066"/>
            <a:ext cx="9601196" cy="1303867"/>
          </a:xfrm>
        </p:spPr>
        <p:txBody>
          <a:bodyPr/>
          <a:lstStyle/>
          <a:p>
            <a:r>
              <a:rPr lang="cs-CZ" dirty="0"/>
              <a:t>Budeme si hrát</a:t>
            </a:r>
          </a:p>
        </p:txBody>
      </p:sp>
    </p:spTree>
    <p:extLst>
      <p:ext uri="{BB962C8B-B14F-4D97-AF65-F5344CB8AC3E}">
        <p14:creationId xmlns:p14="http://schemas.microsoft.com/office/powerpoint/2010/main" val="157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B452D6-70D5-438A-999E-C80D251F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20" y="1510928"/>
            <a:ext cx="8087136" cy="2054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000" dirty="0"/>
              <a:t>PROČ?</a:t>
            </a:r>
          </a:p>
        </p:txBody>
      </p:sp>
      <p:pic>
        <p:nvPicPr>
          <p:cNvPr id="3074" name="Picture 2" descr="VÃ½sledek obrÃ¡zku pro ÃDIV">
            <a:extLst>
              <a:ext uri="{FF2B5EF4-FFF2-40B4-BE49-F238E27FC236}">
                <a16:creationId xmlns:a16="http://schemas.microsoft.com/office/drawing/2014/main" id="{51A61FCE-95DE-439A-997B-2F194AC1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71" y="104535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ÃDIV">
            <a:extLst>
              <a:ext uri="{FF2B5EF4-FFF2-40B4-BE49-F238E27FC236}">
                <a16:creationId xmlns:a16="http://schemas.microsoft.com/office/drawing/2014/main" id="{25C97682-19A2-4EC4-8110-7350DB5A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80" y="755374"/>
            <a:ext cx="22804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ÃDIV">
            <a:extLst>
              <a:ext uri="{FF2B5EF4-FFF2-40B4-BE49-F238E27FC236}">
                <a16:creationId xmlns:a16="http://schemas.microsoft.com/office/drawing/2014/main" id="{88459476-A4AB-47C2-8CB4-B466B793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07" y="3221197"/>
            <a:ext cx="4492487" cy="28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piaget">
            <a:extLst>
              <a:ext uri="{FF2B5EF4-FFF2-40B4-BE49-F238E27FC236}">
                <a16:creationId xmlns:a16="http://schemas.microsoft.com/office/drawing/2014/main" id="{26749333-F21D-4A99-9FB6-8E8D7C1ED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05" y="2557993"/>
            <a:ext cx="198016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VÃ½sledek obrÃ¡zku pro piaget">
            <a:extLst>
              <a:ext uri="{FF2B5EF4-FFF2-40B4-BE49-F238E27FC236}">
                <a16:creationId xmlns:a16="http://schemas.microsoft.com/office/drawing/2014/main" id="{C25AF6F5-7A6D-44D3-B440-3D4A26F236A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1C6FD6-D35E-45CC-898E-77A38C91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03" y="2689363"/>
            <a:ext cx="2857500" cy="2857500"/>
          </a:xfrm>
          <a:prstGeom prst="rect">
            <a:avLst/>
          </a:prstGeom>
        </p:spPr>
      </p:pic>
      <p:pic>
        <p:nvPicPr>
          <p:cNvPr id="2060" name="Picture 12" descr="VÃ½sledek obrÃ¡zku pro piaget">
            <a:extLst>
              <a:ext uri="{FF2B5EF4-FFF2-40B4-BE49-F238E27FC236}">
                <a16:creationId xmlns:a16="http://schemas.microsoft.com/office/drawing/2014/main" id="{079651E9-8B12-4F46-BA8D-12E5035E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99" y="2385391"/>
            <a:ext cx="2662996" cy="37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38BBB-EE3E-4E87-9941-6861698B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kom je řeč?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2918AA-FCC0-4E15-9E5B-27D5E9A86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www.youtube.com/watch?v=7AuhaJYqXQ4</a:t>
            </a:r>
            <a:endParaRPr lang="cs-CZ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9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BB859-CAE1-4097-899D-036339A9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POHÁDKA O PIAGETOVI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679774-B39F-4767-ABDD-F5DCCAA5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Ã½sledek obrÃ¡zku pro POHÃDKA">
            <a:extLst>
              <a:ext uri="{FF2B5EF4-FFF2-40B4-BE49-F238E27FC236}">
                <a16:creationId xmlns:a16="http://schemas.microsoft.com/office/drawing/2014/main" id="{1EB6E767-B101-4C3E-A6DB-6689B4D6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2285999"/>
            <a:ext cx="3496711" cy="3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688B7-A4EC-4FB2-957E-8A99B05C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94647"/>
            <a:ext cx="9601196" cy="1303867"/>
          </a:xfrm>
        </p:spPr>
        <p:txBody>
          <a:bodyPr/>
          <a:lstStyle/>
          <a:p>
            <a:r>
              <a:rPr lang="cs-CZ" dirty="0"/>
              <a:t>POKUSY</a:t>
            </a:r>
          </a:p>
        </p:txBody>
      </p:sp>
      <p:pic>
        <p:nvPicPr>
          <p:cNvPr id="5122" name="Picture 2" descr="VÃ½sledek obrÃ¡zku pro pokusy">
            <a:extLst>
              <a:ext uri="{FF2B5EF4-FFF2-40B4-BE49-F238E27FC236}">
                <a16:creationId xmlns:a16="http://schemas.microsoft.com/office/drawing/2014/main" id="{ABECA612-32E7-4063-A33D-D5148722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23" y="2680249"/>
            <a:ext cx="5942772" cy="33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511B0-9954-46EC-BFAE-A16D8CDA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25841-924B-4AA9-A828-C8279D1A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https://www.youtube.com/watch?v=PuP53BbIY0A</a:t>
            </a:r>
          </a:p>
          <a:p>
            <a:r>
              <a:rPr lang="cs-CZ" dirty="0">
                <a:hlinkClick r:id="rId2"/>
              </a:rPr>
              <a:t>https://www.youtube.com/watch?v=9YWlfRTBhAQ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https://www.youtube.com/watch?v=gnArvcWaH6I&amp;t=135s</a:t>
            </a:r>
            <a:r>
              <a:rPr lang="cs-CZ" dirty="0"/>
              <a:t> (2 min. 40)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5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3C18D-9BC9-4FDA-8EF9-14F2BF2A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ifferent types of mind maps">
            <a:extLst>
              <a:ext uri="{FF2B5EF4-FFF2-40B4-BE49-F238E27FC236}">
                <a16:creationId xmlns:a16="http://schemas.microsoft.com/office/drawing/2014/main" id="{BE07954C-B514-4CF6-B7F7-E821CFFB8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2" y="935323"/>
            <a:ext cx="6394042" cy="49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</TotalTime>
  <Words>314</Words>
  <Application>Microsoft Office PowerPoint</Application>
  <PresentationFormat>Širokoúhlá obrazovka</PresentationFormat>
  <Paragraphs>51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Organika</vt:lpstr>
      <vt:lpstr>Vývojová psychologie</vt:lpstr>
      <vt:lpstr>Budeme si hrát</vt:lpstr>
      <vt:lpstr>Prezentace aplikace PowerPoint</vt:lpstr>
      <vt:lpstr>Prezentace aplikace PowerPoint</vt:lpstr>
      <vt:lpstr>O kom je řeč?</vt:lpstr>
      <vt:lpstr>POHÁDKA O PIAGETOVI</vt:lpstr>
      <vt:lpstr>POKUSY</vt:lpstr>
      <vt:lpstr>Prezentace aplikace PowerPoint</vt:lpstr>
      <vt:lpstr>Prezentace aplikace PowerPoint</vt:lpstr>
      <vt:lpstr>Jednotlivá stádia</vt:lpstr>
      <vt:lpstr>SENZOMOTORICKÉ STADIUM</vt:lpstr>
      <vt:lpstr>PŘEDOPERAČNÍ STÁDIUM</vt:lpstr>
      <vt:lpstr>STÁDIUM KONKRÉTNÍCH OPERACÍ</vt:lpstr>
      <vt:lpstr>STÁDIUM FORMÁLNÍCH OPERACÍ</vt:lpstr>
      <vt:lpstr>Asimilace, akomodace, ekvilibrium</vt:lpstr>
      <vt:lpstr>Prezentace aplikace PowerPoint</vt:lpstr>
      <vt:lpstr>Domácí úkol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</dc:title>
  <dc:creator>veronika</dc:creator>
  <cp:lastModifiedBy>lektor</cp:lastModifiedBy>
  <cp:revision>19</cp:revision>
  <dcterms:created xsi:type="dcterms:W3CDTF">2018-10-30T19:26:59Z</dcterms:created>
  <dcterms:modified xsi:type="dcterms:W3CDTF">2018-10-31T09:46:51Z</dcterms:modified>
</cp:coreProperties>
</file>