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57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719163-8EA5-41DE-8BBD-8D45EC40B0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Vývojová psychologie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B6C1AAE-E59E-4FFE-B588-B62F9F6DC8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seminář</a:t>
            </a:r>
          </a:p>
        </p:txBody>
      </p:sp>
    </p:spTree>
    <p:extLst>
      <p:ext uri="{BB962C8B-B14F-4D97-AF65-F5344CB8AC3E}">
        <p14:creationId xmlns:p14="http://schemas.microsoft.com/office/powerpoint/2010/main" val="285925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C7AFA0-2441-4798-AB02-8D318233D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1B3851-FEA7-4A89-8A30-DB390F84B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Morální vývoj</a:t>
            </a:r>
          </a:p>
          <a:p>
            <a:r>
              <a:rPr lang="cs-CZ" dirty="0" err="1"/>
              <a:t>Piaget</a:t>
            </a:r>
            <a:endParaRPr lang="cs-CZ" dirty="0"/>
          </a:p>
          <a:p>
            <a:r>
              <a:rPr lang="cs-CZ" dirty="0" err="1"/>
              <a:t>Kohlberg</a:t>
            </a:r>
            <a:endParaRPr lang="cs-CZ" dirty="0"/>
          </a:p>
          <a:p>
            <a:r>
              <a:rPr lang="cs-CZ" dirty="0"/>
              <a:t>Heinzovo dilema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2AFBCD2-0A77-4D32-98E8-82566C492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555" y="3119760"/>
            <a:ext cx="3870960" cy="130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9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1643F8-4831-4E50-ABD7-31AA0328F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Piaget</a:t>
            </a:r>
            <a:r>
              <a:rPr lang="cs-CZ" dirty="0"/>
              <a:t> a morálka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99043E-1641-49C6-8CC8-55FA06FBE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1. heteronomní (závislou) a 2. autonomní (nezávislou) morálku. </a:t>
            </a:r>
          </a:p>
          <a:p>
            <a:r>
              <a:rPr lang="cs-CZ" dirty="0"/>
              <a:t>Přechod -mladší školní věk (mezi šestým a osmým rokem). </a:t>
            </a:r>
          </a:p>
          <a:p>
            <a:r>
              <a:rPr lang="cs-CZ" dirty="0"/>
              <a:t>„Stupeň morálního vývoje je tedy určován mírou zvnitřnění etických norem: nejprve tyto normy působí jako vnější sankcionované tlaky, jako dodržované příkazy, jejichž překročení je trestáno; vyšší úroveň vývoje představuje jednání, kterého dítě dosahuje až ve školním věku, kdy jednání je regulováno již zvnitřněnými normami, jež tak vystupují jako samozřejmé.“ </a:t>
            </a:r>
          </a:p>
        </p:txBody>
      </p:sp>
    </p:spTree>
    <p:extLst>
      <p:ext uri="{BB962C8B-B14F-4D97-AF65-F5344CB8AC3E}">
        <p14:creationId xmlns:p14="http://schemas.microsoft.com/office/powerpoint/2010/main" val="281341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607FA2-A05E-4EE6-AC83-BFE2AABD7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Kohlberg</a:t>
            </a:r>
            <a:endParaRPr lang="cs-CZ" dirty="0"/>
          </a:p>
        </p:txBody>
      </p:sp>
      <p:pic>
        <p:nvPicPr>
          <p:cNvPr id="2050" name="Picture 2" descr="VÃ½sledek obrÃ¡zku pro kohlberg">
            <a:extLst>
              <a:ext uri="{FF2B5EF4-FFF2-40B4-BE49-F238E27FC236}">
                <a16:creationId xmlns:a16="http://schemas.microsoft.com/office/drawing/2014/main" id="{CC76ED03-0804-4322-AADD-AC2F022D7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097" y="2285981"/>
            <a:ext cx="2762972" cy="360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ek obrÃ¡zku pro kohlberg">
            <a:extLst>
              <a:ext uri="{FF2B5EF4-FFF2-40B4-BE49-F238E27FC236}">
                <a16:creationId xmlns:a16="http://schemas.microsoft.com/office/drawing/2014/main" id="{A12F034B-333B-4A16-9F9B-2469CDBCA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106" y="2556932"/>
            <a:ext cx="2651884" cy="265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04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43AE4E-8A4B-4FE0-ACB0-217F62210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Stádia </a:t>
            </a:r>
          </a:p>
        </p:txBody>
      </p:sp>
      <p:sp>
        <p:nvSpPr>
          <p:cNvPr id="4" name="AutoShape 2" descr="SouvisejÃ­cÃ­ obrÃ¡zek">
            <a:extLst>
              <a:ext uri="{FF2B5EF4-FFF2-40B4-BE49-F238E27FC236}">
                <a16:creationId xmlns:a16="http://schemas.microsoft.com/office/drawing/2014/main" id="{80C3D0E6-A46E-4D85-BC64-AF3C0900D8BE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r>
              <a:rPr lang="cs-CZ" b="1" dirty="0"/>
              <a:t>1. </a:t>
            </a:r>
            <a:r>
              <a:rPr lang="cs-CZ" b="1" dirty="0" err="1"/>
              <a:t>Prekonvenční</a:t>
            </a:r>
            <a:r>
              <a:rPr lang="cs-CZ" b="1" dirty="0"/>
              <a:t> úroveň morálky (2–7 let věku dítěte)</a:t>
            </a:r>
          </a:p>
          <a:p>
            <a:pPr lvl="1"/>
            <a:r>
              <a:rPr lang="cs-CZ" b="1" dirty="0"/>
              <a:t>a)</a:t>
            </a:r>
            <a:r>
              <a:rPr lang="cs-CZ" dirty="0"/>
              <a:t> </a:t>
            </a:r>
            <a:r>
              <a:rPr lang="cs-CZ" b="1" dirty="0"/>
              <a:t>orientace na trest</a:t>
            </a:r>
          </a:p>
          <a:p>
            <a:pPr lvl="1"/>
            <a:r>
              <a:rPr lang="cs-CZ" b="1" dirty="0"/>
              <a:t>b)</a:t>
            </a:r>
            <a:r>
              <a:rPr lang="cs-CZ" dirty="0"/>
              <a:t> </a:t>
            </a:r>
            <a:r>
              <a:rPr lang="cs-CZ" b="1" dirty="0"/>
              <a:t>orientace na odměnu</a:t>
            </a:r>
          </a:p>
          <a:p>
            <a:r>
              <a:rPr lang="cs-CZ" b="1" dirty="0"/>
              <a:t>2. Konvenční úroveň morálky (7–11 let věku dítěte)</a:t>
            </a:r>
          </a:p>
          <a:p>
            <a:pPr lvl="1"/>
            <a:r>
              <a:rPr lang="cs-CZ" b="1" dirty="0"/>
              <a:t>a)</a:t>
            </a:r>
            <a:r>
              <a:rPr lang="cs-CZ" dirty="0"/>
              <a:t> </a:t>
            </a:r>
            <a:r>
              <a:rPr lang="cs-CZ" b="1" dirty="0"/>
              <a:t>orientace na to, být hodným dítětem</a:t>
            </a:r>
          </a:p>
          <a:p>
            <a:pPr lvl="1"/>
            <a:r>
              <a:rPr lang="pt-BR" b="1" dirty="0"/>
              <a:t>b) orientace na řád a zákon</a:t>
            </a:r>
            <a:endParaRPr lang="cs-CZ" b="1" dirty="0"/>
          </a:p>
          <a:p>
            <a:r>
              <a:rPr lang="cs-CZ" b="1" dirty="0"/>
              <a:t>3. </a:t>
            </a:r>
            <a:r>
              <a:rPr lang="cs-CZ" b="1" dirty="0" err="1"/>
              <a:t>Postkonvenční</a:t>
            </a:r>
            <a:r>
              <a:rPr lang="cs-CZ" b="1" dirty="0"/>
              <a:t> úroveň morálky (12 let a výše)</a:t>
            </a:r>
          </a:p>
          <a:p>
            <a:pPr lvl="1"/>
            <a:r>
              <a:rPr lang="cs-CZ" b="1" dirty="0"/>
              <a:t>a) orientace na společenskou smlouvu </a:t>
            </a:r>
          </a:p>
          <a:p>
            <a:pPr lvl="1"/>
            <a:r>
              <a:rPr lang="cs-CZ" b="1" dirty="0"/>
              <a:t>(b) stadium univerzální etiky)</a:t>
            </a:r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193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071E11-085B-4EB9-916D-A8145E1AE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Heinzovo dilema a jednotlivá stádia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A6F5CA-3F52-4CEB-9E06-D00202FF1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157" y="2438400"/>
            <a:ext cx="9942440" cy="3816626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1. stádium (poslušnost): Heinz neměl ukrást lék, </a:t>
            </a:r>
            <a:r>
              <a:rPr lang="cs-CZ" dirty="0" smtClean="0"/>
              <a:t>protože </a:t>
            </a:r>
            <a:r>
              <a:rPr lang="cs-CZ" dirty="0"/>
              <a:t>následkem toho by byl uvězněn </a:t>
            </a:r>
          </a:p>
          <a:p>
            <a:r>
              <a:rPr lang="cs-CZ" dirty="0"/>
              <a:t>2. stádium (osobní zájem): Heinz měl ukrást lék, </a:t>
            </a:r>
            <a:r>
              <a:rPr lang="cs-CZ" dirty="0" smtClean="0"/>
              <a:t>protože </a:t>
            </a:r>
            <a:r>
              <a:rPr lang="cs-CZ" dirty="0"/>
              <a:t>pak by byl mnohem šťastnější, kdyby zachránil svou </a:t>
            </a:r>
            <a:r>
              <a:rPr lang="cs-CZ" dirty="0" smtClean="0"/>
              <a:t>ženu</a:t>
            </a:r>
            <a:r>
              <a:rPr lang="cs-CZ" dirty="0"/>
              <a:t>, i kdyby byl odsouzen do vězení </a:t>
            </a:r>
          </a:p>
          <a:p>
            <a:r>
              <a:rPr lang="cs-CZ" dirty="0"/>
              <a:t>3. stádium (hodné dítě): Heinz měl ukrást lék, </a:t>
            </a:r>
            <a:r>
              <a:rPr lang="cs-CZ" dirty="0" smtClean="0"/>
              <a:t>protože </a:t>
            </a:r>
            <a:r>
              <a:rPr lang="cs-CZ" dirty="0"/>
              <a:t>to jeho </a:t>
            </a:r>
            <a:r>
              <a:rPr lang="cs-CZ" dirty="0" smtClean="0"/>
              <a:t>žena </a:t>
            </a:r>
            <a:r>
              <a:rPr lang="cs-CZ" dirty="0"/>
              <a:t>očekávala. </a:t>
            </a:r>
          </a:p>
          <a:p>
            <a:r>
              <a:rPr lang="cs-CZ" dirty="0"/>
              <a:t>4. stádium (zákon): Heinz neměl ukrást lék, </a:t>
            </a:r>
            <a:r>
              <a:rPr lang="cs-CZ" dirty="0" smtClean="0"/>
              <a:t>protože </a:t>
            </a:r>
            <a:r>
              <a:rPr lang="cs-CZ" dirty="0"/>
              <a:t>zákon zakazuje krást </a:t>
            </a:r>
          </a:p>
          <a:p>
            <a:r>
              <a:rPr lang="cs-CZ" dirty="0"/>
              <a:t>5. stádium (společenská smlouva, lidská práva): Heinz měl ukrást lék, </a:t>
            </a:r>
            <a:r>
              <a:rPr lang="cs-CZ" dirty="0" smtClean="0"/>
              <a:t>protože každý </a:t>
            </a:r>
            <a:r>
              <a:rPr lang="cs-CZ" dirty="0"/>
              <a:t>má právo na </a:t>
            </a:r>
            <a:r>
              <a:rPr lang="cs-CZ" dirty="0" smtClean="0"/>
              <a:t>život</a:t>
            </a:r>
            <a:r>
              <a:rPr lang="cs-CZ" dirty="0"/>
              <a:t>, bez ohledu na zákon. Nebo: Heinz neměl ukrást lék, </a:t>
            </a:r>
            <a:r>
              <a:rPr lang="cs-CZ" dirty="0" smtClean="0"/>
              <a:t>protože </a:t>
            </a:r>
            <a:r>
              <a:rPr lang="cs-CZ" dirty="0"/>
              <a:t>vědec má právo na kompenzaci za své úsilí. </a:t>
            </a:r>
          </a:p>
          <a:p>
            <a:r>
              <a:rPr lang="cs-CZ" dirty="0"/>
              <a:t>6. stádium (univerzální etika, individuální svědomí): Heinz měl ukrást lék, </a:t>
            </a:r>
            <a:r>
              <a:rPr lang="cs-CZ" dirty="0" smtClean="0"/>
              <a:t>protože </a:t>
            </a:r>
            <a:r>
              <a:rPr lang="cs-CZ" dirty="0"/>
              <a:t>zachránit lidský </a:t>
            </a:r>
            <a:r>
              <a:rPr lang="cs-CZ" dirty="0" smtClean="0"/>
              <a:t>život </a:t>
            </a:r>
            <a:r>
              <a:rPr lang="cs-CZ" dirty="0"/>
              <a:t>je základnější hodnota </a:t>
            </a:r>
            <a:r>
              <a:rPr lang="cs-CZ" dirty="0" smtClean="0"/>
              <a:t>než </a:t>
            </a:r>
            <a:r>
              <a:rPr lang="cs-CZ" dirty="0"/>
              <a:t>právo jiné osoby na majetek. Nebo: Heinz neměl ukrást lék, </a:t>
            </a:r>
            <a:r>
              <a:rPr lang="cs-CZ" dirty="0" smtClean="0"/>
              <a:t>protože </a:t>
            </a:r>
            <a:r>
              <a:rPr lang="cs-CZ" dirty="0"/>
              <a:t>tak porušil zlaté pravidlo cti a respektu.</a:t>
            </a:r>
          </a:p>
        </p:txBody>
      </p:sp>
    </p:spTree>
    <p:extLst>
      <p:ext uri="{BB962C8B-B14F-4D97-AF65-F5344CB8AC3E}">
        <p14:creationId xmlns:p14="http://schemas.microsoft.com/office/powerpoint/2010/main" val="579199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14D2DD-F41C-4AD7-B49B-16AC40C30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Správné řešení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EA204FB-0A24-4690-8A90-2C6FFE46A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Helenka (9)- 1. stádium</a:t>
            </a:r>
          </a:p>
          <a:p>
            <a:r>
              <a:rPr lang="cs-CZ" dirty="0"/>
              <a:t>Eliška (13) –5. stádium</a:t>
            </a:r>
          </a:p>
          <a:p>
            <a:r>
              <a:rPr lang="cs-CZ" dirty="0"/>
              <a:t>Kateřina (16) –2. stádium</a:t>
            </a:r>
          </a:p>
          <a:p>
            <a:r>
              <a:rPr lang="cs-CZ" dirty="0"/>
              <a:t>Milan (18) –2. stádium</a:t>
            </a:r>
          </a:p>
          <a:p>
            <a:r>
              <a:rPr lang="cs-CZ" dirty="0"/>
              <a:t>Zuzana (20)- 5. stádium</a:t>
            </a:r>
          </a:p>
          <a:p>
            <a:r>
              <a:rPr lang="cs-CZ" dirty="0"/>
              <a:t>Václav (26)- 5.stádium</a:t>
            </a:r>
          </a:p>
          <a:p>
            <a:r>
              <a:rPr lang="cs-CZ" dirty="0"/>
              <a:t>František (62)- 5.stádium</a:t>
            </a:r>
          </a:p>
        </p:txBody>
      </p:sp>
    </p:spTree>
    <p:extLst>
      <p:ext uri="{BB962C8B-B14F-4D97-AF65-F5344CB8AC3E}">
        <p14:creationId xmlns:p14="http://schemas.microsoft.com/office/powerpoint/2010/main" val="18786614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105</TotalTime>
  <Words>326</Words>
  <Application>Microsoft Office PowerPoint</Application>
  <PresentationFormat>Širokoúhlá obrazovka</PresentationFormat>
  <Paragraphs>37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Organika</vt:lpstr>
      <vt:lpstr>Vývojová psychologie</vt:lpstr>
      <vt:lpstr>Osnova</vt:lpstr>
      <vt:lpstr>Piaget a morálka</vt:lpstr>
      <vt:lpstr>Kohlberg</vt:lpstr>
      <vt:lpstr>Stádia </vt:lpstr>
      <vt:lpstr>Heinzovo dilema a jednotlivá stádia</vt:lpstr>
      <vt:lpstr>Správné řešení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Vývojová psychologie</dc:title>
  <dc:creator>veronika</dc:creator>
  <cp:lastModifiedBy>lektor</cp:lastModifiedBy>
  <cp:revision>8</cp:revision>
  <dcterms:created xsi:type="dcterms:W3CDTF">2018-11-20T22:49:33Z</dcterms:created>
  <dcterms:modified xsi:type="dcterms:W3CDTF">2018-11-21T09:53:57Z</dcterms:modified>
</cp:coreProperties>
</file>