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5143500" cx="9144000"/>
  <p:notesSz cx="6858000" cy="9144000"/>
  <p:embeddedFontLst>
    <p:embeddedFont>
      <p:font typeface="Amatic SC"/>
      <p:regular r:id="rId36"/>
      <p:bold r:id="rId37"/>
    </p:embeddedFont>
    <p:embeddedFont>
      <p:font typeface="Source Code Pro"/>
      <p:regular r:id="rId38"/>
      <p:bold r:id="rId39"/>
    </p:embeddedFont>
    <p:embeddedFont>
      <p:font typeface="Candara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andara-regular.fntdata"/><Relationship Id="rId20" Type="http://schemas.openxmlformats.org/officeDocument/2006/relationships/slide" Target="slides/slide14.xml"/><Relationship Id="rId42" Type="http://schemas.openxmlformats.org/officeDocument/2006/relationships/font" Target="fonts/Candara-italic.fntdata"/><Relationship Id="rId41" Type="http://schemas.openxmlformats.org/officeDocument/2006/relationships/font" Target="fonts/Candara-bold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43" Type="http://schemas.openxmlformats.org/officeDocument/2006/relationships/font" Target="fonts/Candara-boldItalic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AmaticSC-bold.fntdata"/><Relationship Id="rId14" Type="http://schemas.openxmlformats.org/officeDocument/2006/relationships/slide" Target="slides/slide8.xml"/><Relationship Id="rId36" Type="http://schemas.openxmlformats.org/officeDocument/2006/relationships/font" Target="fonts/AmaticSC-regular.fntdata"/><Relationship Id="rId17" Type="http://schemas.openxmlformats.org/officeDocument/2006/relationships/slide" Target="slides/slide11.xml"/><Relationship Id="rId39" Type="http://schemas.openxmlformats.org/officeDocument/2006/relationships/font" Target="fonts/SourceCodePro-bold.fntdata"/><Relationship Id="rId16" Type="http://schemas.openxmlformats.org/officeDocument/2006/relationships/slide" Target="slides/slide10.xml"/><Relationship Id="rId38" Type="http://schemas.openxmlformats.org/officeDocument/2006/relationships/font" Target="fonts/SourceCodePro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Google Shape;2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8" name="Google Shape;278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1" name="Google Shape;29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2" name="Google Shape;292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8" name="Google Shape;29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9" name="Google Shape;299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49b3e5596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5" name="Google Shape;305;g49b3e5596e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9b3e5596e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g49b3e5596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2" name="Google Shape;312;g49b3e5596e_0_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9b3e5596e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g49b3e5596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9" name="Google Shape;319;g49b3e5596e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49b3e5596e_0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g49b3e5596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7" name="Google Shape;327;g49b3e5596e_0_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9b3e5596e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4" name="Google Shape;334;g49b3e5596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5" name="Google Shape;335;g49b3e5596e_0_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49b3e5596e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g49b3e5596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3" name="Google Shape;343;g49b3e5596e_0_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49b3e559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49b3e559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" name="Google Shape;53;p1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p1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55" name="Google Shape;55;p11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6" name="Google Shape;56;p1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228600" y="171450"/>
            <a:ext cx="8695800" cy="45264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72951A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9" name="Google Shape;79;p15"/>
          <p:cNvGrpSpPr/>
          <p:nvPr/>
        </p:nvGrpSpPr>
        <p:grpSpPr>
          <a:xfrm>
            <a:off x="211485" y="4015632"/>
            <a:ext cx="8723976" cy="998756"/>
            <a:chOff x="-3905250" y="4294188"/>
            <a:chExt cx="13011150" cy="1892300"/>
          </a:xfrm>
        </p:grpSpPr>
        <p:sp>
          <p:nvSpPr>
            <p:cNvPr id="80" name="Google Shape;80;p1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5" name="Google Shape;85;p15"/>
          <p:cNvSpPr txBox="1"/>
          <p:nvPr>
            <p:ph type="ctrTitle"/>
          </p:nvPr>
        </p:nvSpPr>
        <p:spPr>
          <a:xfrm>
            <a:off x="685800" y="1200150"/>
            <a:ext cx="7772400" cy="133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6" name="Google Shape;86;p15"/>
          <p:cNvSpPr txBox="1"/>
          <p:nvPr>
            <p:ph idx="1" type="subTitle"/>
          </p:nvPr>
        </p:nvSpPr>
        <p:spPr>
          <a:xfrm>
            <a:off x="1371600" y="2667001"/>
            <a:ext cx="64008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7" name="Google Shape;87;p15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8" name="Google Shape;88;p15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" name="Google Shape;92;p16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93" name="Google Shape;93;p16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676655" y="2009394"/>
            <a:ext cx="38223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96" name="Google Shape;96;p16"/>
          <p:cNvSpPr txBox="1"/>
          <p:nvPr>
            <p:ph idx="2" type="body"/>
          </p:nvPr>
        </p:nvSpPr>
        <p:spPr>
          <a:xfrm>
            <a:off x="4645152" y="2009394"/>
            <a:ext cx="38223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obsah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872067" y="2006600"/>
            <a:ext cx="7408200" cy="25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99" name="Google Shape;99;p17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0" name="Google Shape;100;p17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5" name="Google Shape;105;p18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6" name="Google Shape;106;p18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/>
          <p:nvPr/>
        </p:nvSpPr>
        <p:spPr>
          <a:xfrm>
            <a:off x="228600" y="171450"/>
            <a:ext cx="8695800" cy="10698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72951A"/>
              </a:gs>
              <a:gs pos="90000">
                <a:srgbClr val="C5E670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0" name="Google Shape;110;p19"/>
          <p:cNvGrpSpPr/>
          <p:nvPr/>
        </p:nvGrpSpPr>
        <p:grpSpPr>
          <a:xfrm>
            <a:off x="211645" y="535702"/>
            <a:ext cx="8723434" cy="997431"/>
            <a:chOff x="-3905251" y="4294188"/>
            <a:chExt cx="13027829" cy="1892300"/>
          </a:xfrm>
        </p:grpSpPr>
        <p:sp>
          <p:nvSpPr>
            <p:cNvPr id="111" name="Google Shape;111;p1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2" name="Google Shape;112;p19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3" name="Google Shape;113;p1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4" name="Google Shape;114;p1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5" name="Google Shape;115;p19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16" name="Google Shape;116;p19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17" name="Google Shape;117;p19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/>
          <p:nvPr/>
        </p:nvSpPr>
        <p:spPr>
          <a:xfrm>
            <a:off x="228600" y="171450"/>
            <a:ext cx="8695800" cy="35526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72951A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6047438" y="3152694"/>
            <a:ext cx="2876431" cy="535520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3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2" name="Google Shape;122;p20"/>
          <p:cNvSpPr/>
          <p:nvPr/>
        </p:nvSpPr>
        <p:spPr>
          <a:xfrm>
            <a:off x="2619320" y="3056467"/>
            <a:ext cx="5544517" cy="637604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3" name="Google Shape;123;p20"/>
          <p:cNvSpPr/>
          <p:nvPr/>
        </p:nvSpPr>
        <p:spPr>
          <a:xfrm>
            <a:off x="2828728" y="3065672"/>
            <a:ext cx="5467982" cy="580704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5609489" y="3055630"/>
            <a:ext cx="3308002" cy="488662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5" name="Google Shape;125;p20"/>
          <p:cNvSpPr/>
          <p:nvPr/>
        </p:nvSpPr>
        <p:spPr>
          <a:xfrm>
            <a:off x="211665" y="3043916"/>
            <a:ext cx="8723372" cy="997406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6" name="Google Shape;126;p20"/>
          <p:cNvSpPr txBox="1"/>
          <p:nvPr>
            <p:ph type="title"/>
          </p:nvPr>
        </p:nvSpPr>
        <p:spPr>
          <a:xfrm>
            <a:off x="690032" y="184767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1367365" y="1078086"/>
            <a:ext cx="64176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28" name="Google Shape;128;p20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29" name="Google Shape;129;p20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228600" y="171450"/>
            <a:ext cx="8695800" cy="45264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72951A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33" name="Google Shape;133;p21"/>
          <p:cNvGrpSpPr/>
          <p:nvPr/>
        </p:nvGrpSpPr>
        <p:grpSpPr>
          <a:xfrm>
            <a:off x="211485" y="4015632"/>
            <a:ext cx="8723976" cy="998756"/>
            <a:chOff x="-3905250" y="4294188"/>
            <a:chExt cx="13011150" cy="1892300"/>
          </a:xfrm>
        </p:grpSpPr>
        <p:sp>
          <p:nvSpPr>
            <p:cNvPr id="134" name="Google Shape;134;p2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5" name="Google Shape;135;p21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7" name="Google Shape;137;p2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8" name="Google Shape;138;p2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9" name="Google Shape;139;p21"/>
          <p:cNvSpPr txBox="1"/>
          <p:nvPr>
            <p:ph type="title"/>
          </p:nvPr>
        </p:nvSpPr>
        <p:spPr>
          <a:xfrm>
            <a:off x="4874155" y="254000"/>
            <a:ext cx="3812700" cy="18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i="0" sz="28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4868333" y="2089150"/>
            <a:ext cx="38184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2" name="Google Shape;142;p21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44" name="Google Shape;144;p21"/>
          <p:cNvSpPr/>
          <p:nvPr>
            <p:ph idx="2" type="pic"/>
          </p:nvPr>
        </p:nvSpPr>
        <p:spPr>
          <a:xfrm>
            <a:off x="838200" y="1028700"/>
            <a:ext cx="3566100" cy="219480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12" kx="0" rotWithShape="0" algn="bl" stA="30000" stPos="0" sy="-100000" ky="0"/>
          </a:effectLst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6656" y="2008586"/>
            <a:ext cx="38223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7332" y="2571750"/>
            <a:ext cx="3820200" cy="2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3" type="body"/>
          </p:nvPr>
        </p:nvSpPr>
        <p:spPr>
          <a:xfrm>
            <a:off x="4648200" y="2008585"/>
            <a:ext cx="38223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0" name="Google Shape;150;p22"/>
          <p:cNvSpPr txBox="1"/>
          <p:nvPr>
            <p:ph idx="4" type="body"/>
          </p:nvPr>
        </p:nvSpPr>
        <p:spPr>
          <a:xfrm>
            <a:off x="4645025" y="2571750"/>
            <a:ext cx="3822300" cy="2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1" name="Google Shape;151;p22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2" name="Google Shape;152;p22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228600" y="171450"/>
            <a:ext cx="8695800" cy="10698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72951A"/>
              </a:gs>
              <a:gs pos="90000">
                <a:srgbClr val="C5E670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6" name="Google Shape;156;p23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7" name="Google Shape;157;p23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8" name="Google Shape;158;p23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914400" y="2686050"/>
            <a:ext cx="33528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grpSp>
        <p:nvGrpSpPr>
          <p:cNvPr id="160" name="Google Shape;160;p23"/>
          <p:cNvGrpSpPr/>
          <p:nvPr/>
        </p:nvGrpSpPr>
        <p:grpSpPr>
          <a:xfrm>
            <a:off x="211485" y="535803"/>
            <a:ext cx="8723976" cy="998756"/>
            <a:chOff x="-3905250" y="4294188"/>
            <a:chExt cx="13011150" cy="1892300"/>
          </a:xfrm>
        </p:grpSpPr>
        <p:sp>
          <p:nvSpPr>
            <p:cNvPr id="161" name="Google Shape;161;p2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2" name="Google Shape;162;p23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3" name="Google Shape;163;p2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4" name="Google Shape;164;p2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5" name="Google Shape;165;p23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66" name="Google Shape;166;p23"/>
          <p:cNvSpPr txBox="1"/>
          <p:nvPr>
            <p:ph type="title"/>
          </p:nvPr>
        </p:nvSpPr>
        <p:spPr>
          <a:xfrm>
            <a:off x="914400" y="1714500"/>
            <a:ext cx="33528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b="0" i="0" sz="3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7" name="Google Shape;167;p23"/>
          <p:cNvSpPr txBox="1"/>
          <p:nvPr>
            <p:ph idx="2" type="body"/>
          </p:nvPr>
        </p:nvSpPr>
        <p:spPr>
          <a:xfrm>
            <a:off x="4651962" y="1371600"/>
            <a:ext cx="39042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68300" lvl="0" marL="4572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 rot="5400000">
            <a:off x="3282400" y="-403600"/>
            <a:ext cx="2587800" cy="74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71" name="Google Shape;171;p24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72" name="Google Shape;172;p24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73" name="Google Shape;173;p24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228600" y="171450"/>
            <a:ext cx="8695800" cy="10698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72951A"/>
              </a:gs>
              <a:gs pos="90000">
                <a:srgbClr val="C5E670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6" name="Google Shape;176;p25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77" name="Google Shape;177;p25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78" name="Google Shape;178;p25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grpSp>
        <p:nvGrpSpPr>
          <p:cNvPr id="179" name="Google Shape;179;p25"/>
          <p:cNvGrpSpPr/>
          <p:nvPr/>
        </p:nvGrpSpPr>
        <p:grpSpPr>
          <a:xfrm>
            <a:off x="211485" y="535803"/>
            <a:ext cx="8723976" cy="998756"/>
            <a:chOff x="-3905250" y="4294188"/>
            <a:chExt cx="13011150" cy="1892300"/>
          </a:xfrm>
        </p:grpSpPr>
        <p:sp>
          <p:nvSpPr>
            <p:cNvPr id="180" name="Google Shape;180;p2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81" name="Google Shape;181;p25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82" name="Google Shape;182;p2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83" name="Google Shape;183;p2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84" name="Google Shape;184;p2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85" name="Google Shape;185;p25"/>
          <p:cNvSpPr txBox="1"/>
          <p:nvPr>
            <p:ph type="title"/>
          </p:nvPr>
        </p:nvSpPr>
        <p:spPr>
          <a:xfrm rot="5400000">
            <a:off x="5975250" y="1740000"/>
            <a:ext cx="3365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 b="0" i="0" sz="4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 rot="5400000">
            <a:off x="1784250" y="-241200"/>
            <a:ext cx="3365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>
  <p:cSld name="Záhlaví části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228600" y="171450"/>
            <a:ext cx="8695800" cy="3552525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72951A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6" name="Google Shape;26;p6"/>
          <p:cNvSpPr/>
          <p:nvPr/>
        </p:nvSpPr>
        <p:spPr>
          <a:xfrm>
            <a:off x="6047439" y="3152694"/>
            <a:ext cx="2876431" cy="535520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7" name="Google Shape;27;p6"/>
          <p:cNvSpPr/>
          <p:nvPr/>
        </p:nvSpPr>
        <p:spPr>
          <a:xfrm>
            <a:off x="2619321" y="3056468"/>
            <a:ext cx="5544517" cy="637604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8" name="Google Shape;28;p6"/>
          <p:cNvSpPr/>
          <p:nvPr/>
        </p:nvSpPr>
        <p:spPr>
          <a:xfrm>
            <a:off x="2828728" y="3065672"/>
            <a:ext cx="5467982" cy="580704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9" name="Google Shape;29;p6"/>
          <p:cNvSpPr/>
          <p:nvPr/>
        </p:nvSpPr>
        <p:spPr>
          <a:xfrm>
            <a:off x="5609489" y="3055631"/>
            <a:ext cx="3308002" cy="488661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0" name="Google Shape;30;p6"/>
          <p:cNvSpPr/>
          <p:nvPr/>
        </p:nvSpPr>
        <p:spPr>
          <a:xfrm>
            <a:off x="211665" y="3043917"/>
            <a:ext cx="8723372" cy="997405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690032" y="184767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33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1367365" y="1078086"/>
            <a:ext cx="6417600" cy="704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algn="ctr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5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288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288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288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288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5163672" y="4687623"/>
            <a:ext cx="37866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93638" y="4687623"/>
            <a:ext cx="37866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991088" y="4687622"/>
            <a:ext cx="11619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"/>
              <a:buNone/>
              <a:defRPr b="0" i="0" sz="75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228600" y="171450"/>
            <a:ext cx="8695800" cy="185160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72951A"/>
              </a:gs>
              <a:gs pos="90000">
                <a:srgbClr val="C5E670"/>
              </a:gs>
              <a:gs pos="100000">
                <a:srgbClr val="C5E67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66" name="Google Shape;66;p14"/>
          <p:cNvGrpSpPr/>
          <p:nvPr/>
        </p:nvGrpSpPr>
        <p:grpSpPr>
          <a:xfrm>
            <a:off x="211645" y="1259631"/>
            <a:ext cx="8723434" cy="997431"/>
            <a:chOff x="-3905251" y="4294188"/>
            <a:chExt cx="13027829" cy="1892300"/>
          </a:xfrm>
        </p:grpSpPr>
        <p:sp>
          <p:nvSpPr>
            <p:cNvPr id="67" name="Google Shape;67;p1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72" name="Google Shape;72;p14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872067" y="2006600"/>
            <a:ext cx="7408200" cy="25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youtu.be/SFnMTHhKdk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iki.rvp.cz/Knihovna/1.Pedagogicky_lexikon/S/Sebepojeti#V.c3.bdvoj_identity_a_sebepojet.c3.ad_v_d.c4.9btstv.c3.ad_a_dosp.c3.adv.c3.a1n.c3.ad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7477@mail.muni.cz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cs"/>
              <a:t>VÝVOJOVÁ PSYCHOLOGIE</a:t>
            </a:r>
            <a:endParaRPr/>
          </a:p>
        </p:txBody>
      </p:sp>
      <p:sp>
        <p:nvSpPr>
          <p:cNvPr id="192" name="Google Shape;192;p26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lang="cs"/>
              <a:t>podzim 2018							Zuzana Kročáková</a:t>
            </a:r>
            <a:endParaRPr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přemýšlení o dětech: Kým je pro mne dítě?</a:t>
            </a:r>
            <a:endParaRPr/>
          </a:p>
        </p:txBody>
      </p:sp>
      <p:sp>
        <p:nvSpPr>
          <p:cNvPr id="244" name="Google Shape;244;p35"/>
          <p:cNvSpPr txBox="1"/>
          <p:nvPr>
            <p:ph idx="1" type="body"/>
          </p:nvPr>
        </p:nvSpPr>
        <p:spPr>
          <a:xfrm>
            <a:off x="311700" y="1093850"/>
            <a:ext cx="8520600" cy="3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/>
              <a:t>Do našeho uvažování o dítěti a jeho vývoji vstupují naše prekoncepty, naše individuální představy o tom, kým a jaké děti jsou a co je smyslem dětství.</a:t>
            </a:r>
            <a:br>
              <a:rPr lang="cs"/>
            </a:br>
            <a:r>
              <a:rPr lang="cs"/>
              <a:t>Tyto myšlenkové koncepce silně ovlivňují to, jak chápeme vývoj a výchovu dětí a její cíle.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"/>
              <a:t>Je proto dobré neustále reflektovat své pojetí dítěte a zvědomovat si, jakým způsobem ovlivňuje mé pedagogické názory.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i="1" lang="cs" sz="1400"/>
              <a:t>Otázka k přemýšlení: Napadá-li vás, že děti by ve svém životě něco měli či musejí, zamyslete se nad tím, z čeho tento názor pochází, na čem stojí?</a:t>
            </a:r>
            <a:endParaRPr i="1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Oblasti psychického vývoje</a:t>
            </a:r>
            <a:endParaRPr/>
          </a:p>
        </p:txBody>
      </p:sp>
      <p:sp>
        <p:nvSpPr>
          <p:cNvPr id="250" name="Google Shape;250;p3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fyzická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psychická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sociální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cs"/>
              <a:t>jiné rozlišení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biosociální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kognitivní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psychosociální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i="1" lang="cs"/>
              <a:t>Otázka k přemýšlení: V čem se tato dvě pojetí liší a proč?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obecné znaky vývoje</a:t>
            </a:r>
            <a:endParaRPr/>
          </a:p>
        </p:txBody>
      </p:sp>
      <p:sp>
        <p:nvSpPr>
          <p:cNvPr id="256" name="Google Shape;256;p37"/>
          <p:cNvSpPr txBox="1"/>
          <p:nvPr>
            <p:ph idx="1" type="body"/>
          </p:nvPr>
        </p:nvSpPr>
        <p:spPr>
          <a:xfrm>
            <a:off x="311700" y="1228675"/>
            <a:ext cx="8520600" cy="34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cs"/>
              <a:t>komplexní proces zahrnující somatickou i psychickou složku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cs"/>
              <a:t>posloupnost změn, které na sebe zákonitě navazují (nelze “přeskakovat”)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cs"/>
              <a:t>neprobíhá rovnoměrně, jsou v něm období stagnace i vývojové skoky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❏"/>
            </a:pPr>
            <a:r>
              <a:rPr lang="cs"/>
              <a:t>je individuálně specifický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❏"/>
            </a:pPr>
            <a:r>
              <a:rPr lang="cs"/>
              <a:t>závisí na zrání a učení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i="1" lang="cs"/>
              <a:t>Otázka k přemýšlení: Jak rozumíte pojmu zrání?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Vývojová dynamika</a:t>
            </a:r>
            <a:endParaRPr/>
          </a:p>
        </p:txBody>
      </p:sp>
      <p:sp>
        <p:nvSpPr>
          <p:cNvPr id="262" name="Google Shape;262;p3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/>
              <a:t>Dynamiku vývoje ovlivňuje naplňování dvou protichůdných potřeb: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cs"/>
              <a:t>Potřeba jistoty a stability</a:t>
            </a:r>
            <a:r>
              <a:rPr lang="cs"/>
              <a:t>: aby změny nepřinášely přílišnou zátěž; aby se jedinec orientoval v situaci kolem sebe a dokázal do jisté míry předvídat budoucnost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cs"/>
              <a:t>Potřeba změny</a:t>
            </a:r>
            <a:r>
              <a:rPr lang="cs"/>
              <a:t>: otevřenost k novým zkušenostem, ochota přijmout dočasnou nejistotu, tendence ke změně či ochota ji akceptovat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vlivy</a:t>
            </a:r>
            <a:endParaRPr/>
          </a:p>
        </p:txBody>
      </p:sp>
      <p:sp>
        <p:nvSpPr>
          <p:cNvPr id="268" name="Google Shape;268;p3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"/>
              <a:t>“Do jaké míry ovlivňuje vývoj dítěte prostředí, ve kterém vyrůstá?”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fyzicky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psychicky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cs"/>
              <a:t>sociálně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/>
          <p:nvPr>
            <p:ph type="title"/>
          </p:nvPr>
        </p:nvSpPr>
        <p:spPr>
          <a:xfrm>
            <a:off x="1657379" y="1289617"/>
            <a:ext cx="58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Co potřebuje dítě od vztahu s pedagogem?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74" name="Google Shape;274;p40"/>
          <p:cNvSpPr txBox="1"/>
          <p:nvPr>
            <p:ph idx="12" type="sldNum"/>
          </p:nvPr>
        </p:nvSpPr>
        <p:spPr>
          <a:xfrm>
            <a:off x="3991088" y="4687622"/>
            <a:ext cx="1161900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1"/>
          <p:cNvSpPr txBox="1"/>
          <p:nvPr>
            <p:ph type="title"/>
          </p:nvPr>
        </p:nvSpPr>
        <p:spPr>
          <a:xfrm>
            <a:off x="1657388" y="1096213"/>
            <a:ext cx="5829300" cy="16335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Jak se vztah učitele k žákovi</a:t>
            </a:r>
            <a:endParaRPr>
              <a:solidFill>
                <a:srgbClr val="00206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projeví v procesu učení?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81" name="Google Shape;281;p41"/>
          <p:cNvSpPr txBox="1"/>
          <p:nvPr>
            <p:ph idx="12" type="sldNum"/>
          </p:nvPr>
        </p:nvSpPr>
        <p:spPr>
          <a:xfrm>
            <a:off x="4136316" y="4687622"/>
            <a:ext cx="871425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2"/>
          <p:cNvSpPr txBox="1"/>
          <p:nvPr>
            <p:ph type="title"/>
          </p:nvPr>
        </p:nvSpPr>
        <p:spPr>
          <a:xfrm>
            <a:off x="1657388" y="1096213"/>
            <a:ext cx="5829300" cy="16335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Jak získat respekt?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88" name="Google Shape;288;p42"/>
          <p:cNvSpPr txBox="1"/>
          <p:nvPr>
            <p:ph idx="12" type="sldNum"/>
          </p:nvPr>
        </p:nvSpPr>
        <p:spPr>
          <a:xfrm>
            <a:off x="4136316" y="4687622"/>
            <a:ext cx="871425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3"/>
          <p:cNvSpPr txBox="1"/>
          <p:nvPr>
            <p:ph type="title"/>
          </p:nvPr>
        </p:nvSpPr>
        <p:spPr>
          <a:xfrm>
            <a:off x="1657388" y="1096213"/>
            <a:ext cx="5829300" cy="16335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Proč vztah učitel – žák </a:t>
            </a:r>
            <a:br>
              <a:rPr lang="cs">
                <a:solidFill>
                  <a:srgbClr val="002060"/>
                </a:solidFill>
              </a:rPr>
            </a:br>
            <a:r>
              <a:rPr lang="cs">
                <a:solidFill>
                  <a:srgbClr val="002060"/>
                </a:solidFill>
              </a:rPr>
              <a:t>ovlivňuje proces učení?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95" name="Google Shape;295;p43"/>
          <p:cNvSpPr txBox="1"/>
          <p:nvPr>
            <p:ph idx="12" type="sldNum"/>
          </p:nvPr>
        </p:nvSpPr>
        <p:spPr>
          <a:xfrm>
            <a:off x="4136316" y="4687622"/>
            <a:ext cx="871425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4"/>
          <p:cNvSpPr txBox="1"/>
          <p:nvPr>
            <p:ph type="title"/>
          </p:nvPr>
        </p:nvSpPr>
        <p:spPr>
          <a:xfrm>
            <a:off x="1485900" y="253746"/>
            <a:ext cx="61722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cs"/>
              <a:t>Rita Pierson </a:t>
            </a:r>
            <a:r>
              <a:rPr lang="cs" u="sng">
                <a:solidFill>
                  <a:schemeClr val="hlink"/>
                </a:solidFill>
                <a:hlinkClick r:id="rId3"/>
              </a:rPr>
              <a:t>odpovídá</a:t>
            </a:r>
            <a:endParaRPr/>
          </a:p>
        </p:txBody>
      </p:sp>
      <p:sp>
        <p:nvSpPr>
          <p:cNvPr id="302" name="Google Shape;302;p44"/>
          <p:cNvSpPr txBox="1"/>
          <p:nvPr>
            <p:ph idx="12" type="sldNum"/>
          </p:nvPr>
        </p:nvSpPr>
        <p:spPr>
          <a:xfrm>
            <a:off x="4136316" y="4687622"/>
            <a:ext cx="871425" cy="273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50" spcFirstLastPara="1" rIns="68550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/>
              <a:t>cíl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 sz="3600"/>
              <a:t>student umí používat poznatky z vývojové psychologie při svém přemýšlení o dětech </a:t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"/>
          <p:cNvSpPr txBox="1"/>
          <p:nvPr>
            <p:ph type="ctrTitle"/>
          </p:nvPr>
        </p:nvSpPr>
        <p:spPr>
          <a:xfrm>
            <a:off x="1043609" y="1653649"/>
            <a:ext cx="71172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ndara"/>
              <a:buNone/>
            </a:pPr>
            <a:r>
              <a:rPr lang="cs">
                <a:solidFill>
                  <a:srgbClr val="002060"/>
                </a:solidFill>
              </a:rPr>
              <a:t>PEDAGOGICKÁ </a:t>
            </a:r>
            <a:r>
              <a:rPr b="0" i="0" lang="cs" sz="4400" u="none" cap="none" strike="noStrik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PSYCHOLOGIE </a:t>
            </a:r>
            <a:endParaRPr b="0" i="0" sz="4400" u="none" cap="none" strike="noStrik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08" name="Google Shape;308;p45"/>
          <p:cNvSpPr txBox="1"/>
          <p:nvPr>
            <p:ph idx="1" type="subTitle"/>
          </p:nvPr>
        </p:nvSpPr>
        <p:spPr>
          <a:xfrm>
            <a:off x="1371600" y="2667001"/>
            <a:ext cx="64008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cs">
                <a:solidFill>
                  <a:srgbClr val="002060"/>
                </a:solidFill>
              </a:rPr>
              <a:t>PODZIM</a:t>
            </a:r>
            <a:r>
              <a:rPr b="0" i="0" lang="cs" sz="2000" u="none" cap="none" strike="noStrik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 201</a:t>
            </a:r>
            <a:r>
              <a:rPr lang="cs">
                <a:solidFill>
                  <a:srgbClr val="002060"/>
                </a:solidFill>
              </a:rPr>
              <a:t>8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cs" sz="2000" u="none" cap="none" strike="noStrike">
                <a:solidFill>
                  <a:srgbClr val="002060"/>
                </a:solidFill>
                <a:latin typeface="Candara"/>
                <a:ea typeface="Candara"/>
                <a:cs typeface="Candara"/>
                <a:sym typeface="Candara"/>
              </a:rPr>
              <a:t>Zuzana Kročáková</a:t>
            </a:r>
            <a:endParaRPr b="0" i="0" sz="2000" u="none" cap="none" strike="noStrike">
              <a:solidFill>
                <a:srgbClr val="00206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6"/>
          <p:cNvSpPr txBox="1"/>
          <p:nvPr>
            <p:ph type="title"/>
          </p:nvPr>
        </p:nvSpPr>
        <p:spPr>
          <a:xfrm>
            <a:off x="757257" y="142875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"/>
              <a:t>Primární sociální potřeby</a:t>
            </a:r>
            <a:endParaRPr/>
          </a:p>
        </p:txBody>
      </p:sp>
      <p:sp>
        <p:nvSpPr>
          <p:cNvPr id="315" name="Google Shape;315;p46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7"/>
          <p:cNvSpPr txBox="1"/>
          <p:nvPr>
            <p:ph idx="1" type="body"/>
          </p:nvPr>
        </p:nvSpPr>
        <p:spPr>
          <a:xfrm>
            <a:off x="536275" y="1126819"/>
            <a:ext cx="8105700" cy="35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1800">
                <a:solidFill>
                  <a:srgbClr val="1C4587"/>
                </a:solidFill>
              </a:rPr>
              <a:t>1. Naše chování je řízeno obecným organizačním principem </a:t>
            </a:r>
            <a:r>
              <a:rPr lang="cs" sz="1800" u="sng">
                <a:solidFill>
                  <a:srgbClr val="1C4587"/>
                </a:solidFill>
              </a:rPr>
              <a:t>minimalizace ohrožení a maximalizace odměny</a:t>
            </a:r>
            <a:r>
              <a:rPr lang="cs" sz="1800">
                <a:solidFill>
                  <a:srgbClr val="1C4587"/>
                </a:solidFill>
              </a:rPr>
              <a:t> či libosti (Gordon 2000). </a:t>
            </a:r>
            <a:endParaRPr sz="18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1800">
                <a:solidFill>
                  <a:srgbClr val="1C4587"/>
                </a:solidFill>
              </a:rPr>
              <a:t>Poslední výzkumy mozku a poznatky sociální neurovědy ukazují, že to platí pro chování sociální. Tedy že i v našem kontaktu s ostatními lidmi se snažíme vyhýbat se ohrožení a maximalizovat bezpečí, které přináší příjemné pocity.</a:t>
            </a:r>
            <a:endParaRPr sz="18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6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1800">
                <a:solidFill>
                  <a:srgbClr val="1C4587"/>
                </a:solidFill>
              </a:rPr>
              <a:t>2. Ukázalo se, že </a:t>
            </a:r>
            <a:r>
              <a:rPr lang="cs" sz="1800" u="sng">
                <a:solidFill>
                  <a:srgbClr val="1C4587"/>
                </a:solidFill>
              </a:rPr>
              <a:t>sociální zkušenosti</a:t>
            </a:r>
            <a:r>
              <a:rPr lang="cs" sz="1800">
                <a:solidFill>
                  <a:srgbClr val="1C4587"/>
                </a:solidFill>
              </a:rPr>
              <a:t> používají a </a:t>
            </a:r>
            <a:r>
              <a:rPr lang="cs" sz="1800" u="sng">
                <a:solidFill>
                  <a:srgbClr val="1C4587"/>
                </a:solidFill>
              </a:rPr>
              <a:t>aktivují stejná mozková propojení, která jsou používaná pro primární potřeby</a:t>
            </a:r>
            <a:r>
              <a:rPr lang="cs" sz="1800">
                <a:solidFill>
                  <a:srgbClr val="1C4587"/>
                </a:solidFill>
              </a:rPr>
              <a:t> přežití (Lieberman a Eisenberger, 2008). Jinými slovy, sociální potřeby jsou pro mozek totéž jako potřeba jídla či spánku. Při jejich nenaplnění jsou aktivována centra bolesti a my reagujeme silnými emocemi.</a:t>
            </a:r>
            <a:endParaRPr sz="18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6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1800">
                <a:solidFill>
                  <a:srgbClr val="1C4587"/>
                </a:solidFill>
              </a:rPr>
              <a:t>3. „</a:t>
            </a:r>
            <a:r>
              <a:rPr i="1" lang="cs" sz="1800">
                <a:solidFill>
                  <a:srgbClr val="1C4587"/>
                </a:solidFill>
              </a:rPr>
              <a:t>Jsme evolučně nastaveni tak, že potřebujeme být napojeni na ostatní, potřebujeme s nimi být v kontaktu. Po narození je to věc přežití, jak vyrůstáme, jen při dostatku kvalitních vztahů, se můžeme zdravě vyvíjet po emoční, fyzické, intelektuální, duševní i duchovní stránce.” </a:t>
            </a:r>
            <a:r>
              <a:rPr lang="cs" sz="1800">
                <a:solidFill>
                  <a:srgbClr val="1C4587"/>
                </a:solidFill>
              </a:rPr>
              <a:t>(Brené Brown 2008)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>
              <a:solidFill>
                <a:srgbClr val="1C4587"/>
              </a:solidFill>
            </a:endParaRPr>
          </a:p>
        </p:txBody>
      </p:sp>
      <p:sp>
        <p:nvSpPr>
          <p:cNvPr id="322" name="Google Shape;322;p47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323" name="Google Shape;323;p47"/>
          <p:cNvSpPr txBox="1"/>
          <p:nvPr>
            <p:ph type="title"/>
          </p:nvPr>
        </p:nvSpPr>
        <p:spPr>
          <a:xfrm>
            <a:off x="457200" y="253744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"/>
              <a:t>Jsou sociální potřeby primární?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8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330" name="Google Shape;330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50" y="872288"/>
            <a:ext cx="6157913" cy="282178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8"/>
          <p:cNvSpPr txBox="1"/>
          <p:nvPr/>
        </p:nvSpPr>
        <p:spPr>
          <a:xfrm>
            <a:off x="4217925" y="4107056"/>
            <a:ext cx="45375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 SCARF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primární sociální potřeby dle Davida Rocka (2008)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9"/>
          <p:cNvSpPr txBox="1"/>
          <p:nvPr>
            <p:ph idx="1" type="body"/>
          </p:nvPr>
        </p:nvSpPr>
        <p:spPr>
          <a:xfrm>
            <a:off x="4868325" y="440869"/>
            <a:ext cx="3818400" cy="38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 sz="2000">
                <a:solidFill>
                  <a:srgbClr val="FF9900"/>
                </a:solidFill>
              </a:rPr>
              <a:t>Model SCARF je akronymem pro primární sociální potřeby:</a:t>
            </a:r>
            <a:endParaRPr b="1" sz="2000">
              <a:solidFill>
                <a:srgbClr val="FF99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/>
              <a:t>Statusu</a:t>
            </a:r>
            <a:r>
              <a:rPr lang="cs"/>
              <a:t>, postavení ve skupině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/>
              <a:t>Jistoty</a:t>
            </a:r>
            <a:r>
              <a:rPr lang="cs"/>
              <a:t>, orientace, předvídatelnosti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/>
              <a:t>Autonomie</a:t>
            </a:r>
            <a:r>
              <a:rPr lang="cs"/>
              <a:t>, samostatnosti, svobody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/>
              <a:t>Propojení</a:t>
            </a:r>
            <a:r>
              <a:rPr lang="cs"/>
              <a:t> s ostatními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b="1" lang="cs"/>
              <a:t>Spravedlnosti</a:t>
            </a:r>
            <a:r>
              <a:rPr lang="cs"/>
              <a:t>, férového jednání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cs"/>
              <a:t>---------------------------------------------------------------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cs"/>
              <a:t>Šipky ukazují naši reakci na </a:t>
            </a:r>
            <a:r>
              <a:rPr lang="cs">
                <a:solidFill>
                  <a:srgbClr val="38761D"/>
                </a:solidFill>
              </a:rPr>
              <a:t>nenaplňování</a:t>
            </a:r>
            <a:r>
              <a:rPr lang="cs"/>
              <a:t> těchto potřeb, kdy cítíme ohrožení a </a:t>
            </a:r>
            <a:r>
              <a:rPr lang="cs">
                <a:solidFill>
                  <a:srgbClr val="38761D"/>
                </a:solidFill>
              </a:rPr>
              <a:t>vzdalujeme se</a:t>
            </a:r>
            <a:r>
              <a:rPr lang="cs"/>
              <a:t> či vyhýbáme.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cs"/>
              <a:t>Při </a:t>
            </a:r>
            <a:r>
              <a:rPr lang="cs">
                <a:solidFill>
                  <a:srgbClr val="38761D"/>
                </a:solidFill>
              </a:rPr>
              <a:t>naplňování</a:t>
            </a:r>
            <a:r>
              <a:rPr lang="cs"/>
              <a:t> máme tendenci </a:t>
            </a:r>
            <a:r>
              <a:rPr lang="cs">
                <a:solidFill>
                  <a:srgbClr val="38761D"/>
                </a:solidFill>
              </a:rPr>
              <a:t>přibližovat se</a:t>
            </a:r>
            <a:r>
              <a:rPr lang="cs"/>
              <a:t>, vyhledávat kontakt s těmi, kdo naše potřeby naplňují či vytvářejí prostředí pro jejich naplnění.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38" name="Google Shape;338;p49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339" name="Google Shape;339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950" y="1187438"/>
            <a:ext cx="3400754" cy="155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0"/>
          <p:cNvSpPr txBox="1"/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cs"/>
              <a:t>ZNÁTE ODPOVĚDI?</a:t>
            </a:r>
            <a:endParaRPr/>
          </a:p>
        </p:txBody>
      </p:sp>
      <p:sp>
        <p:nvSpPr>
          <p:cNvPr id="346" name="Google Shape;346;p50"/>
          <p:cNvSpPr txBox="1"/>
          <p:nvPr>
            <p:ph idx="1" type="body"/>
          </p:nvPr>
        </p:nvSpPr>
        <p:spPr>
          <a:xfrm>
            <a:off x="353500" y="1307963"/>
            <a:ext cx="8554800" cy="3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3000"/>
              <a:t>Zkuste si jen s využitím paměti </a:t>
            </a:r>
            <a:endParaRPr sz="3000"/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cs" sz="3000"/>
              <a:t>odpovědět na následující otázky?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cs"/>
              <a:t>Na základě čeho D. Rock tvrdí, že některé sociální potřeby jsou primární?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cs"/>
              <a:t>Které potřeby to jsou? (můžete si pomoci modelem SCARF)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AutoNum type="arabicPeriod"/>
            </a:pPr>
            <a:r>
              <a:rPr lang="cs"/>
              <a:t>Co se děje při jejich nenaplnění a proč?</a:t>
            </a:r>
            <a:endParaRPr/>
          </a:p>
        </p:txBody>
      </p:sp>
      <p:sp>
        <p:nvSpPr>
          <p:cNvPr id="347" name="Google Shape;347;p50"/>
          <p:cNvSpPr txBox="1"/>
          <p:nvPr>
            <p:ph idx="12" type="sldNum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1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/>
              <a:t>PUBERTA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2"/>
          <p:cNvSpPr txBox="1"/>
          <p:nvPr>
            <p:ph type="title"/>
          </p:nvPr>
        </p:nvSpPr>
        <p:spPr>
          <a:xfrm>
            <a:off x="1443790" y="1601918"/>
            <a:ext cx="5940162" cy="22894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/>
              <a:t>Co chtějí a co potřebují?</a:t>
            </a:r>
            <a:br>
              <a:rPr lang="cs"/>
            </a:br>
            <a:r>
              <a:rPr lang="cs" sz="2400"/>
              <a:t>Co je zajímá?</a:t>
            </a:r>
            <a:br>
              <a:rPr lang="cs" sz="2400"/>
            </a:br>
            <a:r>
              <a:rPr lang="cs" sz="2400"/>
              <a:t>Čím se zabývají a proč?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3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cs"/>
              <a:t>ROZVOJ SEBEPOJETÍ</a:t>
            </a:r>
            <a:endParaRPr/>
          </a:p>
        </p:txBody>
      </p:sp>
      <p:sp>
        <p:nvSpPr>
          <p:cNvPr id="363" name="Google Shape;363;p53"/>
          <p:cNvSpPr txBox="1"/>
          <p:nvPr/>
        </p:nvSpPr>
        <p:spPr>
          <a:xfrm>
            <a:off x="433137" y="1216908"/>
            <a:ext cx="8126472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 nekritického přejímání názorů druhých k nalezení vlastní identity.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Ujasnění vztahu k sobě a hledání vlastní identity je některými autory považováno za základní vývojový úkol období adolescence.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Erikson (1985) popisoval </a:t>
            </a:r>
            <a:r>
              <a:rPr b="0" i="0" lang="c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dospívání jako konflikt mezi potřebou vyrovnání se s požadavky společnosti a potřebou integrace sebe samého</a:t>
            </a:r>
            <a:r>
              <a:rPr b="0" i="0" lang="c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tak, aby člověk našel a akceptoval své vlastní místo a hodnotu ve společnosti.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Tomáš Slezák: Sebepojetí, článek na Metodickém portálu </a:t>
            </a:r>
            <a:r>
              <a:rPr b="0" i="0" lang="cs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RVP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4" name="Google Shape;364;p53"/>
          <p:cNvCxnSpPr/>
          <p:nvPr/>
        </p:nvCxnSpPr>
        <p:spPr>
          <a:xfrm>
            <a:off x="433137" y="1622544"/>
            <a:ext cx="8188349" cy="41251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54"/>
          <p:cNvSpPr txBox="1"/>
          <p:nvPr>
            <p:ph type="title"/>
          </p:nvPr>
        </p:nvSpPr>
        <p:spPr>
          <a:xfrm>
            <a:off x="304800" y="309350"/>
            <a:ext cx="8537700" cy="71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/>
              <a:t>Sbírka témat, o kterých byste měli mít na základě semináře přehled</a:t>
            </a:r>
            <a:endParaRPr sz="3200"/>
          </a:p>
        </p:txBody>
      </p:sp>
      <p:sp>
        <p:nvSpPr>
          <p:cNvPr id="370" name="Google Shape;370;p54"/>
          <p:cNvSpPr txBox="1"/>
          <p:nvPr/>
        </p:nvSpPr>
        <p:spPr>
          <a:xfrm>
            <a:off x="703500" y="917825"/>
            <a:ext cx="7687200" cy="40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v čem je vývojová </a:t>
            </a:r>
            <a:r>
              <a:rPr lang="cs" sz="1600"/>
              <a:t>psychologie</a:t>
            </a:r>
            <a:r>
              <a:rPr lang="cs" sz="1600"/>
              <a:t> prospěšná pedagogům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obecné zákonitosti vývoje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oblasti vývoje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vývojová dynamika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specifika dětského světa (bezprostřednost, vnímání času, poznávání...)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pojetí žáka učitelem a jeho vliv na vzájemný vztah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co potřebuje žák od vztahu s učitelem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budování vzájemného respektu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vliv vztahu učitel žák na proces učení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vliv prostředí na psychický a fyzický vývoj dítěte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významné sociální vlivy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primární sociální potřeby a jejich projevy ve školním prostředí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puberta a její smysl a cíl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cs" sz="1600"/>
              <a:t>co potřebují dospívající</a:t>
            </a:r>
            <a:endParaRPr sz="1600"/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200"/>
              <a:t>Pokud jste byli v semináři duševně přítomni, nemělo by vás v testu nic překvapit</a:t>
            </a:r>
            <a:r>
              <a:rPr i="1" lang="cs" sz="1600"/>
              <a:t> :-)</a:t>
            </a:r>
            <a:endParaRPr i="1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podmínky úspěšného ukončení</a:t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44856" lvl="0" marL="27432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Noto Sans Symbols"/>
              <a:buChar char="☛"/>
            </a:pPr>
            <a:r>
              <a:rPr lang="cs" sz="2200">
                <a:solidFill>
                  <a:srgbClr val="002060"/>
                </a:solidFill>
              </a:rPr>
              <a:t>Můžete mít </a:t>
            </a:r>
            <a:r>
              <a:rPr b="1" lang="cs" sz="2200">
                <a:solidFill>
                  <a:srgbClr val="002060"/>
                </a:solidFill>
              </a:rPr>
              <a:t>TŘI absence</a:t>
            </a:r>
            <a:r>
              <a:rPr lang="cs" sz="2200">
                <a:solidFill>
                  <a:srgbClr val="002060"/>
                </a:solidFill>
              </a:rPr>
              <a:t>, jejichž důvody mohou být jakékoli (včetně praxe) a nemusíte se omlouvat.</a:t>
            </a:r>
            <a:endParaRPr sz="2200">
              <a:solidFill>
                <a:srgbClr val="002060"/>
              </a:solidFill>
            </a:endParaRPr>
          </a:p>
          <a:p>
            <a:pPr indent="-244856" lvl="0" marL="27432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Noto Sans Symbols"/>
              <a:buChar char="☛"/>
            </a:pPr>
            <a:r>
              <a:rPr lang="cs" sz="2200">
                <a:solidFill>
                  <a:srgbClr val="002060"/>
                </a:solidFill>
              </a:rPr>
              <a:t>Pokud by měla vaše absence překročit povolenou, do 14 dnů od této absence si požádáte o zadání </a:t>
            </a:r>
            <a:r>
              <a:rPr b="1" lang="cs" sz="2200">
                <a:solidFill>
                  <a:srgbClr val="002060"/>
                </a:solidFill>
              </a:rPr>
              <a:t>náhradní práce </a:t>
            </a:r>
            <a:r>
              <a:rPr lang="cs" sz="2200">
                <a:solidFill>
                  <a:srgbClr val="002060"/>
                </a:solidFill>
              </a:rPr>
              <a:t>na </a:t>
            </a:r>
            <a:r>
              <a:rPr lang="cs" sz="2200" u="sng">
                <a:solidFill>
                  <a:schemeClr val="hlink"/>
                </a:solidFill>
                <a:hlinkClick r:id="rId3"/>
              </a:rPr>
              <a:t>7477@mail.muni.cz</a:t>
            </a:r>
            <a:endParaRPr sz="2200">
              <a:solidFill>
                <a:srgbClr val="002060"/>
              </a:solidFill>
            </a:endParaRPr>
          </a:p>
          <a:p>
            <a:pPr indent="-244856" lvl="0" marL="27432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Noto Sans Symbols"/>
              <a:buChar char="☛"/>
            </a:pPr>
            <a:r>
              <a:rPr lang="cs" sz="2200">
                <a:solidFill>
                  <a:srgbClr val="002060"/>
                </a:solidFill>
              </a:rPr>
              <a:t>Jsem velký fanoušek řešení problémů včas, nebo dokonce dříve, než nastanou.</a:t>
            </a:r>
            <a:endParaRPr sz="2200">
              <a:solidFill>
                <a:srgbClr val="002060"/>
              </a:solidFill>
            </a:endParaRPr>
          </a:p>
          <a:p>
            <a:pPr indent="-244856" lvl="0" marL="27432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Noto Sans Symbols"/>
              <a:buChar char="☛"/>
            </a:pPr>
            <a:r>
              <a:rPr lang="cs" sz="2200">
                <a:solidFill>
                  <a:srgbClr val="002060"/>
                </a:solidFill>
              </a:rPr>
              <a:t>V semináři budete aktivně pracovat, spolupracovat a odevzdávat případné úkoly.</a:t>
            </a:r>
            <a:endParaRPr sz="22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práce v semináři</a:t>
            </a:r>
            <a:endParaRPr/>
          </a:p>
        </p:txBody>
      </p:sp>
      <p:sp>
        <p:nvSpPr>
          <p:cNvPr id="209" name="Google Shape;209;p29"/>
          <p:cNvSpPr txBox="1"/>
          <p:nvPr>
            <p:ph idx="1" type="body"/>
          </p:nvPr>
        </p:nvSpPr>
        <p:spPr>
          <a:xfrm>
            <a:off x="311700" y="976550"/>
            <a:ext cx="8520600" cy="3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C723"/>
              </a:buClr>
              <a:buSzPts val="2800"/>
              <a:buFont typeface="Noto Sans Symbols"/>
              <a:buNone/>
            </a:pPr>
            <a:r>
              <a:rPr lang="cs" sz="2000">
                <a:solidFill>
                  <a:srgbClr val="002060"/>
                </a:solidFill>
              </a:rPr>
              <a:t>Aby byl seminář opravdu seminářem, přeju si</a:t>
            </a:r>
            <a:endParaRPr sz="2000">
              <a:solidFill>
                <a:srgbClr val="5B6973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Source Code Pro"/>
              <a:buChar char="…"/>
            </a:pPr>
            <a:r>
              <a:rPr lang="cs" sz="2000">
                <a:solidFill>
                  <a:srgbClr val="002060"/>
                </a:solidFill>
              </a:rPr>
              <a:t>abyste byli přítomni pozorností i myšlenkami.</a:t>
            </a:r>
            <a:endParaRPr sz="2000">
              <a:solidFill>
                <a:srgbClr val="5B6973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Source Code Pro"/>
              <a:buChar char="…"/>
            </a:pPr>
            <a:r>
              <a:rPr lang="cs" sz="2000">
                <a:solidFill>
                  <a:srgbClr val="002060"/>
                </a:solidFill>
              </a:rPr>
              <a:t>abyste přemýšleli, diskutovali, ptali se a oponovali.</a:t>
            </a:r>
            <a:endParaRPr sz="2000">
              <a:solidFill>
                <a:srgbClr val="5B6973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Source Code Pro"/>
              <a:buChar char="…"/>
            </a:pPr>
            <a:r>
              <a:rPr lang="cs" sz="2000">
                <a:solidFill>
                  <a:srgbClr val="002060"/>
                </a:solidFill>
              </a:rPr>
              <a:t>abyste přinášeli svá témata, zkušenosti, názory, postřehy.</a:t>
            </a:r>
            <a:endParaRPr sz="2000">
              <a:solidFill>
                <a:srgbClr val="002060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Source Code Pro"/>
              <a:buChar char="…"/>
            </a:pPr>
            <a:r>
              <a:rPr lang="cs" sz="2000">
                <a:solidFill>
                  <a:srgbClr val="002060"/>
                </a:solidFill>
              </a:rPr>
              <a:t>abyste byli otevření k názorům a pohledům ostatních.</a:t>
            </a:r>
            <a:endParaRPr sz="2000">
              <a:solidFill>
                <a:srgbClr val="002060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Source Code Pro"/>
              <a:buChar char="…"/>
            </a:pPr>
            <a:r>
              <a:rPr lang="cs" sz="2000">
                <a:solidFill>
                  <a:srgbClr val="002060"/>
                </a:solidFill>
              </a:rPr>
              <a:t>abyste si chtěli něco odnést, ne jen sedět.</a:t>
            </a:r>
            <a:endParaRPr sz="2000">
              <a:solidFill>
                <a:srgbClr val="002060"/>
              </a:solidFill>
            </a:endParaRPr>
          </a:p>
          <a:p>
            <a:pPr indent="-203962" lvl="0" marL="27432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Noto Sans Symbols"/>
              <a:buChar char="…"/>
            </a:pPr>
            <a:r>
              <a:rPr b="1" lang="cs" sz="2000">
                <a:solidFill>
                  <a:srgbClr val="002060"/>
                </a:solidFill>
              </a:rPr>
              <a:t>abyste se ozvali vždy, když nebudete rozumět, nebo vám práce nebude připadat užitečná či smysluplná.</a:t>
            </a:r>
            <a:endParaRPr b="1" sz="2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ukončení</a:t>
            </a:r>
            <a:endParaRPr/>
          </a:p>
        </p:txBody>
      </p:sp>
      <p:sp>
        <p:nvSpPr>
          <p:cNvPr id="215" name="Google Shape;215;p3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cs"/>
              <a:t>Seminář je ukončen kolokviem, které bude mít písemnou podobu a zaměří se na ověření dovednosti formulované jako cíl semináře.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/>
              <a:t>co se probíralo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cs"/>
              <a:t>v semináři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Volné psaní: pravidla</a:t>
            </a:r>
            <a:endParaRPr/>
          </a:p>
        </p:txBody>
      </p:sp>
      <p:sp>
        <p:nvSpPr>
          <p:cNvPr id="226" name="Google Shape;226;p3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Všichni položí tužku na papír. Na pokyn začnou psát.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Píší po celou dobu předem vymezeného časového limitu.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Píší vše, co je v danou chvíli k tématu napadá.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Je nutné, aby se tužka stále pohybovala.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Pokud „dojde nit“ a nemají o čem psát, je povoleno psát například: “...už mne nic nenapadá...”, tužka se ale po celou dobu nesmí zastavit.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Je zakázáno vracet se k již napsanému a vylepšovat to.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Během psaní se nehledí na pravopisné chyby, je možné je opravit později.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Každý píše svým běžným tempem, nejde o závody. </a:t>
            </a:r>
            <a:endParaRPr i="1" sz="1600">
              <a:solidFill>
                <a:srgbClr val="000000"/>
              </a:solidFill>
            </a:endParaRPr>
          </a:p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Code Pro"/>
              <a:buChar char="❏"/>
            </a:pPr>
            <a:r>
              <a:rPr i="1" lang="cs" sz="1600">
                <a:solidFill>
                  <a:srgbClr val="000000"/>
                </a:solidFill>
              </a:rPr>
              <a:t>Text každému zůstane, nebude ho muset nikomu ukazovat. Může z něj sdílet myšlenky.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Volné psaní: téma</a:t>
            </a:r>
            <a:endParaRPr/>
          </a:p>
        </p:txBody>
      </p:sp>
      <p:sp>
        <p:nvSpPr>
          <p:cNvPr id="232" name="Google Shape;232;p3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Source Code Pro"/>
              <a:buChar char="❏"/>
            </a:pPr>
            <a:r>
              <a:rPr b="1" lang="cs" sz="2400">
                <a:solidFill>
                  <a:srgbClr val="000000"/>
                </a:solidFill>
              </a:rPr>
              <a:t>5 minut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❏"/>
            </a:pPr>
            <a:r>
              <a:rPr b="1" lang="cs" sz="2400">
                <a:solidFill>
                  <a:srgbClr val="000000"/>
                </a:solidFill>
              </a:rPr>
              <a:t>Jak přemýšlím o dětech?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cs"/>
              <a:t>Volné psaní: sdílení</a:t>
            </a:r>
            <a:endParaRPr/>
          </a:p>
        </p:txBody>
      </p:sp>
      <p:sp>
        <p:nvSpPr>
          <p:cNvPr id="238" name="Google Shape;238;p3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❏"/>
            </a:pPr>
            <a:r>
              <a:rPr lang="cs">
                <a:solidFill>
                  <a:srgbClr val="000000"/>
                </a:solidFill>
              </a:rPr>
              <a:t>Podtrhněte či zakroužkujte ve svém textu to důležité.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Code Pro"/>
              <a:buChar char="❏"/>
            </a:pPr>
            <a:r>
              <a:rPr lang="cs">
                <a:solidFill>
                  <a:srgbClr val="000000"/>
                </a:solidFill>
              </a:rPr>
              <a:t>Najděte si kolegu/y a posdílejte, co vám přijde důležité.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❏"/>
            </a:pPr>
            <a:r>
              <a:rPr lang="cs">
                <a:solidFill>
                  <a:srgbClr val="000000"/>
                </a:solidFill>
              </a:rPr>
              <a:t>Na základě předchozí diskuse položte otázky vývojové psychologii.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">
                <a:solidFill>
                  <a:srgbClr val="000000"/>
                </a:solidFill>
              </a:rPr>
              <a:t>Co vás zajímá? Čemu nerozumíte? O čem byste chtěli vědět víc? </a:t>
            </a:r>
            <a:endParaRPr i="1">
              <a:solidFill>
                <a:srgbClr val="000000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cs">
                <a:solidFill>
                  <a:srgbClr val="000000"/>
                </a:solidFill>
              </a:rPr>
              <a:t>1 otázka = 1 papír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Vlnění">
  <a:themeElements>
    <a:clrScheme name="Složený">
      <a:dk1>
        <a:srgbClr val="000000"/>
      </a:dk1>
      <a:lt1>
        <a:srgbClr val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