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1" r:id="rId4"/>
    <p:sldMasterId id="214748367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y="5143500" cx="9144000"/>
  <p:notesSz cx="6858000" cy="9144000"/>
  <p:embeddedFontLst>
    <p:embeddedFont>
      <p:font typeface="Amatic SC"/>
      <p:regular r:id="rId36"/>
      <p:bold r:id="rId37"/>
    </p:embeddedFont>
    <p:embeddedFont>
      <p:font typeface="Source Code Pro"/>
      <p:regular r:id="rId38"/>
      <p:bold r:id="rId39"/>
    </p:embeddedFont>
    <p:embeddedFont>
      <p:font typeface="Candara"/>
      <p:regular r:id="rId40"/>
      <p:bold r:id="rId41"/>
      <p:italic r:id="rId42"/>
      <p:boldItalic r:id="rId4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Candara-regular.fntdata"/><Relationship Id="rId20" Type="http://schemas.openxmlformats.org/officeDocument/2006/relationships/slide" Target="slides/slide14.xml"/><Relationship Id="rId42" Type="http://schemas.openxmlformats.org/officeDocument/2006/relationships/font" Target="fonts/Candara-italic.fntdata"/><Relationship Id="rId41" Type="http://schemas.openxmlformats.org/officeDocument/2006/relationships/font" Target="fonts/Candara-bold.fntdata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43" Type="http://schemas.openxmlformats.org/officeDocument/2006/relationships/font" Target="fonts/Candara-boldItalic.fntdata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font" Target="fonts/AmaticSC-bold.fntdata"/><Relationship Id="rId14" Type="http://schemas.openxmlformats.org/officeDocument/2006/relationships/slide" Target="slides/slide8.xml"/><Relationship Id="rId36" Type="http://schemas.openxmlformats.org/officeDocument/2006/relationships/font" Target="fonts/AmaticSC-regular.fntdata"/><Relationship Id="rId17" Type="http://schemas.openxmlformats.org/officeDocument/2006/relationships/slide" Target="slides/slide11.xml"/><Relationship Id="rId39" Type="http://schemas.openxmlformats.org/officeDocument/2006/relationships/font" Target="fonts/SourceCodePro-bold.fntdata"/><Relationship Id="rId16" Type="http://schemas.openxmlformats.org/officeDocument/2006/relationships/slide" Target="slides/slide10.xml"/><Relationship Id="rId38" Type="http://schemas.openxmlformats.org/officeDocument/2006/relationships/font" Target="fonts/SourceCodePro-regular.fntdata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9" name="Google Shape;18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1" name="Google Shape;24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7" name="Google Shape;24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3" name="Google Shape;25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9" name="Google Shape;25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5" name="Google Shape;26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6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7" name="Google Shape;27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78" name="Google Shape;278;p1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c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4" name="Google Shape;284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85" name="Google Shape;285;p1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c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1" name="Google Shape;291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2" name="Google Shape;292;p1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c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8" name="Google Shape;298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9" name="Google Shape;299;p2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c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5" name="Google Shape;19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49b3e5596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5" name="Google Shape;305;g49b3e5596e_0_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49b3e5596e_0_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1" name="Google Shape;311;g49b3e5596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2" name="Google Shape;312;g49b3e5596e_0_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49b3e5596e_0_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8" name="Google Shape;318;g49b3e5596e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9" name="Google Shape;319;g49b3e5596e_0_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49b3e5596e_0_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6" name="Google Shape;326;g49b3e5596e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7" name="Google Shape;327;g49b3e5596e_0_2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49b3e5596e_0_3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4" name="Google Shape;334;g49b3e5596e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5" name="Google Shape;335;g49b3e5596e_0_3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49b3e5596e_0_3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2" name="Google Shape;342;g49b3e5596e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43" name="Google Shape;343;g49b3e5596e_0_3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2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22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23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49b3e5596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49b3e5596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0" name="Google Shape;20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6" name="Google Shape;20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2" name="Google Shape;21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8" name="Google Shape;21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3" name="Google Shape;22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9" name="Google Shape;22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5" name="Google Shape;23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3" name="Google Shape;53;p1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4" name="Google Shape;54;p11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55" name="Google Shape;55;p11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56" name="Google Shape;56;p1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60" name="Google Shape;60;p12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Úvodní snímek" showMasterSp="0" type="title">
  <p:cSld name="TITLE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/>
          <p:nvPr/>
        </p:nvSpPr>
        <p:spPr>
          <a:xfrm>
            <a:off x="228600" y="171450"/>
            <a:ext cx="8695800" cy="4526400"/>
          </a:xfrm>
          <a:prstGeom prst="roundRect">
            <a:avLst>
              <a:gd fmla="val 1272" name="adj"/>
            </a:avLst>
          </a:prstGeom>
          <a:gradFill>
            <a:gsLst>
              <a:gs pos="0">
                <a:srgbClr val="72951A"/>
              </a:gs>
              <a:gs pos="100000">
                <a:srgbClr val="C5E67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79" name="Google Shape;79;p15"/>
          <p:cNvGrpSpPr/>
          <p:nvPr/>
        </p:nvGrpSpPr>
        <p:grpSpPr>
          <a:xfrm>
            <a:off x="211485" y="4015632"/>
            <a:ext cx="8723976" cy="998756"/>
            <a:chOff x="-3905250" y="4294188"/>
            <a:chExt cx="13011150" cy="1892300"/>
          </a:xfrm>
        </p:grpSpPr>
        <p:sp>
          <p:nvSpPr>
            <p:cNvPr id="80" name="Google Shape;80;p15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3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81" name="Google Shape;81;p15"/>
            <p:cNvSpPr/>
            <p:nvPr/>
          </p:nvSpPr>
          <p:spPr>
            <a:xfrm>
              <a:off x="-309563" y="4318000"/>
              <a:ext cx="8280400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82" name="Google Shape;82;p15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83" name="Google Shape;83;p15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84" name="Google Shape;84;p15"/>
            <p:cNvSpPr/>
            <p:nvPr/>
          </p:nvSpPr>
          <p:spPr>
            <a:xfrm>
              <a:off x="-3905250" y="4294188"/>
              <a:ext cx="13011150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85" name="Google Shape;85;p15"/>
          <p:cNvSpPr txBox="1"/>
          <p:nvPr>
            <p:ph type="ctrTitle"/>
          </p:nvPr>
        </p:nvSpPr>
        <p:spPr>
          <a:xfrm>
            <a:off x="685800" y="1200150"/>
            <a:ext cx="7772400" cy="1335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6" name="Google Shape;86;p15"/>
          <p:cNvSpPr txBox="1"/>
          <p:nvPr>
            <p:ph idx="1" type="subTitle"/>
          </p:nvPr>
        </p:nvSpPr>
        <p:spPr>
          <a:xfrm>
            <a:off x="1371600" y="2667001"/>
            <a:ext cx="6400800" cy="11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  <a:defRPr b="0" i="0" sz="22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ctr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ctr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ctr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ctr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87" name="Google Shape;87;p15"/>
          <p:cNvSpPr txBox="1"/>
          <p:nvPr>
            <p:ph idx="10" type="dt"/>
          </p:nvPr>
        </p:nvSpPr>
        <p:spPr>
          <a:xfrm>
            <a:off x="5163672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88" name="Google Shape;88;p15"/>
          <p:cNvSpPr txBox="1"/>
          <p:nvPr>
            <p:ph idx="11" type="ftr"/>
          </p:nvPr>
        </p:nvSpPr>
        <p:spPr>
          <a:xfrm>
            <a:off x="193638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89" name="Google Shape;89;p15"/>
          <p:cNvSpPr txBox="1"/>
          <p:nvPr>
            <p:ph idx="12" type="sldNum"/>
          </p:nvPr>
        </p:nvSpPr>
        <p:spPr>
          <a:xfrm>
            <a:off x="3991088" y="4687622"/>
            <a:ext cx="1161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va obsahy" type="twoObj">
  <p:cSld name="TWO_OBJECTS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457200" y="253746"/>
            <a:ext cx="8229600" cy="93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2" name="Google Shape;92;p16"/>
          <p:cNvSpPr txBox="1"/>
          <p:nvPr>
            <p:ph idx="10" type="dt"/>
          </p:nvPr>
        </p:nvSpPr>
        <p:spPr>
          <a:xfrm>
            <a:off x="5163672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93" name="Google Shape;93;p16"/>
          <p:cNvSpPr txBox="1"/>
          <p:nvPr>
            <p:ph idx="11" type="ftr"/>
          </p:nvPr>
        </p:nvSpPr>
        <p:spPr>
          <a:xfrm>
            <a:off x="193638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94" name="Google Shape;94;p16"/>
          <p:cNvSpPr txBox="1"/>
          <p:nvPr>
            <p:ph idx="12" type="sldNum"/>
          </p:nvPr>
        </p:nvSpPr>
        <p:spPr>
          <a:xfrm>
            <a:off x="3991088" y="4687622"/>
            <a:ext cx="1161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95" name="Google Shape;95;p16"/>
          <p:cNvSpPr txBox="1"/>
          <p:nvPr>
            <p:ph idx="1" type="body"/>
          </p:nvPr>
        </p:nvSpPr>
        <p:spPr>
          <a:xfrm>
            <a:off x="676655" y="2009394"/>
            <a:ext cx="3822300" cy="25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96" name="Google Shape;96;p16"/>
          <p:cNvSpPr txBox="1"/>
          <p:nvPr>
            <p:ph idx="2" type="body"/>
          </p:nvPr>
        </p:nvSpPr>
        <p:spPr>
          <a:xfrm>
            <a:off x="4645152" y="2009394"/>
            <a:ext cx="3822300" cy="25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 a obsah" type="obj">
  <p:cSld name="OBJEC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/>
          <p:nvPr>
            <p:ph idx="1" type="body"/>
          </p:nvPr>
        </p:nvSpPr>
        <p:spPr>
          <a:xfrm>
            <a:off x="872067" y="2006600"/>
            <a:ext cx="7408200" cy="258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99" name="Google Shape;99;p17"/>
          <p:cNvSpPr txBox="1"/>
          <p:nvPr>
            <p:ph idx="10" type="dt"/>
          </p:nvPr>
        </p:nvSpPr>
        <p:spPr>
          <a:xfrm>
            <a:off x="5163672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00" name="Google Shape;100;p17"/>
          <p:cNvSpPr txBox="1"/>
          <p:nvPr>
            <p:ph idx="11" type="ftr"/>
          </p:nvPr>
        </p:nvSpPr>
        <p:spPr>
          <a:xfrm>
            <a:off x="193638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01" name="Google Shape;101;p17"/>
          <p:cNvSpPr txBox="1"/>
          <p:nvPr>
            <p:ph idx="12" type="sldNum"/>
          </p:nvPr>
        </p:nvSpPr>
        <p:spPr>
          <a:xfrm>
            <a:off x="3991088" y="4687622"/>
            <a:ext cx="1161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102" name="Google Shape;102;p17"/>
          <p:cNvSpPr txBox="1"/>
          <p:nvPr>
            <p:ph type="title"/>
          </p:nvPr>
        </p:nvSpPr>
        <p:spPr>
          <a:xfrm>
            <a:off x="457200" y="253746"/>
            <a:ext cx="8229600" cy="93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uze nadpis" type="titleOnly">
  <p:cSld name="TITLE_ONLY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/>
          <p:nvPr>
            <p:ph type="title"/>
          </p:nvPr>
        </p:nvSpPr>
        <p:spPr>
          <a:xfrm>
            <a:off x="457200" y="253746"/>
            <a:ext cx="8229600" cy="93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5" name="Google Shape;105;p18"/>
          <p:cNvSpPr txBox="1"/>
          <p:nvPr>
            <p:ph idx="10" type="dt"/>
          </p:nvPr>
        </p:nvSpPr>
        <p:spPr>
          <a:xfrm>
            <a:off x="5163672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06" name="Google Shape;106;p18"/>
          <p:cNvSpPr txBox="1"/>
          <p:nvPr>
            <p:ph idx="11" type="ftr"/>
          </p:nvPr>
        </p:nvSpPr>
        <p:spPr>
          <a:xfrm>
            <a:off x="193638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07" name="Google Shape;107;p18"/>
          <p:cNvSpPr txBox="1"/>
          <p:nvPr>
            <p:ph idx="12" type="sldNum"/>
          </p:nvPr>
        </p:nvSpPr>
        <p:spPr>
          <a:xfrm>
            <a:off x="3991088" y="4687622"/>
            <a:ext cx="1161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rázdný" showMasterSp="0" type="blank">
  <p:cSld name="BLANK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/>
          <p:nvPr/>
        </p:nvSpPr>
        <p:spPr>
          <a:xfrm>
            <a:off x="228600" y="171450"/>
            <a:ext cx="8695800" cy="1069800"/>
          </a:xfrm>
          <a:prstGeom prst="roundRect">
            <a:avLst>
              <a:gd fmla="val 7136" name="adj"/>
            </a:avLst>
          </a:prstGeom>
          <a:gradFill>
            <a:gsLst>
              <a:gs pos="0">
                <a:srgbClr val="72951A"/>
              </a:gs>
              <a:gs pos="90000">
                <a:srgbClr val="C5E670"/>
              </a:gs>
              <a:gs pos="100000">
                <a:srgbClr val="C5E67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110" name="Google Shape;110;p19"/>
          <p:cNvGrpSpPr/>
          <p:nvPr/>
        </p:nvGrpSpPr>
        <p:grpSpPr>
          <a:xfrm>
            <a:off x="211645" y="535702"/>
            <a:ext cx="8723434" cy="997431"/>
            <a:chOff x="-3905251" y="4294188"/>
            <a:chExt cx="13027829" cy="1892300"/>
          </a:xfrm>
        </p:grpSpPr>
        <p:sp>
          <p:nvSpPr>
            <p:cNvPr id="111" name="Google Shape;111;p19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3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12" name="Google Shape;112;p19"/>
            <p:cNvSpPr/>
            <p:nvPr/>
          </p:nvSpPr>
          <p:spPr>
            <a:xfrm>
              <a:off x="-309563" y="4318000"/>
              <a:ext cx="8280400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13" name="Google Shape;113;p19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14" name="Google Shape;114;p19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15" name="Google Shape;115;p19"/>
            <p:cNvSpPr/>
            <p:nvPr/>
          </p:nvSpPr>
          <p:spPr>
            <a:xfrm>
              <a:off x="-3905251" y="4294188"/>
              <a:ext cx="13027829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116" name="Google Shape;116;p19"/>
          <p:cNvSpPr txBox="1"/>
          <p:nvPr>
            <p:ph idx="10" type="dt"/>
          </p:nvPr>
        </p:nvSpPr>
        <p:spPr>
          <a:xfrm>
            <a:off x="5163672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17" name="Google Shape;117;p19"/>
          <p:cNvSpPr txBox="1"/>
          <p:nvPr>
            <p:ph idx="11" type="ftr"/>
          </p:nvPr>
        </p:nvSpPr>
        <p:spPr>
          <a:xfrm>
            <a:off x="193638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18" name="Google Shape;118;p19"/>
          <p:cNvSpPr txBox="1"/>
          <p:nvPr>
            <p:ph idx="12" type="sldNum"/>
          </p:nvPr>
        </p:nvSpPr>
        <p:spPr>
          <a:xfrm>
            <a:off x="3991088" y="4687622"/>
            <a:ext cx="1161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áhlaví části" showMasterSp="0" type="secHead">
  <p:cSld name="SECTION_HEADER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/>
          <p:nvPr/>
        </p:nvSpPr>
        <p:spPr>
          <a:xfrm>
            <a:off x="228600" y="171450"/>
            <a:ext cx="8695800" cy="3552600"/>
          </a:xfrm>
          <a:prstGeom prst="roundRect">
            <a:avLst>
              <a:gd fmla="val 1272" name="adj"/>
            </a:avLst>
          </a:prstGeom>
          <a:gradFill>
            <a:gsLst>
              <a:gs pos="0">
                <a:srgbClr val="72951A"/>
              </a:gs>
              <a:gs pos="100000">
                <a:srgbClr val="C5E67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21" name="Google Shape;121;p20"/>
          <p:cNvSpPr/>
          <p:nvPr/>
        </p:nvSpPr>
        <p:spPr>
          <a:xfrm>
            <a:off x="6047438" y="3152694"/>
            <a:ext cx="2876431" cy="535520"/>
          </a:xfrm>
          <a:custGeom>
            <a:rect b="b" l="l" r="r" t="t"/>
            <a:pathLst>
              <a:path extrusionOk="0" h="640" w="2706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lt2">
              <a:alpha val="2863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22" name="Google Shape;122;p20"/>
          <p:cNvSpPr/>
          <p:nvPr/>
        </p:nvSpPr>
        <p:spPr>
          <a:xfrm>
            <a:off x="2619320" y="3056467"/>
            <a:ext cx="5544517" cy="637604"/>
          </a:xfrm>
          <a:custGeom>
            <a:rect b="b" l="l" r="r" t="t"/>
            <a:pathLst>
              <a:path extrusionOk="0" h="762" w="5216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lt2">
              <a:alpha val="4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23" name="Google Shape;123;p20"/>
          <p:cNvSpPr/>
          <p:nvPr/>
        </p:nvSpPr>
        <p:spPr>
          <a:xfrm>
            <a:off x="2828728" y="3065672"/>
            <a:ext cx="5467982" cy="580704"/>
          </a:xfrm>
          <a:custGeom>
            <a:rect b="b" l="l" r="r" t="t"/>
            <a:pathLst>
              <a:path extrusionOk="0" h="694" w="514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24" name="Google Shape;124;p20"/>
          <p:cNvSpPr/>
          <p:nvPr/>
        </p:nvSpPr>
        <p:spPr>
          <a:xfrm>
            <a:off x="5609489" y="3055630"/>
            <a:ext cx="3308002" cy="488662"/>
          </a:xfrm>
          <a:custGeom>
            <a:rect b="b" l="l" r="r" t="t"/>
            <a:pathLst>
              <a:path extrusionOk="0" h="584" w="3112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25" name="Google Shape;125;p20"/>
          <p:cNvSpPr/>
          <p:nvPr/>
        </p:nvSpPr>
        <p:spPr>
          <a:xfrm>
            <a:off x="211665" y="3043916"/>
            <a:ext cx="8723372" cy="997406"/>
          </a:xfrm>
          <a:custGeom>
            <a:rect b="b" l="l" r="r" t="t"/>
            <a:pathLst>
              <a:path extrusionOk="0" h="1192" w="8196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26" name="Google Shape;126;p20"/>
          <p:cNvSpPr txBox="1"/>
          <p:nvPr>
            <p:ph type="title"/>
          </p:nvPr>
        </p:nvSpPr>
        <p:spPr>
          <a:xfrm>
            <a:off x="690032" y="184767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7" name="Google Shape;127;p20"/>
          <p:cNvSpPr txBox="1"/>
          <p:nvPr>
            <p:ph idx="1" type="body"/>
          </p:nvPr>
        </p:nvSpPr>
        <p:spPr>
          <a:xfrm>
            <a:off x="1367365" y="1078086"/>
            <a:ext cx="6417600" cy="70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28" name="Google Shape;128;p20"/>
          <p:cNvSpPr txBox="1"/>
          <p:nvPr>
            <p:ph idx="10" type="dt"/>
          </p:nvPr>
        </p:nvSpPr>
        <p:spPr>
          <a:xfrm>
            <a:off x="5163672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29" name="Google Shape;129;p20"/>
          <p:cNvSpPr txBox="1"/>
          <p:nvPr>
            <p:ph idx="11" type="ftr"/>
          </p:nvPr>
        </p:nvSpPr>
        <p:spPr>
          <a:xfrm>
            <a:off x="193638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30" name="Google Shape;130;p20"/>
          <p:cNvSpPr txBox="1"/>
          <p:nvPr>
            <p:ph idx="12" type="sldNum"/>
          </p:nvPr>
        </p:nvSpPr>
        <p:spPr>
          <a:xfrm>
            <a:off x="3991088" y="4687622"/>
            <a:ext cx="1161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ázek s titulkem" showMasterSp="0" type="picTx">
  <p:cSld name="PICTURE_WITH_CAPTION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/>
          <p:nvPr/>
        </p:nvSpPr>
        <p:spPr>
          <a:xfrm>
            <a:off x="228600" y="171450"/>
            <a:ext cx="8695800" cy="4526400"/>
          </a:xfrm>
          <a:prstGeom prst="roundRect">
            <a:avLst>
              <a:gd fmla="val 1272" name="adj"/>
            </a:avLst>
          </a:prstGeom>
          <a:gradFill>
            <a:gsLst>
              <a:gs pos="0">
                <a:srgbClr val="72951A"/>
              </a:gs>
              <a:gs pos="100000">
                <a:srgbClr val="C5E67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133" name="Google Shape;133;p21"/>
          <p:cNvGrpSpPr/>
          <p:nvPr/>
        </p:nvGrpSpPr>
        <p:grpSpPr>
          <a:xfrm>
            <a:off x="211485" y="4015632"/>
            <a:ext cx="8723976" cy="998756"/>
            <a:chOff x="-3905250" y="4294188"/>
            <a:chExt cx="13011150" cy="1892300"/>
          </a:xfrm>
        </p:grpSpPr>
        <p:sp>
          <p:nvSpPr>
            <p:cNvPr id="134" name="Google Shape;134;p21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3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35" name="Google Shape;135;p21"/>
            <p:cNvSpPr/>
            <p:nvPr/>
          </p:nvSpPr>
          <p:spPr>
            <a:xfrm>
              <a:off x="-309563" y="4318000"/>
              <a:ext cx="8280400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36" name="Google Shape;136;p21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37" name="Google Shape;137;p21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38" name="Google Shape;138;p21"/>
            <p:cNvSpPr/>
            <p:nvPr/>
          </p:nvSpPr>
          <p:spPr>
            <a:xfrm>
              <a:off x="-3905250" y="4294188"/>
              <a:ext cx="13011150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139" name="Google Shape;139;p21"/>
          <p:cNvSpPr txBox="1"/>
          <p:nvPr>
            <p:ph type="title"/>
          </p:nvPr>
        </p:nvSpPr>
        <p:spPr>
          <a:xfrm>
            <a:off x="4874155" y="254000"/>
            <a:ext cx="3812700" cy="1822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andara"/>
              <a:buNone/>
              <a:defRPr b="0" i="0" sz="28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40" name="Google Shape;140;p21"/>
          <p:cNvSpPr txBox="1"/>
          <p:nvPr>
            <p:ph idx="1" type="body"/>
          </p:nvPr>
        </p:nvSpPr>
        <p:spPr>
          <a:xfrm>
            <a:off x="4868333" y="2089150"/>
            <a:ext cx="38184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None/>
              <a:defRPr b="0" i="0" sz="1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41" name="Google Shape;141;p21"/>
          <p:cNvSpPr txBox="1"/>
          <p:nvPr>
            <p:ph idx="10" type="dt"/>
          </p:nvPr>
        </p:nvSpPr>
        <p:spPr>
          <a:xfrm>
            <a:off x="5163672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42" name="Google Shape;142;p21"/>
          <p:cNvSpPr txBox="1"/>
          <p:nvPr>
            <p:ph idx="11" type="ftr"/>
          </p:nvPr>
        </p:nvSpPr>
        <p:spPr>
          <a:xfrm>
            <a:off x="193638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43" name="Google Shape;143;p21"/>
          <p:cNvSpPr txBox="1"/>
          <p:nvPr>
            <p:ph idx="12" type="sldNum"/>
          </p:nvPr>
        </p:nvSpPr>
        <p:spPr>
          <a:xfrm>
            <a:off x="3991088" y="4687622"/>
            <a:ext cx="1161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144" name="Google Shape;144;p21"/>
          <p:cNvSpPr/>
          <p:nvPr>
            <p:ph idx="2" type="pic"/>
          </p:nvPr>
        </p:nvSpPr>
        <p:spPr>
          <a:xfrm>
            <a:off x="838200" y="1028700"/>
            <a:ext cx="3566100" cy="2194800"/>
          </a:xfrm>
          <a:prstGeom prst="roundRect">
            <a:avLst>
              <a:gd fmla="val 3924" name="adj"/>
            </a:avLst>
          </a:prstGeom>
          <a:solidFill>
            <a:schemeClr val="accent1"/>
          </a:solidFill>
          <a:ln>
            <a:noFill/>
          </a:ln>
          <a:effectLst>
            <a:reflection blurRad="0" dir="5400000" dist="5000" endA="0" endPos="30000" fadeDir="5400012" kx="0" rotWithShape="0" algn="bl" stA="30000" stPos="0" sy="-100000" ky="0"/>
          </a:effectLst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  <a:defRPr b="0" i="0" sz="2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ovnání" type="twoTxTwoObj">
  <p:cSld name="TWO_OBJECTS_WITH_TEXT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/>
          <p:nvPr>
            <p:ph type="title"/>
          </p:nvPr>
        </p:nvSpPr>
        <p:spPr>
          <a:xfrm>
            <a:off x="457200" y="253746"/>
            <a:ext cx="8229600" cy="93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47" name="Google Shape;147;p22"/>
          <p:cNvSpPr txBox="1"/>
          <p:nvPr>
            <p:ph idx="1" type="body"/>
          </p:nvPr>
        </p:nvSpPr>
        <p:spPr>
          <a:xfrm>
            <a:off x="676656" y="2008586"/>
            <a:ext cx="38223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1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1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48" name="Google Shape;148;p22"/>
          <p:cNvSpPr txBox="1"/>
          <p:nvPr>
            <p:ph idx="2" type="body"/>
          </p:nvPr>
        </p:nvSpPr>
        <p:spPr>
          <a:xfrm>
            <a:off x="677332" y="2571750"/>
            <a:ext cx="3820200" cy="20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429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30200" lvl="2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49" name="Google Shape;149;p22"/>
          <p:cNvSpPr txBox="1"/>
          <p:nvPr>
            <p:ph idx="3" type="body"/>
          </p:nvPr>
        </p:nvSpPr>
        <p:spPr>
          <a:xfrm>
            <a:off x="4648200" y="2008585"/>
            <a:ext cx="38223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1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1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50" name="Google Shape;150;p22"/>
          <p:cNvSpPr txBox="1"/>
          <p:nvPr>
            <p:ph idx="4" type="body"/>
          </p:nvPr>
        </p:nvSpPr>
        <p:spPr>
          <a:xfrm>
            <a:off x="4645025" y="2571750"/>
            <a:ext cx="3822300" cy="20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429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30200" lvl="2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51" name="Google Shape;151;p22"/>
          <p:cNvSpPr txBox="1"/>
          <p:nvPr>
            <p:ph idx="10" type="dt"/>
          </p:nvPr>
        </p:nvSpPr>
        <p:spPr>
          <a:xfrm>
            <a:off x="5163672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52" name="Google Shape;152;p22"/>
          <p:cNvSpPr txBox="1"/>
          <p:nvPr>
            <p:ph idx="11" type="ftr"/>
          </p:nvPr>
        </p:nvSpPr>
        <p:spPr>
          <a:xfrm>
            <a:off x="193638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53" name="Google Shape;153;p22"/>
          <p:cNvSpPr txBox="1"/>
          <p:nvPr>
            <p:ph idx="12" type="sldNum"/>
          </p:nvPr>
        </p:nvSpPr>
        <p:spPr>
          <a:xfrm>
            <a:off x="3991088" y="4687622"/>
            <a:ext cx="1161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sah s titulkem" showMasterSp="0" type="objTx">
  <p:cSld name="OBJECT_WITH_CAPTION_TEXT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3"/>
          <p:cNvSpPr/>
          <p:nvPr/>
        </p:nvSpPr>
        <p:spPr>
          <a:xfrm>
            <a:off x="228600" y="171450"/>
            <a:ext cx="8695800" cy="1069800"/>
          </a:xfrm>
          <a:prstGeom prst="roundRect">
            <a:avLst>
              <a:gd fmla="val 7136" name="adj"/>
            </a:avLst>
          </a:prstGeom>
          <a:gradFill>
            <a:gsLst>
              <a:gs pos="0">
                <a:srgbClr val="72951A"/>
              </a:gs>
              <a:gs pos="90000">
                <a:srgbClr val="C5E670"/>
              </a:gs>
              <a:gs pos="100000">
                <a:srgbClr val="C5E67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56" name="Google Shape;156;p23"/>
          <p:cNvSpPr txBox="1"/>
          <p:nvPr>
            <p:ph idx="10" type="dt"/>
          </p:nvPr>
        </p:nvSpPr>
        <p:spPr>
          <a:xfrm>
            <a:off x="5163672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57" name="Google Shape;157;p23"/>
          <p:cNvSpPr txBox="1"/>
          <p:nvPr>
            <p:ph idx="11" type="ftr"/>
          </p:nvPr>
        </p:nvSpPr>
        <p:spPr>
          <a:xfrm>
            <a:off x="193638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58" name="Google Shape;158;p23"/>
          <p:cNvSpPr txBox="1"/>
          <p:nvPr>
            <p:ph idx="12" type="sldNum"/>
          </p:nvPr>
        </p:nvSpPr>
        <p:spPr>
          <a:xfrm>
            <a:off x="3991088" y="4687622"/>
            <a:ext cx="1161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159" name="Google Shape;159;p23"/>
          <p:cNvSpPr txBox="1"/>
          <p:nvPr>
            <p:ph idx="1" type="body"/>
          </p:nvPr>
        </p:nvSpPr>
        <p:spPr>
          <a:xfrm>
            <a:off x="914400" y="2686050"/>
            <a:ext cx="3352800" cy="14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None/>
              <a:defRPr b="0" i="0" sz="1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grpSp>
        <p:nvGrpSpPr>
          <p:cNvPr id="160" name="Google Shape;160;p23"/>
          <p:cNvGrpSpPr/>
          <p:nvPr/>
        </p:nvGrpSpPr>
        <p:grpSpPr>
          <a:xfrm>
            <a:off x="211485" y="535803"/>
            <a:ext cx="8723976" cy="998756"/>
            <a:chOff x="-3905250" y="4294188"/>
            <a:chExt cx="13011150" cy="1892300"/>
          </a:xfrm>
        </p:grpSpPr>
        <p:sp>
          <p:nvSpPr>
            <p:cNvPr id="161" name="Google Shape;161;p23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3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62" name="Google Shape;162;p23"/>
            <p:cNvSpPr/>
            <p:nvPr/>
          </p:nvSpPr>
          <p:spPr>
            <a:xfrm>
              <a:off x="-309563" y="4318000"/>
              <a:ext cx="8280400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63" name="Google Shape;163;p23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64" name="Google Shape;164;p23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65" name="Google Shape;165;p23"/>
            <p:cNvSpPr/>
            <p:nvPr/>
          </p:nvSpPr>
          <p:spPr>
            <a:xfrm>
              <a:off x="-3905250" y="4294188"/>
              <a:ext cx="13011150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166" name="Google Shape;166;p23"/>
          <p:cNvSpPr txBox="1"/>
          <p:nvPr>
            <p:ph type="title"/>
          </p:nvPr>
        </p:nvSpPr>
        <p:spPr>
          <a:xfrm>
            <a:off x="914400" y="1714500"/>
            <a:ext cx="3352800" cy="9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ndara"/>
              <a:buNone/>
              <a:defRPr b="0" i="0" sz="3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67" name="Google Shape;167;p23"/>
          <p:cNvSpPr txBox="1"/>
          <p:nvPr>
            <p:ph idx="2" type="body"/>
          </p:nvPr>
        </p:nvSpPr>
        <p:spPr>
          <a:xfrm>
            <a:off x="4651962" y="1371600"/>
            <a:ext cx="39042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368300" lvl="0" marL="4572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Noto Sans Symbols"/>
              <a:buChar char="∗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 a svislý text" type="vertTx">
  <p:cSld name="VERTICAL_TEXT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4"/>
          <p:cNvSpPr txBox="1"/>
          <p:nvPr>
            <p:ph type="title"/>
          </p:nvPr>
        </p:nvSpPr>
        <p:spPr>
          <a:xfrm>
            <a:off x="457200" y="253746"/>
            <a:ext cx="8229600" cy="93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70" name="Google Shape;170;p24"/>
          <p:cNvSpPr txBox="1"/>
          <p:nvPr>
            <p:ph idx="1" type="body"/>
          </p:nvPr>
        </p:nvSpPr>
        <p:spPr>
          <a:xfrm rot="5400000">
            <a:off x="3282400" y="-403600"/>
            <a:ext cx="2587800" cy="740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71" name="Google Shape;171;p24"/>
          <p:cNvSpPr txBox="1"/>
          <p:nvPr>
            <p:ph idx="10" type="dt"/>
          </p:nvPr>
        </p:nvSpPr>
        <p:spPr>
          <a:xfrm>
            <a:off x="5163672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72" name="Google Shape;172;p24"/>
          <p:cNvSpPr txBox="1"/>
          <p:nvPr>
            <p:ph idx="11" type="ftr"/>
          </p:nvPr>
        </p:nvSpPr>
        <p:spPr>
          <a:xfrm>
            <a:off x="193638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73" name="Google Shape;173;p24"/>
          <p:cNvSpPr txBox="1"/>
          <p:nvPr>
            <p:ph idx="12" type="sldNum"/>
          </p:nvPr>
        </p:nvSpPr>
        <p:spPr>
          <a:xfrm>
            <a:off x="3991088" y="4687622"/>
            <a:ext cx="1161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vislý nadpis a text" showMasterSp="0" type="vertTitleAndTx">
  <p:cSld name="VERTICAL_TITLE_AND_VERTICAL_TEXT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5"/>
          <p:cNvSpPr/>
          <p:nvPr/>
        </p:nvSpPr>
        <p:spPr>
          <a:xfrm>
            <a:off x="228600" y="171450"/>
            <a:ext cx="8695800" cy="1069800"/>
          </a:xfrm>
          <a:prstGeom prst="roundRect">
            <a:avLst>
              <a:gd fmla="val 7136" name="adj"/>
            </a:avLst>
          </a:prstGeom>
          <a:gradFill>
            <a:gsLst>
              <a:gs pos="0">
                <a:srgbClr val="72951A"/>
              </a:gs>
              <a:gs pos="90000">
                <a:srgbClr val="C5E670"/>
              </a:gs>
              <a:gs pos="100000">
                <a:srgbClr val="C5E67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76" name="Google Shape;176;p25"/>
          <p:cNvSpPr txBox="1"/>
          <p:nvPr>
            <p:ph idx="10" type="dt"/>
          </p:nvPr>
        </p:nvSpPr>
        <p:spPr>
          <a:xfrm>
            <a:off x="5163672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77" name="Google Shape;177;p25"/>
          <p:cNvSpPr txBox="1"/>
          <p:nvPr>
            <p:ph idx="11" type="ftr"/>
          </p:nvPr>
        </p:nvSpPr>
        <p:spPr>
          <a:xfrm>
            <a:off x="193638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78" name="Google Shape;178;p25"/>
          <p:cNvSpPr txBox="1"/>
          <p:nvPr>
            <p:ph idx="12" type="sldNum"/>
          </p:nvPr>
        </p:nvSpPr>
        <p:spPr>
          <a:xfrm>
            <a:off x="3991088" y="4687622"/>
            <a:ext cx="1161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grpSp>
        <p:nvGrpSpPr>
          <p:cNvPr id="179" name="Google Shape;179;p25"/>
          <p:cNvGrpSpPr/>
          <p:nvPr/>
        </p:nvGrpSpPr>
        <p:grpSpPr>
          <a:xfrm>
            <a:off x="211485" y="535803"/>
            <a:ext cx="8723976" cy="998756"/>
            <a:chOff x="-3905250" y="4294188"/>
            <a:chExt cx="13011150" cy="1892300"/>
          </a:xfrm>
        </p:grpSpPr>
        <p:sp>
          <p:nvSpPr>
            <p:cNvPr id="180" name="Google Shape;180;p25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3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81" name="Google Shape;181;p25"/>
            <p:cNvSpPr/>
            <p:nvPr/>
          </p:nvSpPr>
          <p:spPr>
            <a:xfrm>
              <a:off x="-309563" y="4318000"/>
              <a:ext cx="8280400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82" name="Google Shape;182;p25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83" name="Google Shape;183;p25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84" name="Google Shape;184;p25"/>
            <p:cNvSpPr/>
            <p:nvPr/>
          </p:nvSpPr>
          <p:spPr>
            <a:xfrm>
              <a:off x="-3905250" y="4294188"/>
              <a:ext cx="13011150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185" name="Google Shape;185;p25"/>
          <p:cNvSpPr txBox="1"/>
          <p:nvPr>
            <p:ph type="title"/>
          </p:nvPr>
        </p:nvSpPr>
        <p:spPr>
          <a:xfrm rot="5400000">
            <a:off x="5975250" y="1740000"/>
            <a:ext cx="33657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ndara"/>
              <a:buNone/>
              <a:defRPr b="0" i="0" sz="4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6" name="Google Shape;186;p25"/>
          <p:cNvSpPr txBox="1"/>
          <p:nvPr>
            <p:ph idx="1" type="body"/>
          </p:nvPr>
        </p:nvSpPr>
        <p:spPr>
          <a:xfrm rot="5400000">
            <a:off x="1784250" y="-241200"/>
            <a:ext cx="33657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23" name="Google Shape;23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áhlaví části" showMasterSp="0">
  <p:cSld name="Záhlaví části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228600" y="171450"/>
            <a:ext cx="8695800" cy="3552525"/>
          </a:xfrm>
          <a:prstGeom prst="roundRect">
            <a:avLst>
              <a:gd fmla="val 1272" name="adj"/>
            </a:avLst>
          </a:prstGeom>
          <a:gradFill>
            <a:gsLst>
              <a:gs pos="0">
                <a:srgbClr val="72951A"/>
              </a:gs>
              <a:gs pos="100000">
                <a:srgbClr val="C5E670"/>
              </a:gs>
            </a:gsLst>
            <a:lin ang="5400012" scaled="0"/>
          </a:gradFill>
          <a:ln>
            <a:noFill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26" name="Google Shape;26;p6"/>
          <p:cNvSpPr/>
          <p:nvPr/>
        </p:nvSpPr>
        <p:spPr>
          <a:xfrm>
            <a:off x="6047439" y="3152694"/>
            <a:ext cx="2876431" cy="535520"/>
          </a:xfrm>
          <a:custGeom>
            <a:rect b="b" l="l" r="r" t="t"/>
            <a:pathLst>
              <a:path extrusionOk="0" h="640" w="2706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lt2">
              <a:alpha val="28627"/>
            </a:schemeClr>
          </a:solidFill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27" name="Google Shape;27;p6"/>
          <p:cNvSpPr/>
          <p:nvPr/>
        </p:nvSpPr>
        <p:spPr>
          <a:xfrm>
            <a:off x="2619321" y="3056468"/>
            <a:ext cx="5544517" cy="637604"/>
          </a:xfrm>
          <a:custGeom>
            <a:rect b="b" l="l" r="r" t="t"/>
            <a:pathLst>
              <a:path extrusionOk="0" h="762" w="5216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lt2">
              <a:alpha val="40000"/>
            </a:schemeClr>
          </a:solidFill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28" name="Google Shape;28;p6"/>
          <p:cNvSpPr/>
          <p:nvPr/>
        </p:nvSpPr>
        <p:spPr>
          <a:xfrm>
            <a:off x="2828728" y="3065672"/>
            <a:ext cx="5467982" cy="580704"/>
          </a:xfrm>
          <a:custGeom>
            <a:rect b="b" l="l" r="r" t="t"/>
            <a:pathLst>
              <a:path extrusionOk="0" h="694" w="514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29" name="Google Shape;29;p6"/>
          <p:cNvSpPr/>
          <p:nvPr/>
        </p:nvSpPr>
        <p:spPr>
          <a:xfrm>
            <a:off x="5609489" y="3055631"/>
            <a:ext cx="3308002" cy="488661"/>
          </a:xfrm>
          <a:custGeom>
            <a:rect b="b" l="l" r="r" t="t"/>
            <a:pathLst>
              <a:path extrusionOk="0" h="584" w="3112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30" name="Google Shape;30;p6"/>
          <p:cNvSpPr/>
          <p:nvPr/>
        </p:nvSpPr>
        <p:spPr>
          <a:xfrm>
            <a:off x="211665" y="3043917"/>
            <a:ext cx="8723372" cy="997405"/>
          </a:xfrm>
          <a:custGeom>
            <a:rect b="b" l="l" r="r" t="t"/>
            <a:pathLst>
              <a:path extrusionOk="0" h="1192" w="8196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31" name="Google Shape;31;p6"/>
          <p:cNvSpPr txBox="1"/>
          <p:nvPr>
            <p:ph type="title"/>
          </p:nvPr>
        </p:nvSpPr>
        <p:spPr>
          <a:xfrm>
            <a:off x="690032" y="184767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b="0" i="0" sz="33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2"/>
                </a:solidFill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2"/>
                </a:solidFill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2"/>
                </a:solidFill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2"/>
                </a:solidFill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2"/>
                </a:solidFill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2"/>
                </a:solidFill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2"/>
                </a:solidFill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1367365" y="1078086"/>
            <a:ext cx="6417600" cy="704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algn="ctr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15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228600" lvl="1" marL="914400" marR="0" algn="l">
              <a:lnSpc>
                <a:spcPct val="115000"/>
              </a:lnSpc>
              <a:spcBef>
                <a:spcPts val="27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135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228600" lvl="2" marL="1371600" marR="0" algn="l">
              <a:lnSpc>
                <a:spcPct val="115000"/>
              </a:lnSpc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228600" lvl="3" marL="1828800" marR="0" algn="l">
              <a:lnSpc>
                <a:spcPct val="115000"/>
              </a:lnSpc>
              <a:spcBef>
                <a:spcPts val="21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228600" lvl="4" marL="2286000" marR="0" algn="l">
              <a:lnSpc>
                <a:spcPct val="115000"/>
              </a:lnSpc>
              <a:spcBef>
                <a:spcPts val="21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228600" lvl="5" marL="2743200" marR="0" algn="l">
              <a:lnSpc>
                <a:spcPct val="115000"/>
              </a:lnSpc>
              <a:spcBef>
                <a:spcPts val="288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228600" lvl="6" marL="3200400" marR="0" algn="l">
              <a:lnSpc>
                <a:spcPct val="115000"/>
              </a:lnSpc>
              <a:spcBef>
                <a:spcPts val="288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228600" lvl="7" marL="3657600" marR="0" algn="l">
              <a:lnSpc>
                <a:spcPct val="115000"/>
              </a:lnSpc>
              <a:spcBef>
                <a:spcPts val="288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228600" lvl="8" marL="4114800" marR="0" algn="l">
              <a:lnSpc>
                <a:spcPct val="115000"/>
              </a:lnSpc>
              <a:spcBef>
                <a:spcPts val="288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5163672" y="4687623"/>
            <a:ext cx="3786600" cy="273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75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193638" y="4687623"/>
            <a:ext cx="3786600" cy="273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75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3991088" y="4687622"/>
            <a:ext cx="1161900" cy="273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"/>
              <a:buNone/>
              <a:defRPr b="0" i="0" sz="75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"/>
              <a:buNone/>
              <a:defRPr b="0" i="0" sz="75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"/>
              <a:buNone/>
              <a:defRPr b="0" i="0" sz="75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"/>
              <a:buNone/>
              <a:defRPr b="0" i="0" sz="75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"/>
              <a:buNone/>
              <a:defRPr b="0" i="0" sz="75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"/>
              <a:buNone/>
              <a:defRPr b="0" i="0" sz="75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"/>
              <a:buNone/>
              <a:defRPr b="0" i="0" sz="75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"/>
              <a:buNone/>
              <a:defRPr b="0" i="0" sz="75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"/>
              <a:buNone/>
              <a:defRPr b="0" i="0" sz="75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41" name="Google Shape;41;p8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8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b="0" i="0" sz="18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/>
          <p:nvPr/>
        </p:nvSpPr>
        <p:spPr>
          <a:xfrm>
            <a:off x="228600" y="171450"/>
            <a:ext cx="8695800" cy="1851600"/>
          </a:xfrm>
          <a:prstGeom prst="roundRect">
            <a:avLst>
              <a:gd fmla="val 3362" name="adj"/>
            </a:avLst>
          </a:prstGeom>
          <a:gradFill>
            <a:gsLst>
              <a:gs pos="0">
                <a:srgbClr val="72951A"/>
              </a:gs>
              <a:gs pos="90000">
                <a:srgbClr val="C5E670"/>
              </a:gs>
              <a:gs pos="100000">
                <a:srgbClr val="C5E67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66" name="Google Shape;66;p14"/>
          <p:cNvGrpSpPr/>
          <p:nvPr/>
        </p:nvGrpSpPr>
        <p:grpSpPr>
          <a:xfrm>
            <a:off x="211645" y="1259631"/>
            <a:ext cx="8723434" cy="997431"/>
            <a:chOff x="-3905251" y="4294188"/>
            <a:chExt cx="13027829" cy="1892300"/>
          </a:xfrm>
        </p:grpSpPr>
        <p:sp>
          <p:nvSpPr>
            <p:cNvPr id="67" name="Google Shape;67;p14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3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68" name="Google Shape;68;p14"/>
            <p:cNvSpPr/>
            <p:nvPr/>
          </p:nvSpPr>
          <p:spPr>
            <a:xfrm>
              <a:off x="-309563" y="4318000"/>
              <a:ext cx="8280400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69" name="Google Shape;69;p14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70" name="Google Shape;70;p14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71" name="Google Shape;71;p14"/>
            <p:cNvSpPr/>
            <p:nvPr/>
          </p:nvSpPr>
          <p:spPr>
            <a:xfrm>
              <a:off x="-3905251" y="4294188"/>
              <a:ext cx="13027829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72" name="Google Shape;72;p14"/>
          <p:cNvSpPr txBox="1"/>
          <p:nvPr>
            <p:ph type="title"/>
          </p:nvPr>
        </p:nvSpPr>
        <p:spPr>
          <a:xfrm>
            <a:off x="457200" y="253746"/>
            <a:ext cx="8229600" cy="93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14"/>
          <p:cNvSpPr txBox="1"/>
          <p:nvPr>
            <p:ph idx="10" type="dt"/>
          </p:nvPr>
        </p:nvSpPr>
        <p:spPr>
          <a:xfrm>
            <a:off x="5163672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74" name="Google Shape;74;p14"/>
          <p:cNvSpPr txBox="1"/>
          <p:nvPr>
            <p:ph idx="11" type="ftr"/>
          </p:nvPr>
        </p:nvSpPr>
        <p:spPr>
          <a:xfrm>
            <a:off x="193638" y="4687623"/>
            <a:ext cx="378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75" name="Google Shape;75;p14"/>
          <p:cNvSpPr txBox="1"/>
          <p:nvPr>
            <p:ph idx="12" type="sldNum"/>
          </p:nvPr>
        </p:nvSpPr>
        <p:spPr>
          <a:xfrm>
            <a:off x="3991088" y="4687622"/>
            <a:ext cx="1161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>
            <a:off x="872067" y="2006600"/>
            <a:ext cx="7408200" cy="258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youtu.be/SFnMTHhKdkw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Relationship Id="rId3" Type="http://schemas.openxmlformats.org/officeDocument/2006/relationships/hyperlink" Target="http://wiki.rvp.cz/Knihovna/1.Pedagogicky_lexikon/S/Sebepojeti#V.c3.bdvoj_identity_a_sebepojet.c3.ad_v_d.c4.9btstv.c3.ad_a_dosp.c3.adv.c3.a1n.c3.ad" TargetMode="Externa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7477@mail.muni.cz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6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</a:pPr>
            <a:r>
              <a:rPr lang="cs"/>
              <a:t>VÝVOJOVÁ PSYCHOLOGIE</a:t>
            </a:r>
            <a:endParaRPr/>
          </a:p>
        </p:txBody>
      </p:sp>
      <p:sp>
        <p:nvSpPr>
          <p:cNvPr id="192" name="Google Shape;192;p26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0" lang="cs"/>
              <a:t>podzim 2018							Zuzana Kročáková</a:t>
            </a:r>
            <a:endParaRPr b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cs"/>
              <a:t>přemýšlení o dětech: Kým je pro mne dítě?</a:t>
            </a:r>
            <a:endParaRPr/>
          </a:p>
        </p:txBody>
      </p:sp>
      <p:sp>
        <p:nvSpPr>
          <p:cNvPr id="244" name="Google Shape;244;p35"/>
          <p:cNvSpPr txBox="1"/>
          <p:nvPr>
            <p:ph idx="1" type="body"/>
          </p:nvPr>
        </p:nvSpPr>
        <p:spPr>
          <a:xfrm>
            <a:off x="311700" y="1093850"/>
            <a:ext cx="8520600" cy="34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"/>
              <a:t>Do našeho uvažování o dítěti a jeho vývoji vstupují naše prekoncepty, naše individuální představy o tom, kým a jaké děti jsou a co je smyslem dětství.</a:t>
            </a:r>
            <a:br>
              <a:rPr lang="cs"/>
            </a:br>
            <a:r>
              <a:rPr lang="cs"/>
              <a:t>Tyto myšlenkové koncepce silně ovlivňují to, jak chápeme vývoj a výchovu dětí a její cíle.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cs"/>
              <a:t>Je proto dobré neustále reflektovat své pojetí dítěte a zvědomovat si, jakým způsobem ovlivňuje mé pedagogické názory.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i="1" lang="cs" sz="1400"/>
              <a:t>Otázka k přemýšlení: Napadá-li vás, že děti by ve svém životě něco měli či musejí, zamyslete se nad tím, z čeho tento názor pochází, na čem stojí?</a:t>
            </a:r>
            <a:endParaRPr i="1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cs"/>
              <a:t>Oblasti psychického vývoje</a:t>
            </a:r>
            <a:endParaRPr/>
          </a:p>
        </p:txBody>
      </p:sp>
      <p:sp>
        <p:nvSpPr>
          <p:cNvPr id="250" name="Google Shape;250;p3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fyzická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psychická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sociální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cs"/>
              <a:t>jiné rozlišení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biosociální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kognitivní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psychosociální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i="1" lang="cs"/>
              <a:t>Otázka k přemýšlení: V čem se tato dvě pojetí liší a proč?</a:t>
            </a:r>
            <a:endParaRPr i="1"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cs"/>
              <a:t>obecné znaky vývoje</a:t>
            </a:r>
            <a:endParaRPr/>
          </a:p>
        </p:txBody>
      </p:sp>
      <p:sp>
        <p:nvSpPr>
          <p:cNvPr id="256" name="Google Shape;256;p37"/>
          <p:cNvSpPr txBox="1"/>
          <p:nvPr>
            <p:ph idx="1" type="body"/>
          </p:nvPr>
        </p:nvSpPr>
        <p:spPr>
          <a:xfrm>
            <a:off x="311700" y="1228675"/>
            <a:ext cx="8520600" cy="349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cs"/>
              <a:t>komplexní proces zahrnující somatickou i psychickou složku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cs"/>
              <a:t>posloupnost změn, které na sebe zákonitě navazují (nelze “přeskakovat”)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cs"/>
              <a:t>neprobíhá rovnoměrně, jsou v něm období stagnace i vývojové skoky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❏"/>
            </a:pPr>
            <a:r>
              <a:rPr lang="cs"/>
              <a:t>je individuálně specifický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❏"/>
            </a:pPr>
            <a:r>
              <a:rPr lang="cs"/>
              <a:t>závisí na zrání a učení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i="1" lang="cs"/>
              <a:t>Otázka k přemýšlení: Jak rozumíte pojmu zrání?</a:t>
            </a:r>
            <a:endParaRPr i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cs"/>
              <a:t>Vývojová dynamika</a:t>
            </a:r>
            <a:endParaRPr/>
          </a:p>
        </p:txBody>
      </p:sp>
      <p:sp>
        <p:nvSpPr>
          <p:cNvPr id="262" name="Google Shape;262;p38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"/>
              <a:t>Dynamiku vývoje ovlivňuje naplňování dvou protichůdných potřeb: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b="1" lang="cs"/>
              <a:t>Potřeba jistoty a stability</a:t>
            </a:r>
            <a:r>
              <a:rPr lang="cs"/>
              <a:t>: aby změny nepřinášely přílišnou zátěž; aby se jedinec orientoval v situaci kolem sebe a dokázal do jisté míry předvídat budoucnost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cs"/>
              <a:t>Potřeba změny</a:t>
            </a:r>
            <a:r>
              <a:rPr lang="cs"/>
              <a:t>: otevřenost k novým zkušenostem, ochota přijmout dočasnou nejistotu, tendence ke změně či ochota ji akceptovat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cs"/>
              <a:t>vlivy</a:t>
            </a:r>
            <a:endParaRPr/>
          </a:p>
        </p:txBody>
      </p:sp>
      <p:sp>
        <p:nvSpPr>
          <p:cNvPr id="268" name="Google Shape;268;p39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"/>
              <a:t>“Do jaké míry ovlivňuje vývoj dítěte prostředí, ve kterém vyrůstá?”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fyzicky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psychicky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sociálně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0"/>
          <p:cNvSpPr txBox="1"/>
          <p:nvPr>
            <p:ph type="title"/>
          </p:nvPr>
        </p:nvSpPr>
        <p:spPr>
          <a:xfrm>
            <a:off x="1657379" y="1289617"/>
            <a:ext cx="58293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lang="cs">
                <a:solidFill>
                  <a:srgbClr val="002060"/>
                </a:solidFill>
              </a:rPr>
              <a:t>Co potřebuje dítě od vztahu s pedagogem?</a:t>
            </a:r>
            <a:endParaRPr>
              <a:solidFill>
                <a:srgbClr val="002060"/>
              </a:solidFill>
            </a:endParaRPr>
          </a:p>
        </p:txBody>
      </p:sp>
      <p:sp>
        <p:nvSpPr>
          <p:cNvPr id="274" name="Google Shape;274;p40"/>
          <p:cNvSpPr txBox="1"/>
          <p:nvPr>
            <p:ph idx="12" type="sldNum"/>
          </p:nvPr>
        </p:nvSpPr>
        <p:spPr>
          <a:xfrm>
            <a:off x="3991088" y="4687622"/>
            <a:ext cx="1161900" cy="273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41"/>
          <p:cNvSpPr txBox="1"/>
          <p:nvPr>
            <p:ph type="title"/>
          </p:nvPr>
        </p:nvSpPr>
        <p:spPr>
          <a:xfrm>
            <a:off x="1657388" y="1096213"/>
            <a:ext cx="5829300" cy="16335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lang="cs">
                <a:solidFill>
                  <a:srgbClr val="002060"/>
                </a:solidFill>
              </a:rPr>
              <a:t>Jak se vztah učitele k žákovi</a:t>
            </a:r>
            <a:endParaRPr>
              <a:solidFill>
                <a:srgbClr val="00206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lang="cs">
                <a:solidFill>
                  <a:srgbClr val="002060"/>
                </a:solidFill>
              </a:rPr>
              <a:t>projeví v procesu učení?</a:t>
            </a:r>
            <a:endParaRPr>
              <a:solidFill>
                <a:srgbClr val="002060"/>
              </a:solidFill>
            </a:endParaRPr>
          </a:p>
        </p:txBody>
      </p:sp>
      <p:sp>
        <p:nvSpPr>
          <p:cNvPr id="281" name="Google Shape;281;p41"/>
          <p:cNvSpPr txBox="1"/>
          <p:nvPr>
            <p:ph idx="12" type="sldNum"/>
          </p:nvPr>
        </p:nvSpPr>
        <p:spPr>
          <a:xfrm>
            <a:off x="4136316" y="4687622"/>
            <a:ext cx="871425" cy="273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42"/>
          <p:cNvSpPr txBox="1"/>
          <p:nvPr>
            <p:ph type="title"/>
          </p:nvPr>
        </p:nvSpPr>
        <p:spPr>
          <a:xfrm>
            <a:off x="1657388" y="1096213"/>
            <a:ext cx="5829300" cy="16335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lang="cs">
                <a:solidFill>
                  <a:srgbClr val="002060"/>
                </a:solidFill>
              </a:rPr>
              <a:t>Jak získat respekt?</a:t>
            </a:r>
            <a:endParaRPr>
              <a:solidFill>
                <a:srgbClr val="002060"/>
              </a:solidFill>
            </a:endParaRPr>
          </a:p>
        </p:txBody>
      </p:sp>
      <p:sp>
        <p:nvSpPr>
          <p:cNvPr id="288" name="Google Shape;288;p42"/>
          <p:cNvSpPr txBox="1"/>
          <p:nvPr>
            <p:ph idx="12" type="sldNum"/>
          </p:nvPr>
        </p:nvSpPr>
        <p:spPr>
          <a:xfrm>
            <a:off x="4136316" y="4687622"/>
            <a:ext cx="871425" cy="273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3"/>
          <p:cNvSpPr txBox="1"/>
          <p:nvPr>
            <p:ph type="title"/>
          </p:nvPr>
        </p:nvSpPr>
        <p:spPr>
          <a:xfrm>
            <a:off x="1657388" y="1096213"/>
            <a:ext cx="5829300" cy="16335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lang="cs">
                <a:solidFill>
                  <a:srgbClr val="002060"/>
                </a:solidFill>
              </a:rPr>
              <a:t>Proč vztah učitel – žák </a:t>
            </a:r>
            <a:br>
              <a:rPr lang="cs">
                <a:solidFill>
                  <a:srgbClr val="002060"/>
                </a:solidFill>
              </a:rPr>
            </a:br>
            <a:r>
              <a:rPr lang="cs">
                <a:solidFill>
                  <a:srgbClr val="002060"/>
                </a:solidFill>
              </a:rPr>
              <a:t>ovlivňuje proces učení?</a:t>
            </a:r>
            <a:endParaRPr>
              <a:solidFill>
                <a:srgbClr val="002060"/>
              </a:solidFill>
            </a:endParaRPr>
          </a:p>
        </p:txBody>
      </p:sp>
      <p:sp>
        <p:nvSpPr>
          <p:cNvPr id="295" name="Google Shape;295;p43"/>
          <p:cNvSpPr txBox="1"/>
          <p:nvPr>
            <p:ph idx="12" type="sldNum"/>
          </p:nvPr>
        </p:nvSpPr>
        <p:spPr>
          <a:xfrm>
            <a:off x="4136316" y="4687622"/>
            <a:ext cx="871425" cy="273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44"/>
          <p:cNvSpPr txBox="1"/>
          <p:nvPr>
            <p:ph type="title"/>
          </p:nvPr>
        </p:nvSpPr>
        <p:spPr>
          <a:xfrm>
            <a:off x="1485900" y="253746"/>
            <a:ext cx="6172200" cy="93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cs"/>
              <a:t>Rita Pierson </a:t>
            </a:r>
            <a:r>
              <a:rPr lang="cs" u="sng">
                <a:solidFill>
                  <a:schemeClr val="hlink"/>
                </a:solidFill>
                <a:hlinkClick r:id="rId3"/>
              </a:rPr>
              <a:t>odpovídá</a:t>
            </a:r>
            <a:endParaRPr/>
          </a:p>
        </p:txBody>
      </p:sp>
      <p:sp>
        <p:nvSpPr>
          <p:cNvPr id="302" name="Google Shape;302;p44"/>
          <p:cNvSpPr txBox="1"/>
          <p:nvPr>
            <p:ph idx="12" type="sldNum"/>
          </p:nvPr>
        </p:nvSpPr>
        <p:spPr>
          <a:xfrm>
            <a:off x="4136316" y="4687622"/>
            <a:ext cx="871425" cy="273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7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cs"/>
              <a:t>cíl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cs" sz="3600"/>
              <a:t>student umí používat poznatky z vývojové psychologie při svém přemýšlení o dětech </a:t>
            </a:r>
            <a:endParaRPr sz="36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45"/>
          <p:cNvSpPr txBox="1"/>
          <p:nvPr>
            <p:ph type="ctrTitle"/>
          </p:nvPr>
        </p:nvSpPr>
        <p:spPr>
          <a:xfrm>
            <a:off x="1043609" y="1653649"/>
            <a:ext cx="71172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Candara"/>
              <a:buNone/>
            </a:pPr>
            <a:r>
              <a:rPr lang="cs">
                <a:solidFill>
                  <a:srgbClr val="002060"/>
                </a:solidFill>
              </a:rPr>
              <a:t>PEDAGOGICKÁ </a:t>
            </a:r>
            <a:r>
              <a:rPr b="0" i="0" lang="cs" sz="4400" u="none" cap="none" strike="noStrik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PSYCHOLOGIE </a:t>
            </a:r>
            <a:endParaRPr b="0" i="0" sz="4400" u="none" cap="none" strike="noStrike">
              <a:solidFill>
                <a:srgbClr val="002060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308" name="Google Shape;308;p45"/>
          <p:cNvSpPr txBox="1"/>
          <p:nvPr>
            <p:ph idx="1" type="subTitle"/>
          </p:nvPr>
        </p:nvSpPr>
        <p:spPr>
          <a:xfrm>
            <a:off x="1371600" y="2667001"/>
            <a:ext cx="6400800" cy="11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rPr lang="cs">
                <a:solidFill>
                  <a:srgbClr val="002060"/>
                </a:solidFill>
              </a:rPr>
              <a:t>PODZIM</a:t>
            </a:r>
            <a:r>
              <a:rPr b="0" i="0" lang="cs" sz="2000" u="none" cap="none" strike="noStrik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 201</a:t>
            </a:r>
            <a:r>
              <a:rPr lang="cs">
                <a:solidFill>
                  <a:srgbClr val="002060"/>
                </a:solidFill>
              </a:rPr>
              <a:t>8</a:t>
            </a:r>
            <a:endParaRPr/>
          </a:p>
          <a:p>
            <a:pPr indent="0" lvl="0" marL="0" marR="0" rtl="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rPr b="0" i="0" lang="cs" sz="2000" u="none" cap="none" strike="noStrik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Zuzana Kročáková</a:t>
            </a:r>
            <a:endParaRPr b="0" i="0" sz="2000" u="none" cap="none" strike="noStrike">
              <a:solidFill>
                <a:srgbClr val="002060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6"/>
          <p:cNvSpPr txBox="1"/>
          <p:nvPr>
            <p:ph type="title"/>
          </p:nvPr>
        </p:nvSpPr>
        <p:spPr>
          <a:xfrm>
            <a:off x="757257" y="1428757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cs"/>
              <a:t>Primární sociální potřeby</a:t>
            </a:r>
            <a:endParaRPr/>
          </a:p>
        </p:txBody>
      </p:sp>
      <p:sp>
        <p:nvSpPr>
          <p:cNvPr id="315" name="Google Shape;315;p46"/>
          <p:cNvSpPr txBox="1"/>
          <p:nvPr>
            <p:ph idx="12" type="sldNum"/>
          </p:nvPr>
        </p:nvSpPr>
        <p:spPr>
          <a:xfrm>
            <a:off x="3991088" y="4687622"/>
            <a:ext cx="1161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47"/>
          <p:cNvSpPr txBox="1"/>
          <p:nvPr>
            <p:ph idx="1" type="body"/>
          </p:nvPr>
        </p:nvSpPr>
        <p:spPr>
          <a:xfrm>
            <a:off x="536275" y="1126819"/>
            <a:ext cx="8105700" cy="356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cs" sz="1800">
                <a:solidFill>
                  <a:srgbClr val="1C4587"/>
                </a:solidFill>
              </a:rPr>
              <a:t>1. Naše chování je řízeno obecným organizačním principem </a:t>
            </a:r>
            <a:r>
              <a:rPr lang="cs" sz="1800" u="sng">
                <a:solidFill>
                  <a:srgbClr val="1C4587"/>
                </a:solidFill>
              </a:rPr>
              <a:t>minimalizace ohrožení a maximalizace odměny</a:t>
            </a:r>
            <a:r>
              <a:rPr lang="cs" sz="1800">
                <a:solidFill>
                  <a:srgbClr val="1C4587"/>
                </a:solidFill>
              </a:rPr>
              <a:t> či libosti (Gordon 2000). </a:t>
            </a:r>
            <a:endParaRPr sz="1800">
              <a:solidFill>
                <a:srgbClr val="1C4587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cs" sz="1800">
                <a:solidFill>
                  <a:srgbClr val="1C4587"/>
                </a:solidFill>
              </a:rPr>
              <a:t>Poslední výzkumy mozku a poznatky sociální neurovědy ukazují, že to platí pro chování sociální. Tedy že i v našem kontaktu s ostatními lidmi se snažíme vyhýbat se ohrožení a maximalizovat bezpečí, které přináší příjemné pocity.</a:t>
            </a:r>
            <a:endParaRPr sz="1800">
              <a:solidFill>
                <a:srgbClr val="1C4587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600">
              <a:solidFill>
                <a:srgbClr val="1C4587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cs" sz="1800">
                <a:solidFill>
                  <a:srgbClr val="1C4587"/>
                </a:solidFill>
              </a:rPr>
              <a:t>2. Ukázalo se, že </a:t>
            </a:r>
            <a:r>
              <a:rPr lang="cs" sz="1800" u="sng">
                <a:solidFill>
                  <a:srgbClr val="1C4587"/>
                </a:solidFill>
              </a:rPr>
              <a:t>sociální zkušenosti</a:t>
            </a:r>
            <a:r>
              <a:rPr lang="cs" sz="1800">
                <a:solidFill>
                  <a:srgbClr val="1C4587"/>
                </a:solidFill>
              </a:rPr>
              <a:t> používají a </a:t>
            </a:r>
            <a:r>
              <a:rPr lang="cs" sz="1800" u="sng">
                <a:solidFill>
                  <a:srgbClr val="1C4587"/>
                </a:solidFill>
              </a:rPr>
              <a:t>aktivují stejná mozková propojení, která jsou používaná pro primární potřeby</a:t>
            </a:r>
            <a:r>
              <a:rPr lang="cs" sz="1800">
                <a:solidFill>
                  <a:srgbClr val="1C4587"/>
                </a:solidFill>
              </a:rPr>
              <a:t> přežití (Lieberman a Eisenberger, 2008). Jinými slovy, sociální potřeby jsou pro mozek totéž jako potřeba jídla či spánku. Při jejich nenaplnění jsou aktivována centra bolesti a my reagujeme silnými emocemi.</a:t>
            </a:r>
            <a:endParaRPr sz="1800">
              <a:solidFill>
                <a:srgbClr val="1C4587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600">
              <a:solidFill>
                <a:srgbClr val="1C4587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cs" sz="1800">
                <a:solidFill>
                  <a:srgbClr val="1C4587"/>
                </a:solidFill>
              </a:rPr>
              <a:t>3. „</a:t>
            </a:r>
            <a:r>
              <a:rPr i="1" lang="cs" sz="1800">
                <a:solidFill>
                  <a:srgbClr val="1C4587"/>
                </a:solidFill>
              </a:rPr>
              <a:t>Jsme evolučně nastaveni tak, že potřebujeme být napojeni na ostatní, potřebujeme s nimi být v kontaktu. Po narození je to věc přežití, jak vyrůstáme, jen při dostatku kvalitních vztahů, se můžeme zdravě vyvíjet po emoční, fyzické, intelektuální, duševní i duchovní stránce.” </a:t>
            </a:r>
            <a:r>
              <a:rPr lang="cs" sz="1800">
                <a:solidFill>
                  <a:srgbClr val="1C4587"/>
                </a:solidFill>
              </a:rPr>
              <a:t>(Brené Brown 2008)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800">
              <a:solidFill>
                <a:srgbClr val="1C4587"/>
              </a:solidFill>
            </a:endParaRPr>
          </a:p>
        </p:txBody>
      </p:sp>
      <p:sp>
        <p:nvSpPr>
          <p:cNvPr id="322" name="Google Shape;322;p47"/>
          <p:cNvSpPr txBox="1"/>
          <p:nvPr>
            <p:ph idx="12" type="sldNum"/>
          </p:nvPr>
        </p:nvSpPr>
        <p:spPr>
          <a:xfrm>
            <a:off x="3991088" y="4687622"/>
            <a:ext cx="1161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323" name="Google Shape;323;p47"/>
          <p:cNvSpPr txBox="1"/>
          <p:nvPr>
            <p:ph type="title"/>
          </p:nvPr>
        </p:nvSpPr>
        <p:spPr>
          <a:xfrm>
            <a:off x="457200" y="253744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cs"/>
              <a:t>Jsou sociální potřeby primární?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48"/>
          <p:cNvSpPr txBox="1"/>
          <p:nvPr>
            <p:ph idx="12" type="sldNum"/>
          </p:nvPr>
        </p:nvSpPr>
        <p:spPr>
          <a:xfrm>
            <a:off x="3991088" y="4687622"/>
            <a:ext cx="1161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pic>
        <p:nvPicPr>
          <p:cNvPr id="330" name="Google Shape;330;p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5850" y="872288"/>
            <a:ext cx="6157913" cy="2821781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p48"/>
          <p:cNvSpPr txBox="1"/>
          <p:nvPr/>
        </p:nvSpPr>
        <p:spPr>
          <a:xfrm>
            <a:off x="4217925" y="4107056"/>
            <a:ext cx="4537500" cy="5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c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model SCARF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c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primární sociální potřeby dle Davida Rocka (2008)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9"/>
          <p:cNvSpPr txBox="1"/>
          <p:nvPr>
            <p:ph idx="1" type="body"/>
          </p:nvPr>
        </p:nvSpPr>
        <p:spPr>
          <a:xfrm>
            <a:off x="4868325" y="440869"/>
            <a:ext cx="3818400" cy="38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1" lang="cs" sz="2000">
                <a:solidFill>
                  <a:srgbClr val="FF9900"/>
                </a:solidFill>
              </a:rPr>
              <a:t>Model SCARF je akronymem pro primární sociální potřeby:</a:t>
            </a:r>
            <a:endParaRPr b="1" sz="2000">
              <a:solidFill>
                <a:srgbClr val="FF99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1" lang="cs"/>
              <a:t>Statusu</a:t>
            </a:r>
            <a:r>
              <a:rPr lang="cs"/>
              <a:t>, postavení ve skupině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1" lang="cs"/>
              <a:t>Jistoty</a:t>
            </a:r>
            <a:r>
              <a:rPr lang="cs"/>
              <a:t>, orientace, předvídatelnosti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1" lang="cs"/>
              <a:t>Autonomie</a:t>
            </a:r>
            <a:r>
              <a:rPr lang="cs"/>
              <a:t>, samostatnosti, svobody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1" lang="cs"/>
              <a:t>Propojení</a:t>
            </a:r>
            <a:r>
              <a:rPr lang="cs"/>
              <a:t> s ostatními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1" lang="cs"/>
              <a:t>Spravedlnosti</a:t>
            </a:r>
            <a:r>
              <a:rPr lang="cs"/>
              <a:t>, férového jednání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cs"/>
              <a:t>---------------------------------------------------------------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cs"/>
              <a:t>Šipky ukazují naši reakci na </a:t>
            </a:r>
            <a:r>
              <a:rPr lang="cs">
                <a:solidFill>
                  <a:srgbClr val="38761D"/>
                </a:solidFill>
              </a:rPr>
              <a:t>nenaplňování</a:t>
            </a:r>
            <a:r>
              <a:rPr lang="cs"/>
              <a:t> těchto potřeb, kdy cítíme ohrožení a </a:t>
            </a:r>
            <a:r>
              <a:rPr lang="cs">
                <a:solidFill>
                  <a:srgbClr val="38761D"/>
                </a:solidFill>
              </a:rPr>
              <a:t>vzdalujeme se</a:t>
            </a:r>
            <a:r>
              <a:rPr lang="cs"/>
              <a:t> či vyhýbáme.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cs"/>
              <a:t>Při </a:t>
            </a:r>
            <a:r>
              <a:rPr lang="cs">
                <a:solidFill>
                  <a:srgbClr val="38761D"/>
                </a:solidFill>
              </a:rPr>
              <a:t>naplňování</a:t>
            </a:r>
            <a:r>
              <a:rPr lang="cs"/>
              <a:t> máme tendenci </a:t>
            </a:r>
            <a:r>
              <a:rPr lang="cs">
                <a:solidFill>
                  <a:srgbClr val="38761D"/>
                </a:solidFill>
              </a:rPr>
              <a:t>přibližovat se</a:t>
            </a:r>
            <a:r>
              <a:rPr lang="cs"/>
              <a:t>, vyhledávat kontakt s těmi, kdo naše potřeby naplňují či vytvářejí prostředí pro jejich naplnění.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338" name="Google Shape;338;p49"/>
          <p:cNvSpPr txBox="1"/>
          <p:nvPr>
            <p:ph idx="12" type="sldNum"/>
          </p:nvPr>
        </p:nvSpPr>
        <p:spPr>
          <a:xfrm>
            <a:off x="3991088" y="4687622"/>
            <a:ext cx="1161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pic>
        <p:nvPicPr>
          <p:cNvPr id="339" name="Google Shape;339;p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0950" y="1187438"/>
            <a:ext cx="3400754" cy="155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50"/>
          <p:cNvSpPr txBox="1"/>
          <p:nvPr>
            <p:ph type="title"/>
          </p:nvPr>
        </p:nvSpPr>
        <p:spPr>
          <a:xfrm>
            <a:off x="457200" y="253746"/>
            <a:ext cx="8229600" cy="93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cs"/>
              <a:t>ZNÁTE ODPOVĚDI?</a:t>
            </a:r>
            <a:endParaRPr/>
          </a:p>
        </p:txBody>
      </p:sp>
      <p:sp>
        <p:nvSpPr>
          <p:cNvPr id="346" name="Google Shape;346;p50"/>
          <p:cNvSpPr txBox="1"/>
          <p:nvPr>
            <p:ph idx="1" type="body"/>
          </p:nvPr>
        </p:nvSpPr>
        <p:spPr>
          <a:xfrm>
            <a:off x="353500" y="1307963"/>
            <a:ext cx="8554800" cy="33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cs" sz="3000"/>
              <a:t>Zkuste si jen s využitím paměti 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cs" sz="3000"/>
              <a:t>odpovědět na následující otázky?</a:t>
            </a:r>
            <a:endParaRPr sz="3000"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AutoNum type="arabicPeriod"/>
            </a:pPr>
            <a:r>
              <a:rPr lang="cs"/>
              <a:t>Na základě čeho D. Rock tvrdí, že některé sociální potřeby jsou primární?</a:t>
            </a:r>
            <a:endParaRPr/>
          </a:p>
          <a:p>
            <a:pPr indent="-3810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AutoNum type="arabicPeriod"/>
            </a:pPr>
            <a:r>
              <a:rPr lang="cs"/>
              <a:t>Které potřeby to jsou? (můžete si pomoci modelem SCARF)</a:t>
            </a:r>
            <a:endParaRPr/>
          </a:p>
          <a:p>
            <a:pPr indent="-3810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400"/>
              <a:buAutoNum type="arabicPeriod"/>
            </a:pPr>
            <a:r>
              <a:rPr lang="cs"/>
              <a:t>Co se děje při jejich nenaplnění a proč?</a:t>
            </a:r>
            <a:endParaRPr/>
          </a:p>
        </p:txBody>
      </p:sp>
      <p:sp>
        <p:nvSpPr>
          <p:cNvPr id="347" name="Google Shape;347;p50"/>
          <p:cNvSpPr txBox="1"/>
          <p:nvPr>
            <p:ph idx="12" type="sldNum"/>
          </p:nvPr>
        </p:nvSpPr>
        <p:spPr>
          <a:xfrm>
            <a:off x="3991088" y="4687622"/>
            <a:ext cx="1161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51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cs"/>
              <a:t>PUBERTA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52"/>
          <p:cNvSpPr txBox="1"/>
          <p:nvPr>
            <p:ph type="title"/>
          </p:nvPr>
        </p:nvSpPr>
        <p:spPr>
          <a:xfrm>
            <a:off x="1443790" y="1601918"/>
            <a:ext cx="5940162" cy="22894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cs"/>
              <a:t>Co chtějí a co potřebují?</a:t>
            </a:r>
            <a:br>
              <a:rPr lang="cs"/>
            </a:br>
            <a:r>
              <a:rPr lang="cs" sz="2400"/>
              <a:t>Co je zajímá?</a:t>
            </a:r>
            <a:br>
              <a:rPr lang="cs" sz="2400"/>
            </a:br>
            <a:r>
              <a:rPr lang="cs" sz="2400"/>
              <a:t>Čím se zabývají a proč?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53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cs"/>
              <a:t>ROZVOJ SEBEPOJETÍ</a:t>
            </a:r>
            <a:endParaRPr/>
          </a:p>
        </p:txBody>
      </p:sp>
      <p:sp>
        <p:nvSpPr>
          <p:cNvPr id="363" name="Google Shape;363;p53"/>
          <p:cNvSpPr txBox="1"/>
          <p:nvPr/>
        </p:nvSpPr>
        <p:spPr>
          <a:xfrm>
            <a:off x="433137" y="1216908"/>
            <a:ext cx="8126472" cy="2369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c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Od nekritického přejímání názorů druhých k nalezení vlastní identity.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Ujasnění vztahu k sobě a hledání vlastní identity je některými autory považováno za základní vývojový úkol období adolescence.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Erikson (1985) popisoval </a:t>
            </a:r>
            <a:r>
              <a:rPr b="0" i="0" lang="c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dospívání jako konflikt mezi potřebou vyrovnání se s požadavky společnosti a potřebou integrace sebe samého</a:t>
            </a:r>
            <a:r>
              <a:rPr b="0" i="0" lang="c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tak, aby člověk našel a akceptoval své vlastní místo a hodnotu ve společnosti. 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Tomáš Slezák: Sebepojetí, článek na Metodickém portálu </a:t>
            </a:r>
            <a:r>
              <a:rPr b="0" i="0" lang="cs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RVP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64" name="Google Shape;364;p53"/>
          <p:cNvCxnSpPr/>
          <p:nvPr/>
        </p:nvCxnSpPr>
        <p:spPr>
          <a:xfrm>
            <a:off x="433137" y="1622544"/>
            <a:ext cx="8188349" cy="41251"/>
          </a:xfrm>
          <a:prstGeom prst="straightConnector1">
            <a:avLst/>
          </a:prstGeom>
          <a:noFill/>
          <a:ln cap="flat" cmpd="sng" w="9525">
            <a:solidFill>
              <a:srgbClr val="20202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54"/>
          <p:cNvSpPr txBox="1"/>
          <p:nvPr>
            <p:ph type="title"/>
          </p:nvPr>
        </p:nvSpPr>
        <p:spPr>
          <a:xfrm>
            <a:off x="304800" y="309350"/>
            <a:ext cx="8537700" cy="71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3200"/>
              <a:t>Sbírka témat, o kterých byste měli mít na základě semináře přehled</a:t>
            </a:r>
            <a:endParaRPr sz="3200"/>
          </a:p>
        </p:txBody>
      </p:sp>
      <p:sp>
        <p:nvSpPr>
          <p:cNvPr id="370" name="Google Shape;370;p54"/>
          <p:cNvSpPr txBox="1"/>
          <p:nvPr/>
        </p:nvSpPr>
        <p:spPr>
          <a:xfrm>
            <a:off x="703500" y="917825"/>
            <a:ext cx="7687200" cy="403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cs" sz="1600"/>
              <a:t>v čem je vývojová </a:t>
            </a:r>
            <a:r>
              <a:rPr lang="cs" sz="1600"/>
              <a:t>psychologie</a:t>
            </a:r>
            <a:r>
              <a:rPr lang="cs" sz="1600"/>
              <a:t> prospěšná pedagogům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cs" sz="1600"/>
              <a:t>obecné zákonitosti vývoje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cs" sz="1600"/>
              <a:t>oblasti vývoje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cs" sz="1600"/>
              <a:t>vývojová dynamika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cs" sz="1600"/>
              <a:t>specifika dětského světa (bezprostřednost, vnímání času, poznávání...)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cs" sz="1600"/>
              <a:t>pojetí žáka učitelem a jeho vliv na vzájemný vztah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cs" sz="1600"/>
              <a:t>co potřebuje žák od vztahu s učitelem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cs" sz="1600"/>
              <a:t>budování vzájemného respektu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cs" sz="1600"/>
              <a:t>vliv vztahu učitel žák na proces učení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cs" sz="1600"/>
              <a:t>vliv prostředí na psychický a fyzický vývoj dítěte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cs" sz="1600"/>
              <a:t>významné sociální vlivy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cs" sz="1600"/>
              <a:t>primární sociální potřeby a jejich projevy ve školním prostředí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cs" sz="1600"/>
              <a:t>puberta a její smysl a cíl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cs" sz="1600"/>
              <a:t>co potřebují dospívající</a:t>
            </a:r>
            <a:endParaRPr sz="1600"/>
          </a:p>
          <a:p>
            <a:pPr indent="0" lvl="0" marL="45720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cs" sz="1200"/>
              <a:t>Pokud jste byli v semináři duševně přítomni, nemělo by vás v testu nic překvapit</a:t>
            </a:r>
            <a:r>
              <a:rPr i="1" lang="cs" sz="1600"/>
              <a:t> :-)</a:t>
            </a:r>
            <a:endParaRPr i="1"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cs"/>
              <a:t>podmínky úspěšného ukončení</a:t>
            </a:r>
            <a:endParaRPr/>
          </a:p>
        </p:txBody>
      </p:sp>
      <p:sp>
        <p:nvSpPr>
          <p:cNvPr id="203" name="Google Shape;203;p28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44856" lvl="0" marL="27432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200"/>
              <a:buFont typeface="Noto Sans Symbols"/>
              <a:buChar char="☛"/>
            </a:pPr>
            <a:r>
              <a:rPr lang="cs" sz="2200">
                <a:solidFill>
                  <a:srgbClr val="002060"/>
                </a:solidFill>
              </a:rPr>
              <a:t>Můžete mít </a:t>
            </a:r>
            <a:r>
              <a:rPr b="1" lang="cs" sz="2200">
                <a:solidFill>
                  <a:srgbClr val="002060"/>
                </a:solidFill>
              </a:rPr>
              <a:t>TŘI absence</a:t>
            </a:r>
            <a:r>
              <a:rPr lang="cs" sz="2200">
                <a:solidFill>
                  <a:srgbClr val="002060"/>
                </a:solidFill>
              </a:rPr>
              <a:t>, jejichž důvody mohou být jakékoli (včetně praxe) a nemusíte se omlouvat.</a:t>
            </a:r>
            <a:endParaRPr sz="2200">
              <a:solidFill>
                <a:srgbClr val="002060"/>
              </a:solidFill>
            </a:endParaRPr>
          </a:p>
          <a:p>
            <a:pPr indent="-244856" lvl="0" marL="27432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200"/>
              <a:buFont typeface="Noto Sans Symbols"/>
              <a:buChar char="☛"/>
            </a:pPr>
            <a:r>
              <a:rPr lang="cs" sz="2200">
                <a:solidFill>
                  <a:srgbClr val="002060"/>
                </a:solidFill>
              </a:rPr>
              <a:t>Pokud by měla vaše absence překročit povolenou, do 14 dnů od této absence si požádáte o zadání </a:t>
            </a:r>
            <a:r>
              <a:rPr b="1" lang="cs" sz="2200">
                <a:solidFill>
                  <a:srgbClr val="002060"/>
                </a:solidFill>
              </a:rPr>
              <a:t>náhradní práce </a:t>
            </a:r>
            <a:r>
              <a:rPr lang="cs" sz="2200">
                <a:solidFill>
                  <a:srgbClr val="002060"/>
                </a:solidFill>
              </a:rPr>
              <a:t>na </a:t>
            </a:r>
            <a:r>
              <a:rPr lang="cs" sz="2200" u="sng">
                <a:solidFill>
                  <a:schemeClr val="hlink"/>
                </a:solidFill>
                <a:hlinkClick r:id="rId3"/>
              </a:rPr>
              <a:t>7477@mail.muni.cz</a:t>
            </a:r>
            <a:endParaRPr sz="2200">
              <a:solidFill>
                <a:srgbClr val="002060"/>
              </a:solidFill>
            </a:endParaRPr>
          </a:p>
          <a:p>
            <a:pPr indent="-244856" lvl="0" marL="27432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200"/>
              <a:buFont typeface="Noto Sans Symbols"/>
              <a:buChar char="☛"/>
            </a:pPr>
            <a:r>
              <a:rPr lang="cs" sz="2200">
                <a:solidFill>
                  <a:srgbClr val="002060"/>
                </a:solidFill>
              </a:rPr>
              <a:t>Jsem velký fanoušek řešení problémů včas, nebo dokonce dříve, než nastanou.</a:t>
            </a:r>
            <a:endParaRPr sz="2200">
              <a:solidFill>
                <a:srgbClr val="002060"/>
              </a:solidFill>
            </a:endParaRPr>
          </a:p>
          <a:p>
            <a:pPr indent="-244856" lvl="0" marL="27432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200"/>
              <a:buFont typeface="Noto Sans Symbols"/>
              <a:buChar char="☛"/>
            </a:pPr>
            <a:r>
              <a:rPr lang="cs" sz="2200">
                <a:solidFill>
                  <a:srgbClr val="002060"/>
                </a:solidFill>
              </a:rPr>
              <a:t>V semináři budete aktivně pracovat, spolupracovat a odevzdávat případné úkoly.</a:t>
            </a:r>
            <a:endParaRPr sz="22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cs"/>
              <a:t>práce v semináři</a:t>
            </a:r>
            <a:endParaRPr/>
          </a:p>
        </p:txBody>
      </p:sp>
      <p:sp>
        <p:nvSpPr>
          <p:cNvPr id="209" name="Google Shape;209;p29"/>
          <p:cNvSpPr txBox="1"/>
          <p:nvPr>
            <p:ph idx="1" type="body"/>
          </p:nvPr>
        </p:nvSpPr>
        <p:spPr>
          <a:xfrm>
            <a:off x="311700" y="976550"/>
            <a:ext cx="8520600" cy="35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C723"/>
              </a:buClr>
              <a:buSzPts val="2800"/>
              <a:buFont typeface="Noto Sans Symbols"/>
              <a:buNone/>
            </a:pPr>
            <a:r>
              <a:rPr lang="cs" sz="2000">
                <a:solidFill>
                  <a:srgbClr val="002060"/>
                </a:solidFill>
              </a:rPr>
              <a:t>Aby byl seminář opravdu seminářem, přeju si</a:t>
            </a:r>
            <a:endParaRPr sz="2000">
              <a:solidFill>
                <a:srgbClr val="5B6973"/>
              </a:solidFill>
            </a:endParaRPr>
          </a:p>
          <a:p>
            <a:pPr indent="-203962" lvl="0" marL="27432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Source Code Pro"/>
              <a:buChar char="…"/>
            </a:pPr>
            <a:r>
              <a:rPr lang="cs" sz="2000">
                <a:solidFill>
                  <a:srgbClr val="002060"/>
                </a:solidFill>
              </a:rPr>
              <a:t>abyste byli přítomni pozorností i myšlenkami.</a:t>
            </a:r>
            <a:endParaRPr sz="2000">
              <a:solidFill>
                <a:srgbClr val="5B6973"/>
              </a:solidFill>
            </a:endParaRPr>
          </a:p>
          <a:p>
            <a:pPr indent="-203962" lvl="0" marL="27432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Source Code Pro"/>
              <a:buChar char="…"/>
            </a:pPr>
            <a:r>
              <a:rPr lang="cs" sz="2000">
                <a:solidFill>
                  <a:srgbClr val="002060"/>
                </a:solidFill>
              </a:rPr>
              <a:t>abyste přemýšleli, diskutovali, ptali se a oponovali.</a:t>
            </a:r>
            <a:endParaRPr sz="2000">
              <a:solidFill>
                <a:srgbClr val="5B6973"/>
              </a:solidFill>
            </a:endParaRPr>
          </a:p>
          <a:p>
            <a:pPr indent="-203962" lvl="0" marL="27432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Source Code Pro"/>
              <a:buChar char="…"/>
            </a:pPr>
            <a:r>
              <a:rPr lang="cs" sz="2000">
                <a:solidFill>
                  <a:srgbClr val="002060"/>
                </a:solidFill>
              </a:rPr>
              <a:t>abyste přinášeli svá témata, zkušenosti, názory, postřehy.</a:t>
            </a:r>
            <a:endParaRPr sz="2000">
              <a:solidFill>
                <a:srgbClr val="002060"/>
              </a:solidFill>
            </a:endParaRPr>
          </a:p>
          <a:p>
            <a:pPr indent="-203962" lvl="0" marL="27432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Source Code Pro"/>
              <a:buChar char="…"/>
            </a:pPr>
            <a:r>
              <a:rPr lang="cs" sz="2000">
                <a:solidFill>
                  <a:srgbClr val="002060"/>
                </a:solidFill>
              </a:rPr>
              <a:t>abyste byli otevření k názorům a pohledům ostatních.</a:t>
            </a:r>
            <a:endParaRPr sz="2000">
              <a:solidFill>
                <a:srgbClr val="002060"/>
              </a:solidFill>
            </a:endParaRPr>
          </a:p>
          <a:p>
            <a:pPr indent="-203962" lvl="0" marL="27432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Source Code Pro"/>
              <a:buChar char="…"/>
            </a:pPr>
            <a:r>
              <a:rPr lang="cs" sz="2000">
                <a:solidFill>
                  <a:srgbClr val="002060"/>
                </a:solidFill>
              </a:rPr>
              <a:t>abyste si chtěli něco odnést, ne jen sedět.</a:t>
            </a:r>
            <a:endParaRPr sz="2000">
              <a:solidFill>
                <a:srgbClr val="002060"/>
              </a:solidFill>
            </a:endParaRPr>
          </a:p>
          <a:p>
            <a:pPr indent="-203962" lvl="0" marL="27432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Noto Sans Symbols"/>
              <a:buChar char="…"/>
            </a:pPr>
            <a:r>
              <a:rPr b="1" lang="cs" sz="2000">
                <a:solidFill>
                  <a:srgbClr val="002060"/>
                </a:solidFill>
              </a:rPr>
              <a:t>abyste se ozvali vždy, když nebudete rozumět, nebo vám práce nebude připadat užitečná či smysluplná.</a:t>
            </a:r>
            <a:endParaRPr b="1" sz="20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0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cs"/>
              <a:t>ukončení</a:t>
            </a:r>
            <a:endParaRPr/>
          </a:p>
        </p:txBody>
      </p:sp>
      <p:sp>
        <p:nvSpPr>
          <p:cNvPr id="215" name="Google Shape;215;p30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rPr lang="cs"/>
              <a:t>Seminář je ukončen kolokviem, které bude mít písemnou podobu a zaměří se na ověření dovednosti formulované jako cíl semináře.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1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cs"/>
              <a:t>co se probíralo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cs"/>
              <a:t>v semináři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cs"/>
              <a:t>Volné psaní: pravidla</a:t>
            </a:r>
            <a:endParaRPr/>
          </a:p>
        </p:txBody>
      </p:sp>
      <p:sp>
        <p:nvSpPr>
          <p:cNvPr id="226" name="Google Shape;226;p32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Source Code Pro"/>
              <a:buChar char="❏"/>
            </a:pPr>
            <a:r>
              <a:rPr i="1" lang="cs" sz="1600">
                <a:solidFill>
                  <a:srgbClr val="000000"/>
                </a:solidFill>
              </a:rPr>
              <a:t>Všichni položí tužku na papír. Na pokyn začnou psát. </a:t>
            </a:r>
            <a:endParaRPr i="1" sz="1600">
              <a:solidFill>
                <a:srgbClr val="000000"/>
              </a:solidFill>
            </a:endParaRPr>
          </a:p>
          <a:p>
            <a:pPr indent="-3302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Source Code Pro"/>
              <a:buChar char="❏"/>
            </a:pPr>
            <a:r>
              <a:rPr i="1" lang="cs" sz="1600">
                <a:solidFill>
                  <a:srgbClr val="000000"/>
                </a:solidFill>
              </a:rPr>
              <a:t>Píší po celou dobu předem vymezeného časového limitu.</a:t>
            </a:r>
            <a:endParaRPr i="1" sz="1600">
              <a:solidFill>
                <a:srgbClr val="000000"/>
              </a:solidFill>
            </a:endParaRPr>
          </a:p>
          <a:p>
            <a:pPr indent="-3302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Source Code Pro"/>
              <a:buChar char="❏"/>
            </a:pPr>
            <a:r>
              <a:rPr i="1" lang="cs" sz="1600">
                <a:solidFill>
                  <a:srgbClr val="000000"/>
                </a:solidFill>
              </a:rPr>
              <a:t>Píší vše, co je v danou chvíli k tématu napadá. </a:t>
            </a:r>
            <a:endParaRPr i="1" sz="1600">
              <a:solidFill>
                <a:srgbClr val="000000"/>
              </a:solidFill>
            </a:endParaRPr>
          </a:p>
          <a:p>
            <a:pPr indent="-3302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Source Code Pro"/>
              <a:buChar char="❏"/>
            </a:pPr>
            <a:r>
              <a:rPr i="1" lang="cs" sz="1600">
                <a:solidFill>
                  <a:srgbClr val="000000"/>
                </a:solidFill>
              </a:rPr>
              <a:t>Je nutné, aby se tužka stále pohybovala. </a:t>
            </a:r>
            <a:endParaRPr i="1" sz="1600">
              <a:solidFill>
                <a:srgbClr val="000000"/>
              </a:solidFill>
            </a:endParaRPr>
          </a:p>
          <a:p>
            <a:pPr indent="-3302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Source Code Pro"/>
              <a:buChar char="❏"/>
            </a:pPr>
            <a:r>
              <a:rPr i="1" lang="cs" sz="1600">
                <a:solidFill>
                  <a:srgbClr val="000000"/>
                </a:solidFill>
              </a:rPr>
              <a:t>Pokud „dojde nit“ a nemají o čem psát, je povoleno psát například: “...už mne nic nenapadá...”, tužka se ale po celou dobu nesmí zastavit.</a:t>
            </a:r>
            <a:endParaRPr i="1" sz="1600">
              <a:solidFill>
                <a:srgbClr val="000000"/>
              </a:solidFill>
            </a:endParaRPr>
          </a:p>
          <a:p>
            <a:pPr indent="-3302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Source Code Pro"/>
              <a:buChar char="❏"/>
            </a:pPr>
            <a:r>
              <a:rPr i="1" lang="cs" sz="1600">
                <a:solidFill>
                  <a:srgbClr val="000000"/>
                </a:solidFill>
              </a:rPr>
              <a:t>Je zakázáno vracet se k již napsanému a vylepšovat to. </a:t>
            </a:r>
            <a:endParaRPr i="1" sz="1600">
              <a:solidFill>
                <a:srgbClr val="000000"/>
              </a:solidFill>
            </a:endParaRPr>
          </a:p>
          <a:p>
            <a:pPr indent="-3302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Source Code Pro"/>
              <a:buChar char="❏"/>
            </a:pPr>
            <a:r>
              <a:rPr i="1" lang="cs" sz="1600">
                <a:solidFill>
                  <a:srgbClr val="000000"/>
                </a:solidFill>
              </a:rPr>
              <a:t>Během psaní se nehledí na pravopisné chyby, je možné je opravit později. </a:t>
            </a:r>
            <a:endParaRPr i="1" sz="1600">
              <a:solidFill>
                <a:srgbClr val="000000"/>
              </a:solidFill>
            </a:endParaRPr>
          </a:p>
          <a:p>
            <a:pPr indent="-3302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Source Code Pro"/>
              <a:buChar char="❏"/>
            </a:pPr>
            <a:r>
              <a:rPr i="1" lang="cs" sz="1600">
                <a:solidFill>
                  <a:srgbClr val="000000"/>
                </a:solidFill>
              </a:rPr>
              <a:t>Každý píše svým běžným tempem, nejde o závody. </a:t>
            </a:r>
            <a:endParaRPr i="1" sz="1600">
              <a:solidFill>
                <a:srgbClr val="000000"/>
              </a:solidFill>
            </a:endParaRPr>
          </a:p>
          <a:p>
            <a:pPr indent="-3302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Source Code Pro"/>
              <a:buChar char="❏"/>
            </a:pPr>
            <a:r>
              <a:rPr i="1" lang="cs" sz="1600">
                <a:solidFill>
                  <a:srgbClr val="000000"/>
                </a:solidFill>
              </a:rPr>
              <a:t>Text každému zůstane, nebude ho muset nikomu ukazovat. Může z něj sdílet myšlenky.</a:t>
            </a:r>
            <a:endParaRPr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3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cs"/>
              <a:t>Volné psaní: téma</a:t>
            </a:r>
            <a:endParaRPr/>
          </a:p>
        </p:txBody>
      </p:sp>
      <p:sp>
        <p:nvSpPr>
          <p:cNvPr id="232" name="Google Shape;232;p33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Source Code Pro"/>
              <a:buChar char="❏"/>
            </a:pPr>
            <a:r>
              <a:rPr b="1" lang="cs" sz="2400">
                <a:solidFill>
                  <a:srgbClr val="000000"/>
                </a:solidFill>
              </a:rPr>
              <a:t>5 minut</a:t>
            </a:r>
            <a:endParaRPr b="1" sz="2400">
              <a:solidFill>
                <a:srgbClr val="000000"/>
              </a:solidFill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❏"/>
            </a:pPr>
            <a:r>
              <a:rPr b="1" lang="cs" sz="2400">
                <a:solidFill>
                  <a:srgbClr val="000000"/>
                </a:solidFill>
              </a:rPr>
              <a:t>Jak přemýšlím o dětech?</a:t>
            </a:r>
            <a:endParaRPr b="1"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cs"/>
              <a:t>Volné psaní: sdílení</a:t>
            </a:r>
            <a:endParaRPr/>
          </a:p>
        </p:txBody>
      </p:sp>
      <p:sp>
        <p:nvSpPr>
          <p:cNvPr id="238" name="Google Shape;238;p3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Code Pro"/>
              <a:buChar char="❏"/>
            </a:pPr>
            <a:r>
              <a:rPr lang="cs">
                <a:solidFill>
                  <a:srgbClr val="000000"/>
                </a:solidFill>
              </a:rPr>
              <a:t>Podtrhněte či zakroužkujte ve svém textu to důležité.</a:t>
            </a:r>
            <a:endParaRPr>
              <a:solidFill>
                <a:srgbClr val="000000"/>
              </a:solidFill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Code Pro"/>
              <a:buChar char="❏"/>
            </a:pPr>
            <a:r>
              <a:rPr lang="cs">
                <a:solidFill>
                  <a:srgbClr val="000000"/>
                </a:solidFill>
              </a:rPr>
              <a:t>Najděte si kolegu/y a posdílejte, co vám přijde důležité.</a:t>
            </a:r>
            <a:endParaRPr>
              <a:solidFill>
                <a:srgbClr val="000000"/>
              </a:solidFill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❏"/>
            </a:pPr>
            <a:r>
              <a:rPr lang="cs">
                <a:solidFill>
                  <a:srgbClr val="000000"/>
                </a:solidFill>
              </a:rPr>
              <a:t>Na základě předchozí diskuse položte otázky vývojové psychologii. </a:t>
            </a:r>
            <a:endParaRPr>
              <a:solidFill>
                <a:srgbClr val="000000"/>
              </a:solidFill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">
                <a:solidFill>
                  <a:srgbClr val="000000"/>
                </a:solidFill>
              </a:rPr>
              <a:t>Co vás zajímá? Čemu nerozumíte? O čem byste chtěli vědět víc? </a:t>
            </a:r>
            <a:endParaRPr i="1">
              <a:solidFill>
                <a:srgbClr val="000000"/>
              </a:solidFill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">
                <a:solidFill>
                  <a:srgbClr val="000000"/>
                </a:solidFill>
              </a:rPr>
              <a:t>1 otázka = 1 papír</a:t>
            </a:r>
            <a:endParaRPr i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3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3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3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3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Vlnění">
  <a:themeElements>
    <a:clrScheme name="Složený">
      <a:dk1>
        <a:srgbClr val="000000"/>
      </a:dk1>
      <a:lt1>
        <a:srgbClr val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