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9" r:id="rId3"/>
    <p:sldId id="278" r:id="rId4"/>
    <p:sldId id="257" r:id="rId5"/>
    <p:sldId id="258" r:id="rId6"/>
    <p:sldId id="280" r:id="rId7"/>
    <p:sldId id="282" r:id="rId8"/>
    <p:sldId id="283" r:id="rId9"/>
    <p:sldId id="281" r:id="rId10"/>
    <p:sldId id="284" r:id="rId11"/>
    <p:sldId id="285"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0" d="100"/>
          <a:sy n="50" d="100"/>
        </p:scale>
        <p:origin x="42"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cs-CZ"/>
              <a:t>Kliknutím lze upravit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11/28/2018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cs-CZ"/>
              <a:t>Kliknutím lze upravit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cs-CZ"/>
              <a:t>Kliknutím lze upravit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cs-CZ"/>
              <a:t>Kliknutím lze upravit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11/28/2018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5F6428A-7356-41C4-8B7E-68D74C440070}"/>
              </a:ext>
            </a:extLst>
          </p:cNvPr>
          <p:cNvSpPr>
            <a:spLocks noGrp="1"/>
          </p:cNvSpPr>
          <p:nvPr>
            <p:ph type="ctrTitle"/>
          </p:nvPr>
        </p:nvSpPr>
        <p:spPr/>
        <p:txBody>
          <a:bodyPr/>
          <a:lstStyle/>
          <a:p>
            <a:r>
              <a:rPr lang="cs-CZ" dirty="0"/>
              <a:t>Vývojová psychologie</a:t>
            </a:r>
          </a:p>
        </p:txBody>
      </p:sp>
      <p:sp>
        <p:nvSpPr>
          <p:cNvPr id="3" name="Podnadpis 2">
            <a:extLst>
              <a:ext uri="{FF2B5EF4-FFF2-40B4-BE49-F238E27FC236}">
                <a16:creationId xmlns:a16="http://schemas.microsoft.com/office/drawing/2014/main" xmlns="" id="{DAC3D1A2-DBB2-49DE-AA9E-271CBADAAD6C}"/>
              </a:ext>
            </a:extLst>
          </p:cNvPr>
          <p:cNvSpPr>
            <a:spLocks noGrp="1"/>
          </p:cNvSpPr>
          <p:nvPr>
            <p:ph type="subTitle" idx="1"/>
          </p:nvPr>
        </p:nvSpPr>
        <p:spPr/>
        <p:txBody>
          <a:bodyPr/>
          <a:lstStyle/>
          <a:p>
            <a:r>
              <a:rPr lang="cs-CZ" dirty="0"/>
              <a:t>seminář</a:t>
            </a:r>
          </a:p>
        </p:txBody>
      </p:sp>
    </p:spTree>
    <p:extLst>
      <p:ext uri="{BB962C8B-B14F-4D97-AF65-F5344CB8AC3E}">
        <p14:creationId xmlns:p14="http://schemas.microsoft.com/office/powerpoint/2010/main" val="1480621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1C020F3-3FF0-4F67-A8B6-C55DFD57A7B3}"/>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xmlns="" id="{BBCC4AEE-02DD-4B7F-8B10-83D479D8B884}"/>
              </a:ext>
            </a:extLst>
          </p:cNvPr>
          <p:cNvPicPr>
            <a:picLocks noGrp="1" noChangeAspect="1"/>
          </p:cNvPicPr>
          <p:nvPr>
            <p:ph idx="1"/>
          </p:nvPr>
        </p:nvPicPr>
        <p:blipFill>
          <a:blip r:embed="rId2"/>
          <a:stretch>
            <a:fillRect/>
          </a:stretch>
        </p:blipFill>
        <p:spPr>
          <a:xfrm>
            <a:off x="2101594" y="1040295"/>
            <a:ext cx="7269696" cy="4152555"/>
          </a:xfrm>
          <a:prstGeom prst="rect">
            <a:avLst/>
          </a:prstGeom>
        </p:spPr>
      </p:pic>
    </p:spTree>
    <p:extLst>
      <p:ext uri="{BB962C8B-B14F-4D97-AF65-F5344CB8AC3E}">
        <p14:creationId xmlns:p14="http://schemas.microsoft.com/office/powerpoint/2010/main" val="1235826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F60F069-F66A-4963-9941-096B33515B5D}"/>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xmlns="" id="{D4266F3E-AD98-48BD-BB66-FDE0A86B11FE}"/>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xmlns="" id="{AE7D0946-AE99-4BB5-A363-C6C24BCE08CE}"/>
              </a:ext>
            </a:extLst>
          </p:cNvPr>
          <p:cNvPicPr>
            <a:picLocks noChangeAspect="1"/>
          </p:cNvPicPr>
          <p:nvPr/>
        </p:nvPicPr>
        <p:blipFill>
          <a:blip r:embed="rId2"/>
          <a:stretch>
            <a:fillRect/>
          </a:stretch>
        </p:blipFill>
        <p:spPr>
          <a:xfrm>
            <a:off x="2543900" y="1168116"/>
            <a:ext cx="7104200" cy="4521768"/>
          </a:xfrm>
          <a:prstGeom prst="rect">
            <a:avLst/>
          </a:prstGeom>
        </p:spPr>
      </p:pic>
    </p:spTree>
    <p:extLst>
      <p:ext uri="{BB962C8B-B14F-4D97-AF65-F5344CB8AC3E}">
        <p14:creationId xmlns:p14="http://schemas.microsoft.com/office/powerpoint/2010/main" val="1017763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980D179-CF21-4A88-946E-F40FF61991B3}"/>
              </a:ext>
            </a:extLst>
          </p:cNvPr>
          <p:cNvSpPr>
            <a:spLocks noGrp="1"/>
          </p:cNvSpPr>
          <p:nvPr>
            <p:ph type="title"/>
          </p:nvPr>
        </p:nvSpPr>
        <p:spPr>
          <a:xfrm>
            <a:off x="1456818" y="1194168"/>
            <a:ext cx="4256514" cy="661138"/>
          </a:xfrm>
        </p:spPr>
        <p:txBody>
          <a:bodyPr>
            <a:normAutofit fontScale="90000"/>
          </a:bodyPr>
          <a:lstStyle/>
          <a:p>
            <a:r>
              <a:rPr lang="cs-CZ" dirty="0"/>
              <a:t>Chlapec, 10let</a:t>
            </a:r>
          </a:p>
        </p:txBody>
      </p:sp>
      <p:pic>
        <p:nvPicPr>
          <p:cNvPr id="4" name="Picture 2">
            <a:extLst>
              <a:ext uri="{FF2B5EF4-FFF2-40B4-BE49-F238E27FC236}">
                <a16:creationId xmlns:a16="http://schemas.microsoft.com/office/drawing/2014/main" xmlns="" id="{D941216F-A5BE-4F09-BF7C-FC97402AD7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8669" y="521990"/>
            <a:ext cx="3491175" cy="5353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6028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D941216F-A5BE-4F09-BF7C-FC97402AD7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9730" y="654512"/>
            <a:ext cx="3491175" cy="5353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Zástupný symbol pro obsah 9">
            <a:extLst>
              <a:ext uri="{FF2B5EF4-FFF2-40B4-BE49-F238E27FC236}">
                <a16:creationId xmlns:a16="http://schemas.microsoft.com/office/drawing/2014/main" xmlns="" id="{2F4CE69A-530E-4CAD-A324-EB784B1691DC}"/>
              </a:ext>
            </a:extLst>
          </p:cNvPr>
          <p:cNvSpPr>
            <a:spLocks noGrp="1"/>
          </p:cNvSpPr>
          <p:nvPr>
            <p:ph idx="1"/>
          </p:nvPr>
        </p:nvSpPr>
        <p:spPr>
          <a:xfrm>
            <a:off x="1295401" y="2556932"/>
            <a:ext cx="4417931" cy="3318936"/>
          </a:xfrm>
        </p:spPr>
        <p:txBody>
          <a:bodyPr>
            <a:normAutofit fontScale="85000" lnSpcReduction="20000"/>
          </a:bodyPr>
          <a:lstStyle/>
          <a:p>
            <a:pPr>
              <a:spcBef>
                <a:spcPct val="50000"/>
              </a:spcBef>
              <a:buNone/>
            </a:pPr>
            <a:r>
              <a:rPr lang="cs-CZ" altLang="cs-CZ" dirty="0">
                <a:latin typeface="Arial" panose="020B0604020202020204" pitchFamily="34" charset="0"/>
              </a:rPr>
              <a:t>Velká postava: agresivita se slabou vnitřní kontrolou.</a:t>
            </a:r>
          </a:p>
          <a:p>
            <a:pPr>
              <a:spcBef>
                <a:spcPct val="50000"/>
              </a:spcBef>
              <a:buNone/>
            </a:pPr>
            <a:r>
              <a:rPr lang="cs-CZ" altLang="cs-CZ" dirty="0">
                <a:latin typeface="Arial" panose="020B0604020202020204" pitchFamily="34" charset="0"/>
              </a:rPr>
              <a:t>Zvětšená ústa, zbraň: další znaky agresivity</a:t>
            </a:r>
          </a:p>
          <a:p>
            <a:pPr>
              <a:spcBef>
                <a:spcPct val="50000"/>
              </a:spcBef>
              <a:buNone/>
            </a:pPr>
            <a:r>
              <a:rPr lang="cs-CZ" altLang="cs-CZ" dirty="0">
                <a:latin typeface="Arial" panose="020B0604020202020204" pitchFamily="34" charset="0"/>
              </a:rPr>
              <a:t>Ruce v bok: vzdorovitost.</a:t>
            </a:r>
          </a:p>
          <a:p>
            <a:pPr>
              <a:spcBef>
                <a:spcPct val="50000"/>
              </a:spcBef>
              <a:buNone/>
            </a:pPr>
            <a:r>
              <a:rPr lang="cs-CZ" altLang="cs-CZ" dirty="0">
                <a:latin typeface="Arial" panose="020B0604020202020204" pitchFamily="34" charset="0"/>
              </a:rPr>
              <a:t>Zdůrazněné vlasy: maskulinita</a:t>
            </a:r>
          </a:p>
          <a:p>
            <a:pPr>
              <a:spcBef>
                <a:spcPct val="50000"/>
              </a:spcBef>
              <a:buNone/>
            </a:pPr>
            <a:r>
              <a:rPr lang="cs-CZ" altLang="cs-CZ" dirty="0">
                <a:latin typeface="Arial" panose="020B0604020202020204" pitchFamily="34" charset="0"/>
              </a:rPr>
              <a:t>Postava se nevejde na papír: impulsivní tendence, nadměrná aktivita</a:t>
            </a:r>
          </a:p>
          <a:p>
            <a:endParaRPr lang="cs-CZ" dirty="0"/>
          </a:p>
        </p:txBody>
      </p:sp>
      <p:sp>
        <p:nvSpPr>
          <p:cNvPr id="11" name="Obdélník 10">
            <a:extLst>
              <a:ext uri="{FF2B5EF4-FFF2-40B4-BE49-F238E27FC236}">
                <a16:creationId xmlns:a16="http://schemas.microsoft.com/office/drawing/2014/main" xmlns="" id="{DC667461-27C4-4CA9-BF38-319A5E97A7F2}"/>
              </a:ext>
            </a:extLst>
          </p:cNvPr>
          <p:cNvSpPr/>
          <p:nvPr/>
        </p:nvSpPr>
        <p:spPr>
          <a:xfrm>
            <a:off x="753729" y="1107655"/>
            <a:ext cx="6096001" cy="646331"/>
          </a:xfrm>
          <a:prstGeom prst="rect">
            <a:avLst/>
          </a:prstGeom>
        </p:spPr>
        <p:txBody>
          <a:bodyPr>
            <a:spAutoFit/>
          </a:bodyPr>
          <a:lstStyle/>
          <a:p>
            <a:pPr>
              <a:spcBef>
                <a:spcPct val="50000"/>
              </a:spcBef>
              <a:buNone/>
            </a:pPr>
            <a:r>
              <a:rPr lang="cs-CZ" altLang="cs-CZ" dirty="0">
                <a:latin typeface="Arial" panose="020B0604020202020204" pitchFamily="34" charset="0"/>
              </a:rPr>
              <a:t>problémy s chováním ve škole, zejm. předvádění se ve třídě.</a:t>
            </a:r>
          </a:p>
        </p:txBody>
      </p:sp>
    </p:spTree>
    <p:extLst>
      <p:ext uri="{BB962C8B-B14F-4D97-AF65-F5344CB8AC3E}">
        <p14:creationId xmlns:p14="http://schemas.microsoft.com/office/powerpoint/2010/main" val="3704808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C7BD9B0E-12F8-4E8F-B108-9F220220C9EC}"/>
              </a:ext>
            </a:extLst>
          </p:cNvPr>
          <p:cNvSpPr>
            <a:spLocks noGrp="1"/>
          </p:cNvSpPr>
          <p:nvPr>
            <p:ph type="title"/>
          </p:nvPr>
        </p:nvSpPr>
        <p:spPr>
          <a:xfrm>
            <a:off x="1295402" y="982132"/>
            <a:ext cx="5436702" cy="793659"/>
          </a:xfrm>
        </p:spPr>
        <p:txBody>
          <a:bodyPr/>
          <a:lstStyle/>
          <a:p>
            <a:r>
              <a:rPr lang="cs-CZ" dirty="0"/>
              <a:t>Dívka, 12 let</a:t>
            </a:r>
          </a:p>
        </p:txBody>
      </p:sp>
      <p:pic>
        <p:nvPicPr>
          <p:cNvPr id="4" name="Picture 2">
            <a:extLst>
              <a:ext uri="{FF2B5EF4-FFF2-40B4-BE49-F238E27FC236}">
                <a16:creationId xmlns:a16="http://schemas.microsoft.com/office/drawing/2014/main" xmlns="" id="{35C10C46-3DB8-470A-B0FA-0F70F8BA29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9886" y="789901"/>
            <a:ext cx="3326711" cy="5278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2424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C7BD9B0E-12F8-4E8F-B108-9F220220C9EC}"/>
              </a:ext>
            </a:extLst>
          </p:cNvPr>
          <p:cNvSpPr>
            <a:spLocks noGrp="1"/>
          </p:cNvSpPr>
          <p:nvPr>
            <p:ph type="title"/>
          </p:nvPr>
        </p:nvSpPr>
        <p:spPr>
          <a:xfrm>
            <a:off x="1295402" y="982133"/>
            <a:ext cx="4986128" cy="1138216"/>
          </a:xfrm>
        </p:spPr>
        <p:txBody>
          <a:bodyPr/>
          <a:lstStyle/>
          <a:p>
            <a:endParaRPr lang="cs-CZ" dirty="0"/>
          </a:p>
        </p:txBody>
      </p:sp>
      <p:sp>
        <p:nvSpPr>
          <p:cNvPr id="3" name="Zástupný symbol pro obsah 2">
            <a:extLst>
              <a:ext uri="{FF2B5EF4-FFF2-40B4-BE49-F238E27FC236}">
                <a16:creationId xmlns:a16="http://schemas.microsoft.com/office/drawing/2014/main" xmlns="" id="{53F71699-25E8-412A-9F06-6F10E88D10F6}"/>
              </a:ext>
            </a:extLst>
          </p:cNvPr>
          <p:cNvSpPr>
            <a:spLocks noGrp="1"/>
          </p:cNvSpPr>
          <p:nvPr>
            <p:ph idx="1"/>
          </p:nvPr>
        </p:nvSpPr>
        <p:spPr/>
        <p:txBody>
          <a:bodyPr>
            <a:normAutofit lnSpcReduction="10000"/>
          </a:bodyPr>
          <a:lstStyle/>
          <a:p>
            <a:pPr lvl="1">
              <a:buFont typeface="Arial" charset="0"/>
              <a:buChar char="–"/>
              <a:defRPr/>
            </a:pPr>
            <a:r>
              <a:rPr lang="cs-CZ" dirty="0"/>
              <a:t>podprůměrné IQ, má </a:t>
            </a:r>
          </a:p>
          <a:p>
            <a:pPr marL="457200" lvl="1" indent="0">
              <a:buNone/>
              <a:defRPr/>
            </a:pPr>
            <a:r>
              <a:rPr lang="cs-CZ" dirty="0"/>
              <a:t>     problémy v oblasti jazyka a řeči.</a:t>
            </a:r>
          </a:p>
          <a:p>
            <a:pPr lvl="2">
              <a:buFont typeface="Arial" charset="0"/>
              <a:buChar char="•"/>
              <a:defRPr/>
            </a:pPr>
            <a:r>
              <a:rPr lang="cs-CZ" sz="1600" dirty="0"/>
              <a:t>Velká hlava: cítí </a:t>
            </a:r>
            <a:r>
              <a:rPr lang="cs-CZ" sz="1600" dirty="0" err="1"/>
              <a:t>nedostačivost</a:t>
            </a:r>
            <a:r>
              <a:rPr lang="cs-CZ" sz="1600" dirty="0"/>
              <a:t> v oblasti </a:t>
            </a:r>
          </a:p>
          <a:p>
            <a:pPr marL="914400" lvl="2" indent="0">
              <a:buNone/>
              <a:defRPr/>
            </a:pPr>
            <a:r>
              <a:rPr lang="cs-CZ" sz="1600" dirty="0"/>
              <a:t>                            intelektu, chtěla by být lepší</a:t>
            </a:r>
          </a:p>
          <a:p>
            <a:pPr lvl="2">
              <a:buFont typeface="Arial" charset="0"/>
              <a:buChar char="•"/>
              <a:defRPr/>
            </a:pPr>
            <a:r>
              <a:rPr lang="cs-CZ" sz="1600" dirty="0"/>
              <a:t>Zvětšená ústa: je si vědoma svého </a:t>
            </a:r>
            <a:r>
              <a:rPr lang="cs-CZ" sz="1600" dirty="0" err="1"/>
              <a:t>handikepu</a:t>
            </a:r>
            <a:endParaRPr lang="cs-CZ" sz="1600" dirty="0"/>
          </a:p>
          <a:p>
            <a:pPr lvl="2">
              <a:buFont typeface="Arial" charset="0"/>
              <a:buChar char="•"/>
              <a:defRPr/>
            </a:pPr>
            <a:r>
              <a:rPr lang="cs-CZ" sz="1600" dirty="0"/>
              <a:t>Knoflíky: nadměrná závislost</a:t>
            </a:r>
          </a:p>
          <a:p>
            <a:pPr lvl="2">
              <a:buFont typeface="Arial" charset="0"/>
              <a:buChar char="•"/>
              <a:defRPr/>
            </a:pPr>
            <a:r>
              <a:rPr lang="cs-CZ" sz="1600" dirty="0"/>
              <a:t>Malé ruce a žádné paže: cítí se bezmocně ve smyslu</a:t>
            </a:r>
          </a:p>
          <a:p>
            <a:pPr marL="914400" lvl="2" indent="0">
              <a:buNone/>
              <a:defRPr/>
            </a:pPr>
            <a:r>
              <a:rPr lang="cs-CZ" sz="1600" dirty="0"/>
              <a:t>                                                 své neschopnosti dosáhnout</a:t>
            </a:r>
          </a:p>
          <a:p>
            <a:pPr marL="914400" lvl="2" indent="0">
              <a:buNone/>
              <a:defRPr/>
            </a:pPr>
            <a:r>
              <a:rPr lang="cs-CZ" sz="1600" dirty="0"/>
              <a:t>		          lepších výsledků</a:t>
            </a:r>
          </a:p>
          <a:p>
            <a:endParaRPr lang="cs-CZ" dirty="0"/>
          </a:p>
        </p:txBody>
      </p:sp>
      <p:pic>
        <p:nvPicPr>
          <p:cNvPr id="4" name="Picture 2">
            <a:extLst>
              <a:ext uri="{FF2B5EF4-FFF2-40B4-BE49-F238E27FC236}">
                <a16:creationId xmlns:a16="http://schemas.microsoft.com/office/drawing/2014/main" xmlns="" id="{35C10C46-3DB8-470A-B0FA-0F70F8BA29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9886" y="789901"/>
            <a:ext cx="3326711" cy="5278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3310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484C790-FE61-4108-B21F-9812E0479295}"/>
              </a:ext>
            </a:extLst>
          </p:cNvPr>
          <p:cNvSpPr>
            <a:spLocks noGrp="1"/>
          </p:cNvSpPr>
          <p:nvPr>
            <p:ph type="title"/>
          </p:nvPr>
        </p:nvSpPr>
        <p:spPr>
          <a:xfrm>
            <a:off x="660541" y="1069661"/>
            <a:ext cx="6176338" cy="721039"/>
          </a:xfrm>
        </p:spPr>
        <p:txBody>
          <a:bodyPr>
            <a:normAutofit fontScale="90000"/>
          </a:bodyPr>
          <a:lstStyle/>
          <a:p>
            <a:r>
              <a:rPr lang="cs-CZ" dirty="0"/>
              <a:t>Chlapec, 6 let</a:t>
            </a:r>
            <a:endParaRPr lang="cs-CZ" dirty="0"/>
          </a:p>
        </p:txBody>
      </p:sp>
      <p:sp>
        <p:nvSpPr>
          <p:cNvPr id="3" name="Zástupný symbol pro obsah 2">
            <a:extLst>
              <a:ext uri="{FF2B5EF4-FFF2-40B4-BE49-F238E27FC236}">
                <a16:creationId xmlns:a16="http://schemas.microsoft.com/office/drawing/2014/main" xmlns="" id="{D9B8B63D-811F-4A98-836B-F707F1B6AEE4}"/>
              </a:ext>
            </a:extLst>
          </p:cNvPr>
          <p:cNvSpPr>
            <a:spLocks noGrp="1"/>
          </p:cNvSpPr>
          <p:nvPr>
            <p:ph idx="1"/>
          </p:nvPr>
        </p:nvSpPr>
        <p:spPr/>
        <p:txBody>
          <a:bodyPr/>
          <a:lstStyle/>
          <a:p>
            <a:endParaRPr lang="cs-CZ"/>
          </a:p>
        </p:txBody>
      </p:sp>
      <p:pic>
        <p:nvPicPr>
          <p:cNvPr id="4" name="Picture 2">
            <a:extLst>
              <a:ext uri="{FF2B5EF4-FFF2-40B4-BE49-F238E27FC236}">
                <a16:creationId xmlns:a16="http://schemas.microsoft.com/office/drawing/2014/main" xmlns="" id="{F08AD8C6-2F4E-47A2-B7E3-7708EA64B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2018" y="619556"/>
            <a:ext cx="3974755" cy="5393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9212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484C790-FE61-4108-B21F-9812E0479295}"/>
              </a:ext>
            </a:extLst>
          </p:cNvPr>
          <p:cNvSpPr>
            <a:spLocks noGrp="1"/>
          </p:cNvSpPr>
          <p:nvPr>
            <p:ph type="title"/>
          </p:nvPr>
        </p:nvSpPr>
        <p:spPr/>
        <p:txBody>
          <a:bodyPr/>
          <a:lstStyle/>
          <a:p>
            <a:endParaRPr lang="cs-CZ" dirty="0"/>
          </a:p>
        </p:txBody>
      </p:sp>
      <p:sp>
        <p:nvSpPr>
          <p:cNvPr id="3" name="Zástupný symbol pro obsah 2">
            <a:extLst>
              <a:ext uri="{FF2B5EF4-FFF2-40B4-BE49-F238E27FC236}">
                <a16:creationId xmlns:a16="http://schemas.microsoft.com/office/drawing/2014/main" xmlns="" id="{D9B8B63D-811F-4A98-836B-F707F1B6AEE4}"/>
              </a:ext>
            </a:extLst>
          </p:cNvPr>
          <p:cNvSpPr>
            <a:spLocks noGrp="1"/>
          </p:cNvSpPr>
          <p:nvPr>
            <p:ph idx="1"/>
          </p:nvPr>
        </p:nvSpPr>
        <p:spPr/>
        <p:txBody>
          <a:bodyPr>
            <a:normAutofit fontScale="92500" lnSpcReduction="10000"/>
          </a:bodyPr>
          <a:lstStyle/>
          <a:p>
            <a:pPr lvl="1">
              <a:buFont typeface="Arial" charset="0"/>
              <a:buChar char="–"/>
              <a:defRPr/>
            </a:pPr>
            <a:r>
              <a:rPr lang="cs-CZ" dirty="0"/>
              <a:t>průměrné IQ, ale nedaří se </a:t>
            </a:r>
          </a:p>
          <a:p>
            <a:pPr marL="457200" lvl="1" indent="0">
              <a:buNone/>
              <a:defRPr/>
            </a:pPr>
            <a:r>
              <a:rPr lang="cs-CZ" dirty="0"/>
              <a:t>      mu ve škole, problémy v oblasti hrubé</a:t>
            </a:r>
          </a:p>
          <a:p>
            <a:pPr marL="457200" lvl="1" indent="0">
              <a:buNone/>
              <a:defRPr/>
            </a:pPr>
            <a:r>
              <a:rPr lang="cs-CZ" dirty="0"/>
              <a:t>      motoriky (obtížně hýbe rukama a nohama).</a:t>
            </a:r>
          </a:p>
          <a:p>
            <a:pPr lvl="2">
              <a:buFont typeface="Arial" charset="0"/>
              <a:buChar char="•"/>
              <a:defRPr/>
            </a:pPr>
            <a:r>
              <a:rPr lang="cs-CZ" sz="1600" dirty="0"/>
              <a:t>Zvětšená chodila: potřeba bezpečí, problém v </a:t>
            </a:r>
          </a:p>
          <a:p>
            <a:pPr marL="914400" lvl="2" indent="0">
              <a:buNone/>
              <a:defRPr/>
            </a:pPr>
            <a:r>
              <a:rPr lang="cs-CZ" sz="1600" dirty="0"/>
              <a:t>                                      oblasti motoriky</a:t>
            </a:r>
          </a:p>
          <a:p>
            <a:pPr lvl="2">
              <a:buFont typeface="Arial" charset="0"/>
              <a:buChar char="•"/>
              <a:defRPr/>
            </a:pPr>
            <a:r>
              <a:rPr lang="cs-CZ" sz="1600" dirty="0"/>
              <a:t>Vystínovaná chodidla: úzkost spojená s problémem </a:t>
            </a:r>
          </a:p>
          <a:p>
            <a:pPr marL="914400" lvl="2" indent="0">
              <a:buNone/>
              <a:defRPr/>
            </a:pPr>
            <a:r>
              <a:rPr lang="cs-CZ" sz="1600" dirty="0"/>
              <a:t>                                              v této oblasti</a:t>
            </a:r>
          </a:p>
          <a:p>
            <a:pPr lvl="2">
              <a:buFont typeface="Arial" charset="0"/>
              <a:buChar char="•"/>
              <a:defRPr/>
            </a:pPr>
            <a:r>
              <a:rPr lang="cs-CZ" sz="1600" dirty="0"/>
              <a:t>Zvětšená paže: přeje si mít silnější a koordinovanou paži,</a:t>
            </a:r>
          </a:p>
          <a:p>
            <a:pPr marL="914400" lvl="2" indent="0">
              <a:buNone/>
              <a:defRPr/>
            </a:pPr>
            <a:r>
              <a:rPr lang="cs-CZ" sz="1600" dirty="0"/>
              <a:t>                                aby mohl chytit míč</a:t>
            </a:r>
          </a:p>
          <a:p>
            <a:endParaRPr lang="cs-CZ" dirty="0"/>
          </a:p>
        </p:txBody>
      </p:sp>
      <p:pic>
        <p:nvPicPr>
          <p:cNvPr id="4" name="Picture 2">
            <a:extLst>
              <a:ext uri="{FF2B5EF4-FFF2-40B4-BE49-F238E27FC236}">
                <a16:creationId xmlns:a16="http://schemas.microsoft.com/office/drawing/2014/main" xmlns="" id="{F08AD8C6-2F4E-47A2-B7E3-7708EA64B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2018" y="619556"/>
            <a:ext cx="3974755" cy="5393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9984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93313A4B-48A5-4095-AABE-028E69350A26}"/>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xmlns="" id="{4BEF627F-209C-4A90-B730-CA65833EFADD}"/>
              </a:ext>
            </a:extLst>
          </p:cNvPr>
          <p:cNvSpPr>
            <a:spLocks noGrp="1"/>
          </p:cNvSpPr>
          <p:nvPr>
            <p:ph idx="1"/>
          </p:nvPr>
        </p:nvSpPr>
        <p:spPr/>
        <p:txBody>
          <a:bodyPr/>
          <a:lstStyle/>
          <a:p>
            <a:endParaRPr lang="cs-CZ" altLang="cs-CZ" dirty="0"/>
          </a:p>
          <a:p>
            <a:pPr marL="457200" lvl="1" indent="0">
              <a:buNone/>
            </a:pPr>
            <a:r>
              <a:rPr lang="cs-CZ" altLang="cs-CZ" dirty="0"/>
              <a:t>					</a:t>
            </a:r>
            <a:r>
              <a:rPr lang="cs-CZ" altLang="cs-CZ" sz="4000" dirty="0"/>
              <a:t>„Nakresli člověka.“</a:t>
            </a:r>
          </a:p>
          <a:p>
            <a:endParaRPr lang="cs-CZ" dirty="0"/>
          </a:p>
        </p:txBody>
      </p:sp>
    </p:spTree>
    <p:extLst>
      <p:ext uri="{BB962C8B-B14F-4D97-AF65-F5344CB8AC3E}">
        <p14:creationId xmlns:p14="http://schemas.microsoft.com/office/powerpoint/2010/main" val="48859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6DD211DE-36EB-47B3-A63E-64C3522EA250}"/>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xmlns="" id="{5258694C-C287-4C7E-890D-837A940B9D86}"/>
              </a:ext>
            </a:extLst>
          </p:cNvPr>
          <p:cNvSpPr>
            <a:spLocks noGrp="1"/>
          </p:cNvSpPr>
          <p:nvPr>
            <p:ph idx="1"/>
          </p:nvPr>
        </p:nvSpPr>
        <p:spPr/>
        <p:txBody>
          <a:bodyPr/>
          <a:lstStyle/>
          <a:p>
            <a:pPr marL="0" indent="0">
              <a:buNone/>
            </a:pPr>
            <a:endParaRPr lang="cs-CZ" dirty="0"/>
          </a:p>
          <a:p>
            <a:pPr marL="0" indent="0">
              <a:buNone/>
            </a:pPr>
            <a:endParaRPr lang="cs-CZ" dirty="0"/>
          </a:p>
          <a:p>
            <a:pPr marL="0" indent="0">
              <a:buNone/>
            </a:pPr>
            <a:r>
              <a:rPr lang="cs-CZ" dirty="0"/>
              <a:t>			</a:t>
            </a:r>
            <a:r>
              <a:rPr lang="cs-CZ" sz="3000" dirty="0"/>
              <a:t>Nakresli postavu opačného pohlaví na další papír</a:t>
            </a:r>
          </a:p>
        </p:txBody>
      </p:sp>
    </p:spTree>
    <p:extLst>
      <p:ext uri="{BB962C8B-B14F-4D97-AF65-F5344CB8AC3E}">
        <p14:creationId xmlns:p14="http://schemas.microsoft.com/office/powerpoint/2010/main" val="2676108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8409FF6D-FB93-4409-ADA4-C37AF5E29996}"/>
              </a:ext>
            </a:extLst>
          </p:cNvPr>
          <p:cNvSpPr>
            <a:spLocks noGrp="1"/>
          </p:cNvSpPr>
          <p:nvPr>
            <p:ph type="title"/>
          </p:nvPr>
        </p:nvSpPr>
        <p:spPr/>
        <p:txBody>
          <a:bodyPr/>
          <a:lstStyle/>
          <a:p>
            <a:r>
              <a:rPr lang="cs-CZ" dirty="0"/>
              <a:t>Osnova</a:t>
            </a:r>
          </a:p>
        </p:txBody>
      </p:sp>
      <p:sp>
        <p:nvSpPr>
          <p:cNvPr id="3" name="Zástupný symbol pro obsah 2">
            <a:extLst>
              <a:ext uri="{FF2B5EF4-FFF2-40B4-BE49-F238E27FC236}">
                <a16:creationId xmlns:a16="http://schemas.microsoft.com/office/drawing/2014/main" xmlns="" id="{A81CE973-100C-4F92-864F-22AEF1A31DFC}"/>
              </a:ext>
            </a:extLst>
          </p:cNvPr>
          <p:cNvSpPr>
            <a:spLocks noGrp="1"/>
          </p:cNvSpPr>
          <p:nvPr>
            <p:ph idx="1"/>
          </p:nvPr>
        </p:nvSpPr>
        <p:spPr/>
        <p:txBody>
          <a:bodyPr/>
          <a:lstStyle/>
          <a:p>
            <a:r>
              <a:rPr lang="cs-CZ" dirty="0"/>
              <a:t>Vývoj kresby</a:t>
            </a:r>
          </a:p>
          <a:p>
            <a:r>
              <a:rPr lang="cs-CZ" dirty="0"/>
              <a:t>Projektivní funkce kresby</a:t>
            </a:r>
          </a:p>
          <a:p>
            <a:r>
              <a:rPr lang="cs-CZ" dirty="0"/>
              <a:t>Práce s kresbou z pohledu psychologa</a:t>
            </a:r>
          </a:p>
          <a:p>
            <a:endParaRPr lang="cs-CZ" dirty="0"/>
          </a:p>
        </p:txBody>
      </p:sp>
    </p:spTree>
    <p:extLst>
      <p:ext uri="{BB962C8B-B14F-4D97-AF65-F5344CB8AC3E}">
        <p14:creationId xmlns:p14="http://schemas.microsoft.com/office/powerpoint/2010/main" val="3129964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1DF2965-0AFF-4071-A0A0-DFD3733328DC}"/>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xmlns="" id="{2EB40D5B-1965-4758-A0D9-373D65B8090D}"/>
              </a:ext>
            </a:extLst>
          </p:cNvPr>
          <p:cNvSpPr>
            <a:spLocks noGrp="1"/>
          </p:cNvSpPr>
          <p:nvPr>
            <p:ph idx="1"/>
          </p:nvPr>
        </p:nvSpPr>
        <p:spPr/>
        <p:txBody>
          <a:bodyPr/>
          <a:lstStyle/>
          <a:p>
            <a:pPr lvl="1">
              <a:spcAft>
                <a:spcPts val="0"/>
              </a:spcAft>
              <a:defRPr/>
            </a:pPr>
            <a:r>
              <a:rPr lang="cs-CZ" dirty="0"/>
              <a:t>Analýza obsahu kresby – částí těla, hlavy, úst, nohou, oblečení a detailů.</a:t>
            </a:r>
          </a:p>
          <a:p>
            <a:pPr lvl="1">
              <a:spcAft>
                <a:spcPts val="0"/>
              </a:spcAft>
              <a:defRPr/>
            </a:pPr>
            <a:r>
              <a:rPr lang="cs-CZ" dirty="0"/>
              <a:t>Formální a strukturální aspekty kresby (pohyb, asymetrie, velikost, umístění, perspektiva, kvalita tahu).</a:t>
            </a:r>
          </a:p>
          <a:p>
            <a:endParaRPr lang="cs-CZ" dirty="0"/>
          </a:p>
        </p:txBody>
      </p:sp>
    </p:spTree>
    <p:extLst>
      <p:ext uri="{BB962C8B-B14F-4D97-AF65-F5344CB8AC3E}">
        <p14:creationId xmlns:p14="http://schemas.microsoft.com/office/powerpoint/2010/main" val="2540220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0246F49-4252-431B-9AA1-5AC34880A525}"/>
              </a:ext>
            </a:extLst>
          </p:cNvPr>
          <p:cNvSpPr>
            <a:spLocks noGrp="1"/>
          </p:cNvSpPr>
          <p:nvPr>
            <p:ph type="title"/>
          </p:nvPr>
        </p:nvSpPr>
        <p:spPr/>
        <p:txBody>
          <a:bodyPr>
            <a:normAutofit fontScale="90000"/>
          </a:bodyPr>
          <a:lstStyle/>
          <a:p>
            <a:r>
              <a:rPr lang="cs-CZ" altLang="cs-CZ" b="1" u="sng" dirty="0"/>
              <a:t>Velikost postavy</a:t>
            </a:r>
            <a:br>
              <a:rPr lang="cs-CZ" altLang="cs-CZ" b="1" u="sng" dirty="0"/>
            </a:br>
            <a:endParaRPr lang="cs-CZ" dirty="0"/>
          </a:p>
        </p:txBody>
      </p:sp>
      <p:sp>
        <p:nvSpPr>
          <p:cNvPr id="3" name="Zástupný symbol pro obsah 2">
            <a:extLst>
              <a:ext uri="{FF2B5EF4-FFF2-40B4-BE49-F238E27FC236}">
                <a16:creationId xmlns:a16="http://schemas.microsoft.com/office/drawing/2014/main" xmlns="" id="{4224B5D8-AD53-40CF-AC4D-F081899FA91D}"/>
              </a:ext>
            </a:extLst>
          </p:cNvPr>
          <p:cNvSpPr>
            <a:spLocks noGrp="1"/>
          </p:cNvSpPr>
          <p:nvPr>
            <p:ph idx="1"/>
          </p:nvPr>
        </p:nvSpPr>
        <p:spPr>
          <a:xfrm>
            <a:off x="993912" y="2556932"/>
            <a:ext cx="10296939" cy="3658338"/>
          </a:xfrm>
        </p:spPr>
        <p:txBody>
          <a:bodyPr>
            <a:normAutofit fontScale="85000" lnSpcReduction="20000"/>
          </a:bodyPr>
          <a:lstStyle/>
          <a:p>
            <a:r>
              <a:rPr lang="cs-CZ" altLang="cs-CZ" dirty="0"/>
              <a:t>Normální velikost bývá 70 – 80 % plochy papíru.</a:t>
            </a:r>
          </a:p>
          <a:p>
            <a:r>
              <a:rPr lang="cs-CZ" altLang="cs-CZ" dirty="0"/>
              <a:t>Velikost figury odráží míru sebevědomí a </a:t>
            </a:r>
            <a:r>
              <a:rPr lang="cs-CZ" altLang="cs-CZ" dirty="0" err="1"/>
              <a:t>sebeocenění</a:t>
            </a:r>
            <a:r>
              <a:rPr lang="cs-CZ" altLang="cs-CZ" dirty="0"/>
              <a:t> nebo touhu po uplatnění.</a:t>
            </a:r>
          </a:p>
          <a:p>
            <a:pPr algn="just"/>
            <a:r>
              <a:rPr lang="cs-CZ" altLang="cs-CZ" b="1" i="1" dirty="0"/>
              <a:t>Malá postava</a:t>
            </a:r>
            <a:r>
              <a:rPr lang="cs-CZ" altLang="cs-CZ" dirty="0"/>
              <a:t>: úzkostné děti s pocity nejistoty a </a:t>
            </a:r>
            <a:r>
              <a:rPr lang="cs-CZ" altLang="cs-CZ" dirty="0" err="1"/>
              <a:t>nedostačivosti</a:t>
            </a:r>
            <a:r>
              <a:rPr lang="cs-CZ" altLang="cs-CZ" dirty="0"/>
              <a:t>, s neurotickými rysy. Malost postavy reflektuje jejich pocit nejistoty – takové děti se uvnitř cítí malé a nevýznamné. Občas otevřeně agresivní děti se špatným </a:t>
            </a:r>
            <a:r>
              <a:rPr lang="cs-CZ" altLang="cs-CZ" dirty="0" err="1"/>
              <a:t>sebeobrazem</a:t>
            </a:r>
            <a:r>
              <a:rPr lang="cs-CZ" altLang="cs-CZ" dirty="0"/>
              <a:t> kreslí malé postavy – okolí se jeví agresivní a nebojácné, uvnitř jsou tyto děti nejisté a úzkostné.</a:t>
            </a:r>
          </a:p>
          <a:p>
            <a:pPr algn="just"/>
            <a:r>
              <a:rPr lang="cs-CZ" altLang="cs-CZ" b="1" i="1" dirty="0"/>
              <a:t>Velká postava</a:t>
            </a:r>
            <a:r>
              <a:rPr lang="cs-CZ" altLang="cs-CZ" dirty="0"/>
              <a:t>: děti se sklonem k sebeprosazování, event. až k agresivnímu reagování, nedovedou se ovládat a podřídit pravidlům, mají snahu nějak vyniknout. Občas i plaché děti kreslí velkou postavu - může se jednat o signál potíží v sebepojetí a ve vztazích s prostředím – dítě se cítí potlačované a bezvýznamné, chce být středem pozornosti a mít významnější pozici.</a:t>
            </a:r>
          </a:p>
          <a:p>
            <a:pPr algn="just"/>
            <a:r>
              <a:rPr lang="cs-CZ" altLang="cs-CZ" dirty="0"/>
              <a:t>Pozor: Velké postavy kreslí dětí s potížemi v oblasti </a:t>
            </a:r>
            <a:r>
              <a:rPr lang="cs-CZ" altLang="cs-CZ" dirty="0" err="1"/>
              <a:t>grafomotoriky</a:t>
            </a:r>
            <a:r>
              <a:rPr lang="cs-CZ" altLang="cs-CZ" dirty="0"/>
              <a:t> (je to snazší), děti s ADHD syndromem (nedokáží si rozvrhnout prostor).</a:t>
            </a:r>
            <a:endParaRPr lang="cs-CZ" altLang="cs-CZ" sz="2000" dirty="0"/>
          </a:p>
          <a:p>
            <a:endParaRPr lang="cs-CZ" dirty="0"/>
          </a:p>
        </p:txBody>
      </p:sp>
    </p:spTree>
    <p:extLst>
      <p:ext uri="{BB962C8B-B14F-4D97-AF65-F5344CB8AC3E}">
        <p14:creationId xmlns:p14="http://schemas.microsoft.com/office/powerpoint/2010/main" val="3257157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2E97738-AAC7-4443-96B2-44D9530CD34D}"/>
              </a:ext>
            </a:extLst>
          </p:cNvPr>
          <p:cNvSpPr>
            <a:spLocks noGrp="1"/>
          </p:cNvSpPr>
          <p:nvPr>
            <p:ph type="title"/>
          </p:nvPr>
        </p:nvSpPr>
        <p:spPr/>
        <p:txBody>
          <a:bodyPr/>
          <a:lstStyle/>
          <a:p>
            <a:r>
              <a:rPr lang="cs-CZ" altLang="cs-CZ" dirty="0"/>
              <a:t>Nedostatečné nebo chybné spojení</a:t>
            </a:r>
            <a:endParaRPr lang="cs-CZ" dirty="0"/>
          </a:p>
        </p:txBody>
      </p:sp>
      <p:sp>
        <p:nvSpPr>
          <p:cNvPr id="3" name="Zástupný symbol pro obsah 2">
            <a:extLst>
              <a:ext uri="{FF2B5EF4-FFF2-40B4-BE49-F238E27FC236}">
                <a16:creationId xmlns:a16="http://schemas.microsoft.com/office/drawing/2014/main" xmlns="" id="{C9A9BA96-2C54-4EA3-9B81-3F359B257820}"/>
              </a:ext>
            </a:extLst>
          </p:cNvPr>
          <p:cNvSpPr>
            <a:spLocks noGrp="1"/>
          </p:cNvSpPr>
          <p:nvPr>
            <p:ph idx="1"/>
          </p:nvPr>
        </p:nvSpPr>
        <p:spPr/>
        <p:txBody>
          <a:bodyPr/>
          <a:lstStyle/>
          <a:p>
            <a:r>
              <a:rPr lang="cs-CZ" altLang="cs-CZ" dirty="0"/>
              <a:t>Může souviset s problémy sebepojetí</a:t>
            </a:r>
          </a:p>
          <a:p>
            <a:r>
              <a:rPr lang="cs-CZ" altLang="cs-CZ" dirty="0"/>
              <a:t>Může svědčit pro poruchu pojetí vlastního tělového schématu</a:t>
            </a:r>
          </a:p>
          <a:p>
            <a:r>
              <a:rPr lang="cs-CZ" altLang="cs-CZ" dirty="0"/>
              <a:t>Zejména v době dospívání nebo ve spojitosti s jinými problémy, např. poruchy hybnosti či sexuální zneužívání.</a:t>
            </a:r>
          </a:p>
          <a:p>
            <a:r>
              <a:rPr lang="cs-CZ" altLang="cs-CZ" dirty="0"/>
              <a:t>Vyloučit, že se jedná o poruchu senzomotorické koordinace, hyperaktivitu a nepozornost, resp. lajdáctví a nedostatek motivace.</a:t>
            </a:r>
          </a:p>
          <a:p>
            <a:endParaRPr lang="cs-CZ" dirty="0"/>
          </a:p>
        </p:txBody>
      </p:sp>
    </p:spTree>
    <p:extLst>
      <p:ext uri="{BB962C8B-B14F-4D97-AF65-F5344CB8AC3E}">
        <p14:creationId xmlns:p14="http://schemas.microsoft.com/office/powerpoint/2010/main" val="3962325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4E11731-79B1-461C-A999-C2A2794287FF}"/>
              </a:ext>
            </a:extLst>
          </p:cNvPr>
          <p:cNvSpPr>
            <a:spLocks noGrp="1"/>
          </p:cNvSpPr>
          <p:nvPr>
            <p:ph type="title"/>
          </p:nvPr>
        </p:nvSpPr>
        <p:spPr/>
        <p:txBody>
          <a:bodyPr/>
          <a:lstStyle/>
          <a:p>
            <a:r>
              <a:rPr lang="cs-CZ" altLang="cs-CZ" dirty="0"/>
              <a:t>Chybění podstatných částí těla</a:t>
            </a:r>
            <a:endParaRPr lang="cs-CZ" dirty="0"/>
          </a:p>
        </p:txBody>
      </p:sp>
      <p:sp>
        <p:nvSpPr>
          <p:cNvPr id="3" name="Zástupný symbol pro obsah 2">
            <a:extLst>
              <a:ext uri="{FF2B5EF4-FFF2-40B4-BE49-F238E27FC236}">
                <a16:creationId xmlns:a16="http://schemas.microsoft.com/office/drawing/2014/main" xmlns="" id="{3A19C3CA-EE4B-4665-91DB-C32DDA3A3440}"/>
              </a:ext>
            </a:extLst>
          </p:cNvPr>
          <p:cNvSpPr>
            <a:spLocks noGrp="1"/>
          </p:cNvSpPr>
          <p:nvPr>
            <p:ph idx="1"/>
          </p:nvPr>
        </p:nvSpPr>
        <p:spPr/>
        <p:txBody>
          <a:bodyPr/>
          <a:lstStyle/>
          <a:p>
            <a:r>
              <a:rPr lang="cs-CZ" altLang="cs-CZ" dirty="0"/>
              <a:t>U dětí s emočními potížemi, problémy v sebepojetí a u dětí v akutní stresové situaci.</a:t>
            </a:r>
          </a:p>
          <a:p>
            <a:r>
              <a:rPr lang="cs-CZ" altLang="cs-CZ" dirty="0"/>
              <a:t>Vynechání jako signál celkové únavy, vyčerpanosti, ale i bezradnosti a pocitu bezmoci, prázdnoty.</a:t>
            </a:r>
          </a:p>
          <a:p>
            <a:r>
              <a:rPr lang="cs-CZ" altLang="cs-CZ" dirty="0"/>
              <a:t>Bývá to znak apatie či depresivního ladění, také u dětí se závažnou psychopatologií jako je schizofrenie, vzácněji u neurotických dětí.</a:t>
            </a:r>
          </a:p>
          <a:p>
            <a:endParaRPr lang="cs-CZ" dirty="0"/>
          </a:p>
        </p:txBody>
      </p:sp>
    </p:spTree>
    <p:extLst>
      <p:ext uri="{BB962C8B-B14F-4D97-AF65-F5344CB8AC3E}">
        <p14:creationId xmlns:p14="http://schemas.microsoft.com/office/powerpoint/2010/main" val="3066871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DFECCB9C-ADD7-4A51-8709-EDE67DE50BE9}"/>
              </a:ext>
            </a:extLst>
          </p:cNvPr>
          <p:cNvSpPr>
            <a:spLocks noGrp="1"/>
          </p:cNvSpPr>
          <p:nvPr>
            <p:ph type="title"/>
          </p:nvPr>
        </p:nvSpPr>
        <p:spPr/>
        <p:txBody>
          <a:bodyPr/>
          <a:lstStyle/>
          <a:p>
            <a:r>
              <a:rPr lang="cs-CZ" altLang="cs-CZ" u="sng" dirty="0"/>
              <a:t>Chybění</a:t>
            </a:r>
            <a:r>
              <a:rPr lang="cs-CZ" altLang="cs-CZ" dirty="0"/>
              <a:t> podstatných částí těla</a:t>
            </a:r>
            <a:endParaRPr lang="cs-CZ" dirty="0"/>
          </a:p>
        </p:txBody>
      </p:sp>
      <p:sp>
        <p:nvSpPr>
          <p:cNvPr id="3" name="Zástupný symbol pro obsah 2">
            <a:extLst>
              <a:ext uri="{FF2B5EF4-FFF2-40B4-BE49-F238E27FC236}">
                <a16:creationId xmlns:a16="http://schemas.microsoft.com/office/drawing/2014/main" xmlns="" id="{8C615DE8-A79F-4DF3-BC60-34E642AE0F0C}"/>
              </a:ext>
            </a:extLst>
          </p:cNvPr>
          <p:cNvSpPr>
            <a:spLocks noGrp="1"/>
          </p:cNvSpPr>
          <p:nvPr>
            <p:ph idx="1"/>
          </p:nvPr>
        </p:nvSpPr>
        <p:spPr>
          <a:xfrm>
            <a:off x="848139" y="2556932"/>
            <a:ext cx="10048458" cy="3658338"/>
          </a:xfrm>
        </p:spPr>
        <p:txBody>
          <a:bodyPr>
            <a:normAutofit fontScale="77500" lnSpcReduction="20000"/>
          </a:bodyPr>
          <a:lstStyle/>
          <a:p>
            <a:r>
              <a:rPr lang="cs-CZ" altLang="cs-CZ" b="1" dirty="0"/>
              <a:t>Ruce</a:t>
            </a:r>
            <a:r>
              <a:rPr lang="cs-CZ" altLang="cs-CZ" dirty="0"/>
              <a:t>: nejistota a obtíže při kontaktu s okolím (škola, domov, lidi obecně).</a:t>
            </a:r>
          </a:p>
          <a:p>
            <a:r>
              <a:rPr lang="cs-CZ" altLang="cs-CZ" b="1" dirty="0"/>
              <a:t>Paže</a:t>
            </a:r>
            <a:r>
              <a:rPr lang="cs-CZ" altLang="cs-CZ" dirty="0"/>
              <a:t>: dítě se cítí neschopné a bezmocné. Paže symbolizují moc a sílu a jejich vynechání představuje nedostatek právě moci a síly.</a:t>
            </a:r>
          </a:p>
          <a:p>
            <a:r>
              <a:rPr lang="cs-CZ" altLang="cs-CZ" b="1" dirty="0"/>
              <a:t>Nohy</a:t>
            </a:r>
            <a:r>
              <a:rPr lang="cs-CZ" altLang="cs-CZ" dirty="0"/>
              <a:t>: poskytují podporu tělu, jejich vynechání chápeme jako nedostatek podpory a nehybnost.</a:t>
            </a:r>
          </a:p>
          <a:p>
            <a:r>
              <a:rPr lang="cs-CZ" altLang="cs-CZ" b="1" dirty="0"/>
              <a:t>Chodidla</a:t>
            </a:r>
            <a:r>
              <a:rPr lang="cs-CZ" altLang="cs-CZ" dirty="0"/>
              <a:t>: dítě může pociťovat nedostatek jistoty a cítí se bezmocné.</a:t>
            </a:r>
          </a:p>
          <a:p>
            <a:r>
              <a:rPr lang="cs-CZ" altLang="cs-CZ" b="1" dirty="0"/>
              <a:t>Nos</a:t>
            </a:r>
            <a:r>
              <a:rPr lang="cs-CZ" altLang="cs-CZ" dirty="0"/>
              <a:t>: bývá považován za symbol usilování, jeho vynechání může ukazovat na pocit neschopnosti; astmatici taky někdy vynechávají nos.</a:t>
            </a:r>
          </a:p>
          <a:p>
            <a:r>
              <a:rPr lang="cs-CZ" altLang="cs-CZ" b="1" dirty="0"/>
              <a:t>Ústa</a:t>
            </a:r>
            <a:r>
              <a:rPr lang="cs-CZ" altLang="cs-CZ" dirty="0"/>
              <a:t>: orgán komunikace, jeho vynechání může naznačovat potíže ve vztahování se k druhým, astmatici taky někdy vynechávají ústa.</a:t>
            </a:r>
          </a:p>
          <a:p>
            <a:r>
              <a:rPr lang="cs-CZ" altLang="cs-CZ" b="1" dirty="0"/>
              <a:t>Trup</a:t>
            </a:r>
            <a:r>
              <a:rPr lang="cs-CZ" altLang="cs-CZ" dirty="0"/>
              <a:t>: odmítnutí vlastního těla, které je obtěžující a nepříjemné; porucha tělesného schématu (např. u schizofreniků); sexuální zneužívání.</a:t>
            </a:r>
          </a:p>
          <a:p>
            <a:endParaRPr lang="cs-CZ" dirty="0"/>
          </a:p>
        </p:txBody>
      </p:sp>
    </p:spTree>
    <p:extLst>
      <p:ext uri="{BB962C8B-B14F-4D97-AF65-F5344CB8AC3E}">
        <p14:creationId xmlns:p14="http://schemas.microsoft.com/office/powerpoint/2010/main" val="1689207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CB2B9F0-A48C-47FC-BE7B-0BDD3485A991}"/>
              </a:ext>
            </a:extLst>
          </p:cNvPr>
          <p:cNvSpPr>
            <a:spLocks noGrp="1"/>
          </p:cNvSpPr>
          <p:nvPr>
            <p:ph type="title"/>
          </p:nvPr>
        </p:nvSpPr>
        <p:spPr>
          <a:xfrm>
            <a:off x="1295402" y="670707"/>
            <a:ext cx="9601196" cy="1303867"/>
          </a:xfrm>
        </p:spPr>
        <p:txBody>
          <a:bodyPr/>
          <a:lstStyle/>
          <a:p>
            <a:r>
              <a:rPr lang="cs-CZ" altLang="cs-CZ" dirty="0"/>
              <a:t>Zdůraznění a přehánění</a:t>
            </a:r>
            <a:endParaRPr lang="cs-CZ" dirty="0"/>
          </a:p>
        </p:txBody>
      </p:sp>
      <p:sp>
        <p:nvSpPr>
          <p:cNvPr id="3" name="Zástupný symbol pro obsah 2">
            <a:extLst>
              <a:ext uri="{FF2B5EF4-FFF2-40B4-BE49-F238E27FC236}">
                <a16:creationId xmlns:a16="http://schemas.microsoft.com/office/drawing/2014/main" xmlns="" id="{CF5E11D7-86CA-4996-8D90-970C633178A6}"/>
              </a:ext>
            </a:extLst>
          </p:cNvPr>
          <p:cNvSpPr>
            <a:spLocks noGrp="1"/>
          </p:cNvSpPr>
          <p:nvPr>
            <p:ph idx="1"/>
          </p:nvPr>
        </p:nvSpPr>
        <p:spPr>
          <a:xfrm>
            <a:off x="874644" y="1802295"/>
            <a:ext cx="10114719" cy="4212719"/>
          </a:xfrm>
        </p:spPr>
        <p:txBody>
          <a:bodyPr>
            <a:normAutofit fontScale="85000" lnSpcReduction="20000"/>
          </a:bodyPr>
          <a:lstStyle/>
          <a:p>
            <a:pPr algn="just"/>
            <a:r>
              <a:rPr lang="cs-CZ" altLang="cs-CZ" sz="1800" dirty="0"/>
              <a:t>Části těla, na které dítě znepokojují bývají znázorněny jak přehnaně tak nedostatečně. Přehnaný důraz na část těla se projeví jejím zvětšením, zdůrazněnou linií, detailizováním apod. Kladení malého důrazu na část těla se projeví zmenšením této části ve srovnání s ostatními částmi těla, nedostatkem detailů nebo nakreslením části těla jemnou nebo nepřesnou linií. </a:t>
            </a:r>
          </a:p>
          <a:p>
            <a:r>
              <a:rPr lang="cs-CZ" altLang="cs-CZ" sz="1800" b="1" i="1" dirty="0"/>
              <a:t>Hlava</a:t>
            </a:r>
            <a:endParaRPr lang="cs-CZ" altLang="cs-CZ" sz="2000" b="1" i="1" dirty="0"/>
          </a:p>
          <a:p>
            <a:pPr lvl="1"/>
            <a:r>
              <a:rPr lang="cs-CZ" altLang="cs-CZ" sz="1600" dirty="0"/>
              <a:t>Malé i velké hlavy kreslí jedinci, kteří cítí intelektovou </a:t>
            </a:r>
            <a:r>
              <a:rPr lang="cs-CZ" altLang="cs-CZ" sz="1600" dirty="0" err="1"/>
              <a:t>nedostačivost</a:t>
            </a:r>
            <a:r>
              <a:rPr lang="cs-CZ" altLang="cs-CZ" sz="1600" dirty="0"/>
              <a:t>, velké hlavy kreslí často jedinci, kteří si přejí být chytřejší nebo chtějí být úspěšnější.</a:t>
            </a:r>
          </a:p>
          <a:p>
            <a:pPr lvl="1"/>
            <a:r>
              <a:rPr lang="cs-CZ" altLang="cs-CZ" sz="1600" dirty="0"/>
              <a:t>Nápadně malá nebo asymetrická, s nápadnostmi obličeje bývá signál celkové nevyrovnanosti, emočních problémů, popř. komunikačních a adaptačních potíží.</a:t>
            </a:r>
          </a:p>
          <a:p>
            <a:pPr lvl="1"/>
            <a:r>
              <a:rPr lang="cs-CZ" altLang="cs-CZ" sz="1600" dirty="0"/>
              <a:t>Hlava jako centrum osobnosti – zobrazení jejích rysů může mít diagnostický význam:</a:t>
            </a:r>
          </a:p>
          <a:p>
            <a:pPr lvl="2"/>
            <a:r>
              <a:rPr lang="cs-CZ" altLang="cs-CZ" sz="1600" b="1" dirty="0"/>
              <a:t>Zvýrazněné oči</a:t>
            </a:r>
            <a:r>
              <a:rPr lang="cs-CZ" altLang="cs-CZ" sz="1600" dirty="0"/>
              <a:t>: paranoidní rysy</a:t>
            </a:r>
          </a:p>
          <a:p>
            <a:pPr lvl="2"/>
            <a:r>
              <a:rPr lang="cs-CZ" altLang="cs-CZ" sz="1600" b="1" dirty="0"/>
              <a:t>Prázdné oči</a:t>
            </a:r>
            <a:r>
              <a:rPr lang="cs-CZ" altLang="cs-CZ" sz="1600" dirty="0"/>
              <a:t>: porucha vztahů s okolím, nebo i u dětí s problémy v oblasti vizuálního zpracování podnětů</a:t>
            </a:r>
          </a:p>
          <a:p>
            <a:pPr lvl="2"/>
            <a:r>
              <a:rPr lang="cs-CZ" altLang="cs-CZ" sz="1600" b="1" dirty="0"/>
              <a:t>Ústa</a:t>
            </a:r>
            <a:r>
              <a:rPr lang="cs-CZ" altLang="cs-CZ" sz="1600" dirty="0"/>
              <a:t>: děti s problémy v oblasti jazyka a řeči mohou ústa zvýraznit jejich zvětšením nebo důraznější linií, také velmi závislé děti zdůrazňují ústa</a:t>
            </a:r>
          </a:p>
          <a:p>
            <a:pPr lvl="3"/>
            <a:r>
              <a:rPr lang="cs-CZ" altLang="cs-CZ" dirty="0"/>
              <a:t>Zdůrazněná ústa také u jedinců s problémy v autoregulaci, nedokážou ovládat své potřeby a odložit jejich uspokojení</a:t>
            </a:r>
            <a:r>
              <a:rPr lang="cs-CZ" altLang="cs-CZ" sz="1200" dirty="0"/>
              <a:t>.</a:t>
            </a:r>
          </a:p>
          <a:p>
            <a:pPr lvl="2"/>
            <a:r>
              <a:rPr lang="cs-CZ" altLang="cs-CZ" sz="1600" dirty="0"/>
              <a:t>Nápadně velké a zdůrazněné rysy obličeje: potřeba být středem pozornosti, upoutávat zájem okolí.</a:t>
            </a:r>
          </a:p>
          <a:p>
            <a:pPr lvl="2"/>
            <a:r>
              <a:rPr lang="cs-CZ" altLang="cs-CZ" sz="1600" dirty="0"/>
              <a:t>Nenápadné, malé a potlačené rysy obličeje: úzkost, pocity nejistoty vlastního významu, méněcennost.</a:t>
            </a:r>
          </a:p>
          <a:p>
            <a:endParaRPr lang="cs-CZ" dirty="0"/>
          </a:p>
        </p:txBody>
      </p:sp>
    </p:spTree>
    <p:extLst>
      <p:ext uri="{BB962C8B-B14F-4D97-AF65-F5344CB8AC3E}">
        <p14:creationId xmlns:p14="http://schemas.microsoft.com/office/powerpoint/2010/main" val="2988375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2C2F7070-DDCE-4778-BB98-A47A59234150}"/>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xmlns="" id="{223C807D-435E-4966-A75F-443BD678BE60}"/>
              </a:ext>
            </a:extLst>
          </p:cNvPr>
          <p:cNvSpPr>
            <a:spLocks noGrp="1"/>
          </p:cNvSpPr>
          <p:nvPr>
            <p:ph idx="1"/>
          </p:nvPr>
        </p:nvSpPr>
        <p:spPr/>
        <p:txBody>
          <a:bodyPr>
            <a:normAutofit fontScale="70000" lnSpcReduction="20000"/>
          </a:bodyPr>
          <a:lstStyle/>
          <a:p>
            <a:pPr lvl="1"/>
            <a:r>
              <a:rPr lang="cs-CZ" altLang="cs-CZ" b="1" dirty="0"/>
              <a:t>Nos</a:t>
            </a:r>
            <a:r>
              <a:rPr lang="cs-CZ" altLang="cs-CZ" dirty="0"/>
              <a:t>: zvýrazněn někdy u dětí s astmatickými problémy (nebo i opak – vynechán)</a:t>
            </a:r>
          </a:p>
          <a:p>
            <a:pPr lvl="1"/>
            <a:r>
              <a:rPr lang="cs-CZ" altLang="cs-CZ" b="1" dirty="0"/>
              <a:t>Zuby</a:t>
            </a:r>
            <a:r>
              <a:rPr lang="cs-CZ" altLang="cs-CZ" dirty="0"/>
              <a:t>: agrese</a:t>
            </a:r>
          </a:p>
          <a:p>
            <a:pPr lvl="1"/>
            <a:r>
              <a:rPr lang="cs-CZ" altLang="cs-CZ" b="1" dirty="0"/>
              <a:t>Uši</a:t>
            </a:r>
            <a:r>
              <a:rPr lang="cs-CZ" altLang="cs-CZ" dirty="0"/>
              <a:t>: zdůraznění u jedinců podezřívavých, u dětí s problémy v oblasti sluchu</a:t>
            </a:r>
          </a:p>
          <a:p>
            <a:pPr lvl="1">
              <a:buFont typeface="Arial" panose="020B0604020202020204" pitchFamily="34" charset="0"/>
              <a:buChar char="•"/>
            </a:pPr>
            <a:r>
              <a:rPr lang="cs-CZ" altLang="cs-CZ" b="1" i="1" dirty="0"/>
              <a:t>Trup</a:t>
            </a:r>
            <a:endParaRPr lang="cs-CZ" altLang="cs-CZ" dirty="0"/>
          </a:p>
          <a:p>
            <a:pPr lvl="2">
              <a:buFont typeface="Calibri" panose="020F0502020204030204" pitchFamily="34" charset="0"/>
              <a:buChar char="―"/>
            </a:pPr>
            <a:r>
              <a:rPr lang="cs-CZ" altLang="cs-CZ" dirty="0"/>
              <a:t> </a:t>
            </a:r>
            <a:r>
              <a:rPr lang="cs-CZ" altLang="cs-CZ" sz="2000" dirty="0"/>
              <a:t>příliš úzký nebo nadměrně velký a neforemný: u dětí s neadekvátním vztahem ke svému tělu a k tělesným procesům.</a:t>
            </a:r>
          </a:p>
          <a:p>
            <a:pPr lvl="2">
              <a:buFont typeface="Calibri" panose="020F0502020204030204" pitchFamily="34" charset="0"/>
              <a:buChar char="―"/>
            </a:pPr>
            <a:r>
              <a:rPr lang="cs-CZ" altLang="cs-CZ" sz="2000" dirty="0"/>
              <a:t> infantilní provedení, zvýraznění mužských či ženských znaků: nejistota v identifikaci s odpovídající genderovou rolí – to platí až u starších, dospívajících dětí.</a:t>
            </a:r>
          </a:p>
          <a:p>
            <a:pPr lvl="2">
              <a:buFont typeface="Calibri" panose="020F0502020204030204" pitchFamily="34" charset="0"/>
              <a:buChar char="―"/>
            </a:pPr>
            <a:r>
              <a:rPr lang="cs-CZ" altLang="cs-CZ" sz="2000" dirty="0"/>
              <a:t> </a:t>
            </a:r>
            <a:r>
              <a:rPr lang="cs-CZ" altLang="cs-CZ" sz="2000" b="1" dirty="0"/>
              <a:t>sexuální orgány</a:t>
            </a:r>
            <a:r>
              <a:rPr lang="cs-CZ" altLang="cs-CZ" sz="2000" dirty="0"/>
              <a:t>: může být znak sexuálního zneužívání (např. pokud 6letá dívka věnuje pozornost právě této oblasti v kresbě), znak celkové úzkosti, chabé kontroly, někdy uváděn jako znak agrese.</a:t>
            </a:r>
          </a:p>
          <a:p>
            <a:pPr lvl="2">
              <a:buFont typeface="Calibri" panose="020F0502020204030204" pitchFamily="34" charset="0"/>
              <a:buChar char="―"/>
            </a:pPr>
            <a:r>
              <a:rPr lang="cs-CZ" altLang="cs-CZ" sz="2000" b="1" dirty="0"/>
              <a:t>Pupík a knoflíky</a:t>
            </a:r>
            <a:r>
              <a:rPr lang="cs-CZ" altLang="cs-CZ" sz="2000" dirty="0"/>
              <a:t>: závislost, časté u dětí až do mladšího školního věku – což je normální. Po 6. roce věku jeho přítomnost v kresbě naznačuje na problém v oblasti přílišné závislosti. </a:t>
            </a:r>
          </a:p>
          <a:p>
            <a:endParaRPr lang="cs-CZ" dirty="0"/>
          </a:p>
        </p:txBody>
      </p:sp>
    </p:spTree>
    <p:extLst>
      <p:ext uri="{BB962C8B-B14F-4D97-AF65-F5344CB8AC3E}">
        <p14:creationId xmlns:p14="http://schemas.microsoft.com/office/powerpoint/2010/main" val="580649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D91D37D-1C62-48C5-A656-77006435B8CF}"/>
              </a:ext>
            </a:extLst>
          </p:cNvPr>
          <p:cNvSpPr>
            <a:spLocks noGrp="1"/>
          </p:cNvSpPr>
          <p:nvPr>
            <p:ph type="title"/>
          </p:nvPr>
        </p:nvSpPr>
        <p:spPr/>
        <p:txBody>
          <a:bodyPr>
            <a:normAutofit fontScale="90000"/>
          </a:bodyPr>
          <a:lstStyle/>
          <a:p>
            <a:r>
              <a:rPr lang="cs-CZ" b="1" i="1" dirty="0"/>
              <a:t>Paže a ruce</a:t>
            </a:r>
            <a:br>
              <a:rPr lang="cs-CZ" b="1" i="1" dirty="0"/>
            </a:br>
            <a:endParaRPr lang="cs-CZ" dirty="0"/>
          </a:p>
        </p:txBody>
      </p:sp>
      <p:sp>
        <p:nvSpPr>
          <p:cNvPr id="3" name="Zástupný symbol pro obsah 2">
            <a:extLst>
              <a:ext uri="{FF2B5EF4-FFF2-40B4-BE49-F238E27FC236}">
                <a16:creationId xmlns:a16="http://schemas.microsoft.com/office/drawing/2014/main" xmlns="" id="{79EA424D-A84D-404C-8E43-98691E840C8A}"/>
              </a:ext>
            </a:extLst>
          </p:cNvPr>
          <p:cNvSpPr>
            <a:spLocks noGrp="1"/>
          </p:cNvSpPr>
          <p:nvPr>
            <p:ph idx="1"/>
          </p:nvPr>
        </p:nvSpPr>
        <p:spPr/>
        <p:txBody>
          <a:bodyPr/>
          <a:lstStyle/>
          <a:p>
            <a:pPr lvl="1">
              <a:buFont typeface="Arial" charset="0"/>
              <a:buChar char="–"/>
              <a:defRPr/>
            </a:pPr>
            <a:r>
              <a:rPr lang="cs-CZ" dirty="0"/>
              <a:t>Spojují člověka s jeho okolím</a:t>
            </a:r>
          </a:p>
          <a:p>
            <a:pPr lvl="1">
              <a:buFont typeface="Arial" charset="0"/>
              <a:buChar char="–"/>
              <a:defRPr/>
            </a:pPr>
            <a:r>
              <a:rPr lang="cs-CZ" dirty="0"/>
              <a:t>Nápadně krátké nebo deformované paže a ruce mohou signalizovat komunikační problémy, nejistotu a strach z kontaktu s lidmi, </a:t>
            </a:r>
            <a:r>
              <a:rPr lang="cs-CZ" dirty="0" err="1"/>
              <a:t>even</a:t>
            </a:r>
            <a:r>
              <a:rPr lang="cs-CZ" dirty="0"/>
              <a:t>. pocit bezmoci. </a:t>
            </a:r>
          </a:p>
          <a:p>
            <a:pPr lvl="1">
              <a:buFont typeface="Arial" charset="0"/>
              <a:buChar char="–"/>
              <a:defRPr/>
            </a:pPr>
            <a:r>
              <a:rPr lang="cs-CZ" dirty="0"/>
              <a:t>Nápadně velké paže a ruce vyjadřují agresivitu nebo latentní touhu po moci, potřebu ovládat a získat dominantní pozici. Takto se může projevit i vytěsněná potřeba. </a:t>
            </a:r>
          </a:p>
          <a:p>
            <a:endParaRPr lang="cs-CZ" dirty="0"/>
          </a:p>
        </p:txBody>
      </p:sp>
    </p:spTree>
    <p:extLst>
      <p:ext uri="{BB962C8B-B14F-4D97-AF65-F5344CB8AC3E}">
        <p14:creationId xmlns:p14="http://schemas.microsoft.com/office/powerpoint/2010/main" val="408207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C3B4683F-691A-463D-9D40-0D23E74CE600}"/>
              </a:ext>
            </a:extLst>
          </p:cNvPr>
          <p:cNvSpPr>
            <a:spLocks noGrp="1"/>
          </p:cNvSpPr>
          <p:nvPr>
            <p:ph type="title"/>
          </p:nvPr>
        </p:nvSpPr>
        <p:spPr/>
        <p:txBody>
          <a:bodyPr>
            <a:normAutofit fontScale="90000"/>
          </a:bodyPr>
          <a:lstStyle/>
          <a:p>
            <a:r>
              <a:rPr lang="cs-CZ" b="1" i="1" dirty="0"/>
              <a:t>Nohy</a:t>
            </a:r>
            <a:br>
              <a:rPr lang="cs-CZ" b="1" i="1" dirty="0"/>
            </a:br>
            <a:endParaRPr lang="cs-CZ" dirty="0"/>
          </a:p>
        </p:txBody>
      </p:sp>
      <p:sp>
        <p:nvSpPr>
          <p:cNvPr id="3" name="Zástupný symbol pro obsah 2">
            <a:extLst>
              <a:ext uri="{FF2B5EF4-FFF2-40B4-BE49-F238E27FC236}">
                <a16:creationId xmlns:a16="http://schemas.microsoft.com/office/drawing/2014/main" xmlns="" id="{7CADA6F9-1500-4EF9-A022-34358A814086}"/>
              </a:ext>
            </a:extLst>
          </p:cNvPr>
          <p:cNvSpPr>
            <a:spLocks noGrp="1"/>
          </p:cNvSpPr>
          <p:nvPr>
            <p:ph idx="1"/>
          </p:nvPr>
        </p:nvSpPr>
        <p:spPr/>
        <p:txBody>
          <a:bodyPr/>
          <a:lstStyle/>
          <a:p>
            <a:pPr lvl="1">
              <a:buFont typeface="Arial" charset="0"/>
              <a:buChar char="–"/>
              <a:defRPr/>
            </a:pPr>
            <a:r>
              <a:rPr lang="cs-CZ" dirty="0"/>
              <a:t>Symbol rovnováhy a opory těla, stabilizují jeho polohu na tomto světě.</a:t>
            </a:r>
          </a:p>
          <a:p>
            <a:pPr lvl="1">
              <a:buFont typeface="Arial" charset="0"/>
              <a:buChar char="–"/>
              <a:defRPr/>
            </a:pPr>
            <a:r>
              <a:rPr lang="cs-CZ" b="1" dirty="0"/>
              <a:t>Chybí nebo jsou zdeformované</a:t>
            </a:r>
            <a:r>
              <a:rPr lang="cs-CZ" dirty="0"/>
              <a:t>: nejistota, nezakotvenost, problémy v sebepojetí, potíže v uplatnění a nestabilitu rolí v nějaké sociální skupině či obecně.</a:t>
            </a:r>
          </a:p>
          <a:p>
            <a:pPr lvl="1">
              <a:buFont typeface="Arial" charset="0"/>
              <a:buChar char="–"/>
              <a:defRPr/>
            </a:pPr>
            <a:r>
              <a:rPr lang="cs-CZ" dirty="0"/>
              <a:t>Platí i tehdy, pokud postava nestojí na zemi a vlaje v prostoru.</a:t>
            </a:r>
          </a:p>
          <a:p>
            <a:pPr lvl="1">
              <a:buFont typeface="Arial" charset="0"/>
              <a:buChar char="–"/>
              <a:defRPr/>
            </a:pPr>
            <a:r>
              <a:rPr lang="cs-CZ" b="1" dirty="0"/>
              <a:t>Šikmá poloha</a:t>
            </a:r>
            <a:r>
              <a:rPr lang="cs-CZ" dirty="0"/>
              <a:t>: taktéž projev </a:t>
            </a:r>
            <a:r>
              <a:rPr lang="cs-CZ" dirty="0" err="1"/>
              <a:t>organicity</a:t>
            </a:r>
            <a:r>
              <a:rPr lang="cs-CZ" dirty="0"/>
              <a:t>.</a:t>
            </a:r>
          </a:p>
          <a:p>
            <a:pPr lvl="1">
              <a:buFont typeface="Arial" charset="0"/>
              <a:buChar char="–"/>
              <a:defRPr/>
            </a:pPr>
            <a:r>
              <a:rPr lang="cs-CZ" b="1" dirty="0"/>
              <a:t>Velké nohy či chodidla</a:t>
            </a:r>
            <a:r>
              <a:rPr lang="cs-CZ" dirty="0"/>
              <a:t>: touha po bezpečí.</a:t>
            </a:r>
          </a:p>
          <a:p>
            <a:endParaRPr lang="cs-CZ" dirty="0"/>
          </a:p>
        </p:txBody>
      </p:sp>
    </p:spTree>
    <p:extLst>
      <p:ext uri="{BB962C8B-B14F-4D97-AF65-F5344CB8AC3E}">
        <p14:creationId xmlns:p14="http://schemas.microsoft.com/office/powerpoint/2010/main" val="3085765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BA83003-9671-4C1C-BFF3-7F48CDE325D9}"/>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xmlns="" id="{DCE11D58-BA43-47FB-8AD2-9F263379D5B9}"/>
              </a:ext>
            </a:extLst>
          </p:cNvPr>
          <p:cNvSpPr>
            <a:spLocks noGrp="1"/>
          </p:cNvSpPr>
          <p:nvPr>
            <p:ph idx="1"/>
          </p:nvPr>
        </p:nvSpPr>
        <p:spPr/>
        <p:txBody>
          <a:bodyPr/>
          <a:lstStyle/>
          <a:p>
            <a:r>
              <a:rPr lang="cs-CZ" dirty="0"/>
              <a:t>https://www.ted.com/talks/sunni_brown?language=cs#t-326124</a:t>
            </a:r>
          </a:p>
        </p:txBody>
      </p:sp>
    </p:spTree>
    <p:extLst>
      <p:ext uri="{BB962C8B-B14F-4D97-AF65-F5344CB8AC3E}">
        <p14:creationId xmlns:p14="http://schemas.microsoft.com/office/powerpoint/2010/main" val="908597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4E70213-ECD2-495C-81F5-D0A8AA0E62CA}"/>
              </a:ext>
            </a:extLst>
          </p:cNvPr>
          <p:cNvSpPr>
            <a:spLocks noGrp="1"/>
          </p:cNvSpPr>
          <p:nvPr>
            <p:ph type="title"/>
          </p:nvPr>
        </p:nvSpPr>
        <p:spPr/>
        <p:txBody>
          <a:bodyPr/>
          <a:lstStyle/>
          <a:p>
            <a:r>
              <a:rPr lang="cs-CZ" dirty="0"/>
              <a:t>3,4,5,6,7 let</a:t>
            </a:r>
          </a:p>
        </p:txBody>
      </p:sp>
      <p:pic>
        <p:nvPicPr>
          <p:cNvPr id="4" name="Zástupný symbol pro obsah 3">
            <a:extLst>
              <a:ext uri="{FF2B5EF4-FFF2-40B4-BE49-F238E27FC236}">
                <a16:creationId xmlns:a16="http://schemas.microsoft.com/office/drawing/2014/main" xmlns="" id="{CFF75DB3-9165-478F-A9A3-A0E367EC3575}"/>
              </a:ext>
            </a:extLst>
          </p:cNvPr>
          <p:cNvPicPr>
            <a:picLocks noGrp="1" noChangeAspect="1"/>
          </p:cNvPicPr>
          <p:nvPr>
            <p:ph idx="1"/>
          </p:nvPr>
        </p:nvPicPr>
        <p:blipFill>
          <a:blip r:embed="rId2"/>
          <a:stretch>
            <a:fillRect/>
          </a:stretch>
        </p:blipFill>
        <p:spPr>
          <a:xfrm>
            <a:off x="1484243" y="982132"/>
            <a:ext cx="855124" cy="4751894"/>
          </a:xfrm>
          <a:prstGeom prst="rect">
            <a:avLst/>
          </a:prstGeom>
        </p:spPr>
      </p:pic>
    </p:spTree>
    <p:extLst>
      <p:ext uri="{BB962C8B-B14F-4D97-AF65-F5344CB8AC3E}">
        <p14:creationId xmlns:p14="http://schemas.microsoft.com/office/powerpoint/2010/main" val="3527151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04F0A666-8BD4-4CB7-89BF-703ED8ABD9A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5677" y="882270"/>
            <a:ext cx="6840645" cy="4642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7243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A95DEA59-0A50-4B5A-B33C-E800097579A0}"/>
              </a:ext>
            </a:extLst>
          </p:cNvPr>
          <p:cNvSpPr>
            <a:spLocks noGrp="1"/>
          </p:cNvSpPr>
          <p:nvPr>
            <p:ph type="title"/>
          </p:nvPr>
        </p:nvSpPr>
        <p:spPr/>
        <p:txBody>
          <a:bodyPr/>
          <a:lstStyle/>
          <a:p>
            <a:endParaRPr lang="cs-CZ"/>
          </a:p>
        </p:txBody>
      </p:sp>
      <p:pic>
        <p:nvPicPr>
          <p:cNvPr id="4" name="Picture 4">
            <a:extLst>
              <a:ext uri="{FF2B5EF4-FFF2-40B4-BE49-F238E27FC236}">
                <a16:creationId xmlns:a16="http://schemas.microsoft.com/office/drawing/2014/main" xmlns="" id="{93EC5271-DCDD-48B0-B5DA-D9AB73AC6AD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56383" y="1302761"/>
            <a:ext cx="4081257" cy="3880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6234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7F4D47CB-2C18-4E16-BA8D-EEDB153FE3FB}"/>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xmlns="" id="{6AB4E84D-1D24-4AAB-94AF-91FBC6BD3F8F}"/>
              </a:ext>
            </a:extLst>
          </p:cNvPr>
          <p:cNvPicPr>
            <a:picLocks noGrp="1" noChangeAspect="1"/>
          </p:cNvPicPr>
          <p:nvPr>
            <p:ph idx="1"/>
          </p:nvPr>
        </p:nvPicPr>
        <p:blipFill>
          <a:blip r:embed="rId2"/>
          <a:stretch>
            <a:fillRect/>
          </a:stretch>
        </p:blipFill>
        <p:spPr>
          <a:xfrm>
            <a:off x="2525805" y="2285999"/>
            <a:ext cx="6761899" cy="2996993"/>
          </a:xfrm>
          <a:prstGeom prst="rect">
            <a:avLst/>
          </a:prstGeom>
        </p:spPr>
      </p:pic>
    </p:spTree>
    <p:extLst>
      <p:ext uri="{BB962C8B-B14F-4D97-AF65-F5344CB8AC3E}">
        <p14:creationId xmlns:p14="http://schemas.microsoft.com/office/powerpoint/2010/main" val="3547352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xmlns="" id="{D9A2FC50-D459-4536-AA86-19B4757625D0}"/>
              </a:ext>
            </a:extLst>
          </p:cNvPr>
          <p:cNvSpPr>
            <a:spLocks noGrp="1"/>
          </p:cNvSpPr>
          <p:nvPr>
            <p:ph idx="1"/>
          </p:nvPr>
        </p:nvSpPr>
        <p:spPr/>
        <p:txBody>
          <a:bodyPr/>
          <a:lstStyle/>
          <a:p>
            <a:endParaRPr lang="cs-CZ" dirty="0"/>
          </a:p>
        </p:txBody>
      </p:sp>
      <p:pic>
        <p:nvPicPr>
          <p:cNvPr id="4" name="Obrázek 3">
            <a:extLst>
              <a:ext uri="{FF2B5EF4-FFF2-40B4-BE49-F238E27FC236}">
                <a16:creationId xmlns:a16="http://schemas.microsoft.com/office/drawing/2014/main" xmlns="" id="{65BE4526-C34E-4FF8-9F6D-6CE07C0EAC8C}"/>
              </a:ext>
            </a:extLst>
          </p:cNvPr>
          <p:cNvPicPr>
            <a:picLocks noChangeAspect="1"/>
          </p:cNvPicPr>
          <p:nvPr/>
        </p:nvPicPr>
        <p:blipFill>
          <a:blip r:embed="rId2"/>
          <a:stretch>
            <a:fillRect/>
          </a:stretch>
        </p:blipFill>
        <p:spPr>
          <a:xfrm>
            <a:off x="3339319" y="467264"/>
            <a:ext cx="4775981" cy="5801014"/>
          </a:xfrm>
          <a:prstGeom prst="rect">
            <a:avLst/>
          </a:prstGeom>
        </p:spPr>
      </p:pic>
    </p:spTree>
    <p:extLst>
      <p:ext uri="{BB962C8B-B14F-4D97-AF65-F5344CB8AC3E}">
        <p14:creationId xmlns:p14="http://schemas.microsoft.com/office/powerpoint/2010/main" val="1461900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1B7CABA2-3D6F-499E-85F7-4CEC391F6177}"/>
              </a:ext>
            </a:extLst>
          </p:cNvPr>
          <p:cNvSpPr>
            <a:spLocks noGrp="1"/>
          </p:cNvSpPr>
          <p:nvPr>
            <p:ph type="title"/>
          </p:nvPr>
        </p:nvSpPr>
        <p:spPr/>
        <p:txBody>
          <a:bodyPr/>
          <a:lstStyle/>
          <a:p>
            <a:endParaRPr lang="cs-CZ" dirty="0"/>
          </a:p>
        </p:txBody>
      </p:sp>
      <p:sp>
        <p:nvSpPr>
          <p:cNvPr id="3" name="Zástupný symbol pro obsah 2">
            <a:extLst>
              <a:ext uri="{FF2B5EF4-FFF2-40B4-BE49-F238E27FC236}">
                <a16:creationId xmlns:a16="http://schemas.microsoft.com/office/drawing/2014/main" xmlns="" id="{0021E0AA-E137-493F-8D47-BDD287728C1C}"/>
              </a:ext>
            </a:extLst>
          </p:cNvPr>
          <p:cNvSpPr>
            <a:spLocks noGrp="1"/>
          </p:cNvSpPr>
          <p:nvPr>
            <p:ph idx="1"/>
          </p:nvPr>
        </p:nvSpPr>
        <p:spPr/>
        <p:txBody>
          <a:bodyPr/>
          <a:lstStyle/>
          <a:p>
            <a:endParaRPr lang="cs-CZ" dirty="0"/>
          </a:p>
        </p:txBody>
      </p:sp>
      <p:pic>
        <p:nvPicPr>
          <p:cNvPr id="4" name="Obrázek 3">
            <a:extLst>
              <a:ext uri="{FF2B5EF4-FFF2-40B4-BE49-F238E27FC236}">
                <a16:creationId xmlns:a16="http://schemas.microsoft.com/office/drawing/2014/main" xmlns="" id="{A01A556D-1D07-4911-806D-4C3EC6B2B036}"/>
              </a:ext>
            </a:extLst>
          </p:cNvPr>
          <p:cNvPicPr>
            <a:picLocks noChangeAspect="1"/>
          </p:cNvPicPr>
          <p:nvPr/>
        </p:nvPicPr>
        <p:blipFill>
          <a:blip r:embed="rId2"/>
          <a:stretch>
            <a:fillRect/>
          </a:stretch>
        </p:blipFill>
        <p:spPr>
          <a:xfrm>
            <a:off x="2623930" y="982132"/>
            <a:ext cx="6247986" cy="3960987"/>
          </a:xfrm>
          <a:prstGeom prst="rect">
            <a:avLst/>
          </a:prstGeom>
        </p:spPr>
      </p:pic>
    </p:spTree>
    <p:extLst>
      <p:ext uri="{BB962C8B-B14F-4D97-AF65-F5344CB8AC3E}">
        <p14:creationId xmlns:p14="http://schemas.microsoft.com/office/powerpoint/2010/main" val="1667391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1D6718B-58DD-4916-BB67-66A72E6F8061}"/>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xmlns="" id="{485F8855-0BE1-46F9-8C02-D002D9B157D2}"/>
              </a:ext>
            </a:extLst>
          </p:cNvPr>
          <p:cNvSpPr>
            <a:spLocks noGrp="1"/>
          </p:cNvSpPr>
          <p:nvPr>
            <p:ph idx="1"/>
          </p:nvPr>
        </p:nvSpPr>
        <p:spPr/>
        <p:txBody>
          <a:bodyPr/>
          <a:lstStyle/>
          <a:p>
            <a:r>
              <a:rPr lang="cs-CZ" dirty="0"/>
              <a:t>5 let</a:t>
            </a:r>
          </a:p>
          <a:p>
            <a:r>
              <a:rPr lang="cs-CZ" dirty="0"/>
              <a:t>5 let</a:t>
            </a:r>
          </a:p>
          <a:p>
            <a:r>
              <a:rPr lang="cs-CZ" dirty="0"/>
              <a:t>8 let</a:t>
            </a:r>
          </a:p>
        </p:txBody>
      </p:sp>
    </p:spTree>
    <p:extLst>
      <p:ext uri="{BB962C8B-B14F-4D97-AF65-F5344CB8AC3E}">
        <p14:creationId xmlns:p14="http://schemas.microsoft.com/office/powerpoint/2010/main" val="295549880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a">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693</TotalTime>
  <Words>1184</Words>
  <Application>Microsoft Office PowerPoint</Application>
  <PresentationFormat>Širokoúhlá obrazovka</PresentationFormat>
  <Paragraphs>98</Paragraphs>
  <Slides>29</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29</vt:i4>
      </vt:variant>
    </vt:vector>
  </HeadingPairs>
  <TitlesOfParts>
    <vt:vector size="33" baseType="lpstr">
      <vt:lpstr>Arial</vt:lpstr>
      <vt:lpstr>Calibri</vt:lpstr>
      <vt:lpstr>Garamond</vt:lpstr>
      <vt:lpstr>Organika</vt:lpstr>
      <vt:lpstr>Vývojová psychologie</vt:lpstr>
      <vt:lpstr>Osnova</vt:lpstr>
      <vt:lpstr>3,4,5,6,7 let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Chlapec, 10let</vt:lpstr>
      <vt:lpstr>Prezentace aplikace PowerPoint</vt:lpstr>
      <vt:lpstr>Dívka, 12 let</vt:lpstr>
      <vt:lpstr>Prezentace aplikace PowerPoint</vt:lpstr>
      <vt:lpstr>Chlapec, 6 let</vt:lpstr>
      <vt:lpstr>Prezentace aplikace PowerPoint</vt:lpstr>
      <vt:lpstr>Prezentace aplikace PowerPoint</vt:lpstr>
      <vt:lpstr>Prezentace aplikace PowerPoint</vt:lpstr>
      <vt:lpstr>Prezentace aplikace PowerPoint</vt:lpstr>
      <vt:lpstr>Velikost postavy </vt:lpstr>
      <vt:lpstr>Nedostatečné nebo chybné spojení</vt:lpstr>
      <vt:lpstr>Chybění podstatných částí těla</vt:lpstr>
      <vt:lpstr>Chybění podstatných částí těla</vt:lpstr>
      <vt:lpstr>Zdůraznění a přehánění</vt:lpstr>
      <vt:lpstr>Prezentace aplikace PowerPoint</vt:lpstr>
      <vt:lpstr>Paže a ruce </vt:lpstr>
      <vt:lpstr>Nohy </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veronika</dc:creator>
  <cp:lastModifiedBy>lektor</cp:lastModifiedBy>
  <cp:revision>8</cp:revision>
  <dcterms:created xsi:type="dcterms:W3CDTF">2018-11-27T20:49:14Z</dcterms:created>
  <dcterms:modified xsi:type="dcterms:W3CDTF">2018-11-28T10:57:00Z</dcterms:modified>
</cp:coreProperties>
</file>