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79" r:id="rId2"/>
    <p:sldId id="256" r:id="rId3"/>
    <p:sldId id="257" r:id="rId4"/>
    <p:sldId id="258" r:id="rId5"/>
    <p:sldId id="266" r:id="rId6"/>
    <p:sldId id="267" r:id="rId7"/>
    <p:sldId id="268" r:id="rId8"/>
    <p:sldId id="269" r:id="rId9"/>
    <p:sldId id="259" r:id="rId10"/>
    <p:sldId id="289" r:id="rId11"/>
    <p:sldId id="261" r:id="rId12"/>
    <p:sldId id="293" r:id="rId13"/>
    <p:sldId id="262" r:id="rId14"/>
    <p:sldId id="276" r:id="rId15"/>
    <p:sldId id="260" r:id="rId16"/>
    <p:sldId id="291" r:id="rId17"/>
    <p:sldId id="273" r:id="rId18"/>
    <p:sldId id="278" r:id="rId19"/>
    <p:sldId id="263" r:id="rId20"/>
    <p:sldId id="264" r:id="rId21"/>
    <p:sldId id="281" r:id="rId22"/>
    <p:sldId id="282" r:id="rId23"/>
    <p:sldId id="283" r:id="rId24"/>
    <p:sldId id="284" r:id="rId25"/>
    <p:sldId id="285" r:id="rId26"/>
    <p:sldId id="271" r:id="rId27"/>
    <p:sldId id="270" r:id="rId28"/>
    <p:sldId id="265" r:id="rId29"/>
    <p:sldId id="286" r:id="rId30"/>
    <p:sldId id="287" r:id="rId31"/>
    <p:sldId id="280" r:id="rId32"/>
    <p:sldId id="288" r:id="rId33"/>
    <p:sldId id="290" r:id="rId34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8908" autoAdjust="0"/>
  </p:normalViewPr>
  <p:slideViewPr>
    <p:cSldViewPr>
      <p:cViewPr varScale="1">
        <p:scale>
          <a:sx n="66" d="100"/>
          <a:sy n="66" d="100"/>
        </p:scale>
        <p:origin x="12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3296C37-30D6-41D8-A9CF-A4610D389383}" type="datetimeFigureOut">
              <a:rPr lang="cs-CZ"/>
              <a:pPr>
                <a:defRPr/>
              </a:pPr>
              <a:t>4. 10. 2018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426EFC8-D5B8-4CBD-8604-A75F6BAD3C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088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B41FD43-EFE0-4487-A4B8-8144193AB21C}" type="datetimeFigureOut">
              <a:rPr lang="cs-CZ"/>
              <a:pPr>
                <a:defRPr/>
              </a:pPr>
              <a:t>4. 10. 2018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AC991B9-DCB2-432D-9EC5-98126BA08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475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cs-CZ" smtClean="0"/>
              <a:t> </a:t>
            </a:r>
            <a:r>
              <a:rPr lang="en-US" altLang="cs-CZ" b="1" smtClean="0"/>
              <a:t>Charles Kay Ogden</a:t>
            </a:r>
            <a:r>
              <a:rPr lang="en-US" altLang="cs-CZ" smtClean="0"/>
              <a:t> (1 June 1889 – 21 March 1957</a:t>
            </a:r>
            <a:r>
              <a:rPr lang="cs-CZ" altLang="cs-CZ" smtClean="0"/>
              <a:t>), </a:t>
            </a:r>
            <a:r>
              <a:rPr lang="en-US" altLang="cs-CZ" b="1" smtClean="0"/>
              <a:t>Ivor Armstrong Richards</a:t>
            </a:r>
            <a:r>
              <a:rPr lang="en-US" altLang="cs-CZ" smtClean="0"/>
              <a:t> (26 February 1893 – 7 September 1979</a:t>
            </a:r>
            <a:r>
              <a:rPr lang="cs-CZ" altLang="cs-CZ" smtClean="0"/>
              <a:t>): </a:t>
            </a:r>
            <a:r>
              <a:rPr lang="en-US" altLang="cs-CZ" smtClean="0"/>
              <a:t>The Meaning of Meaning</a:t>
            </a:r>
            <a:r>
              <a:rPr lang="cs-CZ" altLang="cs-CZ" smtClean="0"/>
              <a:t>. Cambridge, </a:t>
            </a:r>
            <a:r>
              <a:rPr lang="en-US" altLang="cs-CZ" smtClean="0"/>
              <a:t>1923</a:t>
            </a:r>
            <a:r>
              <a:rPr lang="cs-CZ" altLang="cs-CZ" smtClean="0"/>
              <a:t>.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93F543-4F80-4A5B-8197-1C82E43C06D4}" type="slidenum">
              <a:rPr lang="cs-CZ" altLang="cs-CZ" smtClean="0"/>
              <a:pPr/>
              <a:t>14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44826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: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-n-s-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ung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des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anders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-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ändern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C991B9-DCB2-432D-9EC5-98126BA08C23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484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: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-n-s-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ung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des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anders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-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ändern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C991B9-DCB2-432D-9EC5-98126BA08C23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990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foném, morfém:</a:t>
            </a:r>
            <a:r>
              <a:rPr lang="cs-CZ" baseline="0" dirty="0" smtClean="0"/>
              <a:t> </a:t>
            </a:r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 Ignacy </a:t>
            </a:r>
            <a:r>
              <a:rPr lang="de-D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Niecisław</a:t>
            </a:r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Baudouin de </a:t>
            </a:r>
            <a:r>
              <a:rPr lang="de-D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Courtenay</a:t>
            </a:r>
            <a:endParaRPr lang="de-DE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C991B9-DCB2-432D-9EC5-98126BA08C23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848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Také:</a:t>
            </a:r>
            <a:r>
              <a:rPr lang="cs-CZ" baseline="0" dirty="0" smtClean="0"/>
              <a:t> </a:t>
            </a:r>
          </a:p>
          <a:p>
            <a:r>
              <a:rPr lang="cs-CZ" baseline="0" dirty="0" smtClean="0"/>
              <a:t>frazémy</a:t>
            </a:r>
          </a:p>
          <a:p>
            <a:r>
              <a:rPr lang="cs-CZ" baseline="0" dirty="0" err="1" smtClean="0"/>
              <a:t>kulturémy</a:t>
            </a:r>
            <a:r>
              <a:rPr lang="cs-CZ" baseline="0" dirty="0" smtClean="0"/>
              <a:t> (chování na návštěvě, způsob jezení) / kultura (vyzouvání bot, příborem/hůlky/rukou )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C991B9-DCB2-432D-9EC5-98126BA08C23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535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D58FB-C542-4E9C-973E-3EB1C42E3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257F3-FA81-49EE-B2DD-9B04C28FB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27F35-B669-4A23-94F9-017FCC87B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A591-29C9-452A-B388-35B4832000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F4B4D-9AE2-4401-92A2-4990E1C639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0F7D7-0249-4982-834D-591D8C6ED6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36A0E-A917-4DF5-B4D7-2BBA9F0C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3B916-93D5-4FB9-B5B6-B3F12EF6D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81569-2C98-4BB8-88FE-2B46AA192B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EF6D-D580-4A08-9943-B33EB22DA6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BE85B-C5DA-4F6B-B0F3-E76E716B65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BDD9612-2C1E-427A-9FCE-868B685DBC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/auth/el/1441/podzim2018/NJ_AA10/odp/lingv.qre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Studijní literatura</a:t>
            </a:r>
            <a:r>
              <a:rPr lang="cs-CZ" sz="3200" b="1" dirty="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2400" cy="2959968"/>
          </a:xfrm>
        </p:spPr>
        <p:txBody>
          <a:bodyPr/>
          <a:lstStyle/>
          <a:p>
            <a:pPr eaLnBrk="1" hangingPunct="1">
              <a:buNone/>
            </a:pPr>
            <a:r>
              <a:rPr lang="cs-CZ" sz="2800" dirty="0" smtClean="0"/>
              <a:t>KÁŇA, Tomáš: </a:t>
            </a:r>
            <a:r>
              <a:rPr lang="cs-CZ" sz="2800" i="1" dirty="0" smtClean="0"/>
              <a:t>Úvod do studia německého jazyka (struktura předmětu na PdF MU).</a:t>
            </a:r>
            <a:r>
              <a:rPr lang="cs-CZ" sz="2800" dirty="0" smtClean="0"/>
              <a:t> Brno, 2006.</a:t>
            </a:r>
          </a:p>
          <a:p>
            <a:pPr eaLnBrk="1" hangingPunct="1">
              <a:buNone/>
            </a:pPr>
            <a:r>
              <a:rPr lang="cs-CZ" sz="2800" dirty="0" smtClean="0"/>
              <a:t>	- v </a:t>
            </a:r>
            <a:r>
              <a:rPr lang="cs-CZ" sz="2800" dirty="0" err="1" smtClean="0"/>
              <a:t>ISu</a:t>
            </a:r>
            <a:r>
              <a:rPr lang="cs-CZ" sz="2800" dirty="0" smtClean="0"/>
              <a:t> </a:t>
            </a:r>
          </a:p>
          <a:p>
            <a:pPr eaLnBrk="1" hangingPunct="1">
              <a:buNone/>
            </a:pPr>
            <a:r>
              <a:rPr lang="cs-CZ" sz="2800" dirty="0" smtClean="0"/>
              <a:t>ČERNÝ, Jiří: </a:t>
            </a:r>
            <a:r>
              <a:rPr lang="cs-CZ" sz="2800" i="1" dirty="0" smtClean="0"/>
              <a:t>Úvod do studia jazyka.</a:t>
            </a:r>
            <a:r>
              <a:rPr lang="cs-CZ" sz="2800" dirty="0" smtClean="0"/>
              <a:t> Olomouc: </a:t>
            </a:r>
            <a:r>
              <a:rPr lang="cs-CZ" sz="2800" dirty="0" err="1" smtClean="0"/>
              <a:t>Rubico</a:t>
            </a:r>
            <a:r>
              <a:rPr lang="cs-CZ" sz="2800" dirty="0" smtClean="0"/>
              <a:t>, 1998.</a:t>
            </a:r>
          </a:p>
          <a:p>
            <a:pPr eaLnBrk="1" hangingPunct="1">
              <a:buNone/>
            </a:pPr>
            <a:r>
              <a:rPr lang="cs-CZ" sz="2800" dirty="0" smtClean="0"/>
              <a:t>	- v knihovně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5013176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Zkušební test: </a:t>
            </a:r>
          </a:p>
          <a:p>
            <a:r>
              <a:rPr lang="cs-CZ" sz="3200" dirty="0" smtClean="0"/>
              <a:t>V osnově </a:t>
            </a:r>
            <a:r>
              <a:rPr lang="cs-CZ" sz="3200" dirty="0" err="1" smtClean="0"/>
              <a:t>ISu</a:t>
            </a:r>
            <a:r>
              <a:rPr lang="cs-CZ" sz="3200" dirty="0" smtClean="0"/>
              <a:t>: </a:t>
            </a:r>
            <a:r>
              <a:rPr lang="de-AT" sz="3200" i="1" dirty="0" err="1" smtClean="0">
                <a:hlinkClick r:id="rId2" action="ppaction://hlinkfile"/>
              </a:rPr>
              <a:t>Tad</a:t>
            </a:r>
            <a:r>
              <a:rPr lang="cs-CZ" sz="3200" i="1" dirty="0" smtClean="0">
                <a:hlinkClick r:id="rId2" action="ppaction://hlinkfile"/>
              </a:rPr>
              <a:t> </a:t>
            </a:r>
            <a:r>
              <a:rPr lang="de-AT" sz="3200" i="1" dirty="0" smtClean="0">
                <a:hlinkClick r:id="rId2" action="ppaction://hlinkfile"/>
              </a:rPr>
              <a:t>y</a:t>
            </a:r>
            <a:r>
              <a:rPr lang="de-AT" sz="3200" i="1" dirty="0" smtClean="0"/>
              <a:t> </a:t>
            </a:r>
            <a:r>
              <a:rPr lang="de-AT" sz="3200" i="1" dirty="0"/>
              <a:t>si </a:t>
            </a:r>
            <a:r>
              <a:rPr lang="de-AT" sz="3200" i="1" dirty="0" err="1"/>
              <a:t>můžete</a:t>
            </a:r>
            <a:r>
              <a:rPr lang="de-AT" sz="3200" i="1" dirty="0"/>
              <a:t> </a:t>
            </a:r>
            <a:r>
              <a:rPr lang="de-AT" sz="3200" i="1" dirty="0" err="1"/>
              <a:t>vyzkoušet</a:t>
            </a:r>
            <a:r>
              <a:rPr lang="de-AT" sz="3200" i="1" dirty="0"/>
              <a:t> </a:t>
            </a:r>
            <a:r>
              <a:rPr lang="de-AT" sz="3200" i="1" dirty="0" err="1"/>
              <a:t>test</a:t>
            </a:r>
            <a:r>
              <a:rPr lang="de-AT" sz="3200" dirty="0"/>
              <a:t>.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95536" y="1196752"/>
            <a:ext cx="81369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cs-CZ" altLang="cs-CZ" sz="1800" b="1" dirty="0" smtClean="0">
                <a:cs typeface="Times New Roman" pitchFamily="18" charset="0"/>
              </a:rPr>
              <a:t>Viz také kap</a:t>
            </a:r>
            <a:r>
              <a:rPr lang="cs-CZ" altLang="cs-CZ" sz="1800" b="1" dirty="0">
                <a:cs typeface="Times New Roman" pitchFamily="18" charset="0"/>
              </a:rPr>
              <a:t>. 1.5 </a:t>
            </a:r>
            <a:r>
              <a:rPr lang="cs-CZ" altLang="cs-CZ" sz="1800" b="1" dirty="0" smtClean="0">
                <a:cs typeface="Times New Roman" pitchFamily="18" charset="0"/>
              </a:rPr>
              <a:t>Systém </a:t>
            </a:r>
            <a:r>
              <a:rPr lang="cs-CZ" altLang="cs-CZ" sz="1800" b="1" dirty="0">
                <a:cs typeface="Times New Roman" pitchFamily="18" charset="0"/>
              </a:rPr>
              <a:t>a struktura jazyka </a:t>
            </a:r>
            <a:r>
              <a:rPr lang="cs-CZ" altLang="cs-CZ" sz="1800" dirty="0">
                <a:cs typeface="Times New Roman" pitchFamily="18" charset="0"/>
              </a:rPr>
              <a:t>(Černý 1998, 63nn)</a:t>
            </a:r>
            <a:endParaRPr lang="cs-CZ" altLang="cs-CZ" sz="1800" dirty="0"/>
          </a:p>
        </p:txBody>
      </p:sp>
      <p:graphicFrame>
        <p:nvGraphicFramePr>
          <p:cNvPr id="35843" name="Group 3"/>
          <p:cNvGraphicFramePr>
            <a:graphicFrameLocks noGrp="1"/>
          </p:cNvGraphicFramePr>
          <p:nvPr/>
        </p:nvGraphicFramePr>
        <p:xfrm>
          <a:off x="323529" y="1628801"/>
          <a:ext cx="8280919" cy="4479405"/>
        </p:xfrm>
        <a:graphic>
          <a:graphicData uri="http://schemas.openxmlformats.org/drawingml/2006/table">
            <a:tbl>
              <a:tblPr/>
              <a:tblGrid>
                <a:gridCol w="2933216"/>
                <a:gridCol w="5347703"/>
              </a:tblGrid>
              <a:tr h="5040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Parole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(promluva)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Langue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(popis jednotek metajazykem)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předpona (prefix) negující [pref. neg]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2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-z-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prefix tvořící dokonavé tvary (aspekt) [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pref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asp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dok.]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-nič-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kořen slova (hlavní složka) [K]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-it-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přípona (sufix) infinitivní [suf. inf.]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-(t)</a:t>
                      </a:r>
                      <a:r>
                        <a:rPr kumimoji="0" lang="cs-CZ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</a:t>
                      </a: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sufix konatelský [suf. kon.]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-n-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sufix adjektivizační [suf. adj.]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2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ého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sufix gramatický: 2.pád… [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.: 2.m,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sg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0" y="4756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cs-CZ" altLang="cs-CZ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26064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4400" b="1" i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langue</a:t>
            </a:r>
            <a:r>
              <a:rPr lang="cs-CZ" altLang="cs-CZ" sz="4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cs-CZ" altLang="cs-CZ" sz="4400" b="1" i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parole</a:t>
            </a:r>
            <a:endParaRPr kumimoji="0" lang="cs-CZ" altLang="cs-CZ" sz="44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 eaLnBrk="1" hangingPunct="1">
              <a:defRPr/>
            </a:pPr>
            <a:r>
              <a:rPr lang="cs-CZ" altLang="cs-CZ" b="1" i="1" dirty="0" err="1"/>
              <a:t>langue</a:t>
            </a:r>
            <a:r>
              <a:rPr lang="cs-CZ" altLang="cs-CZ" b="1" dirty="0"/>
              <a:t> a </a:t>
            </a:r>
            <a:r>
              <a:rPr lang="cs-CZ" altLang="cs-CZ" b="1" i="1" dirty="0" err="1">
                <a:solidFill>
                  <a:schemeClr val="tx1"/>
                </a:solidFill>
              </a:rPr>
              <a:t>parole</a:t>
            </a:r>
            <a:endParaRPr lang="cs-CZ" altLang="cs-CZ" b="1" i="1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Part(Verb) | </a:t>
            </a:r>
            <a:r>
              <a:rPr lang="cs-CZ" altLang="cs-CZ" sz="2400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Zirk</a:t>
            </a: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.(</a:t>
            </a:r>
            <a:r>
              <a:rPr lang="cs-CZ" altLang="cs-CZ" sz="2400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gr</a:t>
            </a: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.) 1 | </a:t>
            </a:r>
            <a:r>
              <a:rPr lang="cs-CZ" altLang="cs-CZ" sz="2400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Wurzel</a:t>
            </a: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  | (</a:t>
            </a:r>
            <a:r>
              <a:rPr lang="cs-CZ" altLang="cs-CZ" sz="2400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Zirk</a:t>
            </a: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. (</a:t>
            </a:r>
            <a:r>
              <a:rPr lang="cs-CZ" altLang="cs-CZ" sz="2400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gr</a:t>
            </a: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.) 2</a:t>
            </a:r>
          </a:p>
          <a:p>
            <a:pPr marL="0" indent="0" eaLnBrk="1" hangingPunct="1">
              <a:buNone/>
            </a:pPr>
            <a:endParaRPr lang="cs-CZ" altLang="cs-CZ" sz="2400" dirty="0" smtClean="0">
              <a:latin typeface="Arial Black" panose="020B0A0402010202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400" dirty="0" err="1" smtClean="0">
                <a:latin typeface="Arial Black" panose="020B0A04020102020204" pitchFamily="34" charset="0"/>
              </a:rPr>
              <a:t>auf</a:t>
            </a:r>
            <a:r>
              <a:rPr lang="cs-CZ" altLang="cs-CZ" sz="2400" dirty="0" smtClean="0">
                <a:latin typeface="Arial Black" panose="020B0A04020102020204" pitchFamily="34" charset="0"/>
              </a:rPr>
              <a:t>			</a:t>
            </a:r>
            <a:r>
              <a:rPr lang="cs-CZ" altLang="cs-CZ" sz="2400" dirty="0" err="1" smtClean="0">
                <a:latin typeface="Arial Black" panose="020B0A04020102020204" pitchFamily="34" charset="0"/>
              </a:rPr>
              <a:t>ge</a:t>
            </a:r>
            <a:r>
              <a:rPr lang="cs-CZ" altLang="cs-CZ" sz="2400" dirty="0" smtClean="0">
                <a:latin typeface="Arial Black" panose="020B0A04020102020204" pitchFamily="34" charset="0"/>
              </a:rPr>
              <a:t>	    mach		t</a:t>
            </a:r>
          </a:p>
          <a:p>
            <a:pPr marL="0" indent="0" eaLnBrk="1" hangingPunct="1">
              <a:buNone/>
            </a:pPr>
            <a:r>
              <a:rPr lang="cs-CZ" altLang="cs-CZ" sz="2400" dirty="0" smtClean="0">
                <a:latin typeface="Arial Black" panose="020B0A04020102020204" pitchFamily="34" charset="0"/>
              </a:rPr>
              <a:t>um			</a:t>
            </a:r>
            <a:r>
              <a:rPr lang="cs-CZ" altLang="cs-CZ" sz="2400" dirty="0" err="1" smtClean="0">
                <a:latin typeface="Arial Black" panose="020B0A04020102020204" pitchFamily="34" charset="0"/>
              </a:rPr>
              <a:t>ge</a:t>
            </a:r>
            <a:r>
              <a:rPr lang="cs-CZ" altLang="cs-CZ" sz="2400" dirty="0">
                <a:latin typeface="Arial Black" panose="020B0A04020102020204" pitchFamily="34" charset="0"/>
              </a:rPr>
              <a:t>	</a:t>
            </a:r>
            <a:r>
              <a:rPr lang="cs-CZ" altLang="cs-CZ" sz="2400" dirty="0" smtClean="0">
                <a:latin typeface="Arial Black" panose="020B0A04020102020204" pitchFamily="34" charset="0"/>
              </a:rPr>
              <a:t>    </a:t>
            </a:r>
            <a:r>
              <a:rPr lang="cs-CZ" altLang="cs-CZ" sz="2400" dirty="0" err="1" smtClean="0">
                <a:latin typeface="Arial Black" panose="020B0A04020102020204" pitchFamily="34" charset="0"/>
              </a:rPr>
              <a:t>zog</a:t>
            </a:r>
            <a:r>
              <a:rPr lang="cs-CZ" altLang="cs-CZ" sz="2400" dirty="0" smtClean="0">
                <a:latin typeface="Arial Black" panose="020B0A04020102020204" pitchFamily="34" charset="0"/>
              </a:rPr>
              <a:t>		en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Jazykový znak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dirty="0" smtClean="0"/>
              <a:t>Povaha znaku: „zástupce“ toho, co označuje.</a:t>
            </a:r>
          </a:p>
          <a:p>
            <a:pPr marL="0" indent="0" eaLnBrk="1" hangingPunct="1">
              <a:buFontTx/>
              <a:buNone/>
            </a:pPr>
            <a:r>
              <a:rPr lang="cs-CZ" altLang="cs-CZ" dirty="0" smtClean="0"/>
              <a:t>Znak má 2 složky:</a:t>
            </a:r>
          </a:p>
          <a:p>
            <a:pPr marL="0" indent="0" eaLnBrk="1" hangingPunct="1">
              <a:buFontTx/>
              <a:buNone/>
            </a:pPr>
            <a:endParaRPr lang="cs-CZ" altLang="cs-CZ" dirty="0" smtClean="0"/>
          </a:p>
          <a:p>
            <a:pPr marL="0" indent="0" eaLnBrk="1" hangingPunct="1"/>
            <a:endParaRPr lang="cs-CZ" altLang="cs-CZ" dirty="0" smtClean="0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914400" y="3048000"/>
            <a:ext cx="7010400" cy="3352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u="sng" dirty="0">
                <a:solidFill>
                  <a:schemeClr val="bg2"/>
                </a:solidFill>
              </a:rPr>
              <a:t>označující</a:t>
            </a:r>
            <a:r>
              <a:rPr lang="cs-CZ" altLang="cs-CZ" sz="2800" dirty="0">
                <a:solidFill>
                  <a:schemeClr val="bg2"/>
                </a:solidFill>
              </a:rPr>
              <a:t> (signifiant)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 </a:t>
            </a:r>
            <a:r>
              <a:rPr lang="cs-CZ" altLang="cs-CZ" sz="1800" i="1" dirty="0">
                <a:solidFill>
                  <a:schemeClr val="bg2"/>
                </a:solidFill>
              </a:rPr>
              <a:t>(s </a:t>
            </a:r>
            <a:r>
              <a:rPr lang="cs-CZ" altLang="cs-CZ" sz="1800" i="1" dirty="0" err="1">
                <a:solidFill>
                  <a:schemeClr val="bg2"/>
                </a:solidFill>
              </a:rPr>
              <a:t>Bezeichnende</a:t>
            </a:r>
            <a:r>
              <a:rPr lang="cs-CZ" altLang="cs-CZ" sz="1800" i="1" dirty="0">
                <a:solidFill>
                  <a:schemeClr val="bg2"/>
                </a:solidFill>
              </a:rPr>
              <a:t>/r </a:t>
            </a:r>
            <a:r>
              <a:rPr lang="cs-CZ" altLang="cs-CZ" sz="1800" i="1" dirty="0" err="1">
                <a:solidFill>
                  <a:schemeClr val="bg2"/>
                </a:solidFill>
              </a:rPr>
              <a:t>Ausdruck</a:t>
            </a:r>
            <a:r>
              <a:rPr lang="cs-CZ" altLang="cs-CZ" sz="1800" i="1" dirty="0">
                <a:solidFill>
                  <a:schemeClr val="bg2"/>
                </a:solidFill>
              </a:rPr>
              <a:t>)</a:t>
            </a:r>
            <a:r>
              <a:rPr lang="cs-CZ" altLang="cs-CZ" sz="2800" dirty="0">
                <a:solidFill>
                  <a:schemeClr val="bg2"/>
                </a:solidFill>
              </a:rPr>
              <a:t> 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000" dirty="0">
                <a:solidFill>
                  <a:schemeClr val="bg2"/>
                </a:solidFill>
              </a:rPr>
              <a:t>forma (mluvená/ psaná)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------------------------------------------------------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u="sng" dirty="0">
                <a:solidFill>
                  <a:schemeClr val="bg2"/>
                </a:solidFill>
              </a:rPr>
              <a:t>označované</a:t>
            </a:r>
            <a:r>
              <a:rPr lang="cs-CZ" altLang="cs-CZ" sz="2800" dirty="0">
                <a:solidFill>
                  <a:schemeClr val="bg2"/>
                </a:solidFill>
              </a:rPr>
              <a:t> (signifié)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 </a:t>
            </a:r>
            <a:r>
              <a:rPr lang="cs-CZ" altLang="cs-CZ" sz="1800" i="1" dirty="0">
                <a:solidFill>
                  <a:schemeClr val="bg2"/>
                </a:solidFill>
              </a:rPr>
              <a:t>(s </a:t>
            </a:r>
            <a:r>
              <a:rPr lang="cs-CZ" altLang="cs-CZ" sz="1800" i="1" dirty="0" err="1">
                <a:solidFill>
                  <a:schemeClr val="bg2"/>
                </a:solidFill>
              </a:rPr>
              <a:t>Bezeichnete</a:t>
            </a:r>
            <a:r>
              <a:rPr lang="cs-CZ" altLang="cs-CZ" sz="1800" i="1" dirty="0">
                <a:solidFill>
                  <a:schemeClr val="bg2"/>
                </a:solidFill>
              </a:rPr>
              <a:t> /r </a:t>
            </a:r>
            <a:r>
              <a:rPr lang="cs-CZ" altLang="cs-CZ" sz="1800" i="1" dirty="0" err="1">
                <a:solidFill>
                  <a:schemeClr val="bg2"/>
                </a:solidFill>
              </a:rPr>
              <a:t>Inhalt</a:t>
            </a:r>
            <a:r>
              <a:rPr lang="cs-CZ" altLang="cs-CZ" sz="1800" i="1" dirty="0">
                <a:solidFill>
                  <a:schemeClr val="bg2"/>
                </a:solidFill>
              </a:rPr>
              <a:t>)</a:t>
            </a:r>
            <a:r>
              <a:rPr lang="cs-CZ" altLang="cs-CZ" sz="2800" dirty="0">
                <a:solidFill>
                  <a:schemeClr val="bg2"/>
                </a:solidFill>
              </a:rPr>
              <a:t>      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 </a:t>
            </a:r>
            <a:r>
              <a:rPr lang="cs-CZ" altLang="cs-CZ" sz="2000" dirty="0">
                <a:solidFill>
                  <a:schemeClr val="bg2"/>
                </a:solidFill>
              </a:rPr>
              <a:t>to, co označuje</a:t>
            </a:r>
          </a:p>
          <a:p>
            <a:pPr algn="ctr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18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Jazykový znak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i="1" dirty="0" smtClean="0"/>
              <a:t>Formant / tvar </a:t>
            </a:r>
            <a:r>
              <a:rPr lang="cs-CZ" altLang="cs-CZ" dirty="0" smtClean="0"/>
              <a:t>/ lidově: </a:t>
            </a:r>
            <a:r>
              <a:rPr lang="cs-CZ" altLang="cs-CZ" i="1" dirty="0" smtClean="0"/>
              <a:t>slovo</a:t>
            </a:r>
            <a:r>
              <a:rPr lang="cs-CZ" altLang="cs-CZ" dirty="0" smtClean="0"/>
              <a:t> </a:t>
            </a:r>
          </a:p>
          <a:p>
            <a:pPr eaLnBrk="1" hangingPunct="1">
              <a:buFontTx/>
              <a:buNone/>
            </a:pPr>
            <a:r>
              <a:rPr lang="de-AT" altLang="cs-CZ" dirty="0" err="1" smtClean="0">
                <a:solidFill>
                  <a:srgbClr val="FFFFFF"/>
                </a:solidFill>
              </a:rPr>
              <a:t>lev</a:t>
            </a:r>
            <a:r>
              <a:rPr lang="cs-CZ" altLang="cs-CZ" dirty="0" smtClean="0">
                <a:solidFill>
                  <a:srgbClr val="FFFFFF"/>
                </a:solidFill>
              </a:rPr>
              <a:t>, </a:t>
            </a:r>
            <a:r>
              <a:rPr lang="de-AT" altLang="cs-CZ" dirty="0" smtClean="0">
                <a:solidFill>
                  <a:srgbClr val="FFFFFF"/>
                </a:solidFill>
              </a:rPr>
              <a:t>Löwe</a:t>
            </a:r>
            <a:r>
              <a:rPr lang="cs-CZ" altLang="cs-CZ" dirty="0" smtClean="0">
                <a:solidFill>
                  <a:srgbClr val="FFFFFF"/>
                </a:solidFill>
              </a:rPr>
              <a:t>, </a:t>
            </a:r>
            <a:r>
              <a:rPr lang="de-AT" altLang="cs-CZ" dirty="0" err="1" smtClean="0">
                <a:solidFill>
                  <a:srgbClr val="FFFFFF"/>
                </a:solidFill>
              </a:rPr>
              <a:t>leone</a:t>
            </a:r>
            <a:r>
              <a:rPr lang="cs-CZ" altLang="cs-CZ" dirty="0" smtClean="0">
                <a:solidFill>
                  <a:srgbClr val="FFFFFF"/>
                </a:solidFill>
              </a:rPr>
              <a:t>, </a:t>
            </a:r>
            <a:r>
              <a:rPr lang="de-AT" altLang="cs-CZ" dirty="0" err="1" smtClean="0">
                <a:solidFill>
                  <a:srgbClr val="FFFFFF"/>
                </a:solidFill>
                <a:cs typeface="Times New Roman" pitchFamily="18" charset="0"/>
              </a:rPr>
              <a:t>лев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, lion, </a:t>
            </a:r>
            <a:r>
              <a:rPr lang="cs-CZ" altLang="cs-CZ" dirty="0" err="1" smtClean="0">
                <a:solidFill>
                  <a:srgbClr val="FFFFFF"/>
                </a:solidFill>
                <a:cs typeface="Times New Roman" pitchFamily="18" charset="0"/>
              </a:rPr>
              <a:t>leeu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cs-CZ" altLang="cs-CZ" sz="1600" dirty="0" smtClean="0">
                <a:solidFill>
                  <a:srgbClr val="FFFFFF"/>
                </a:solidFill>
                <a:cs typeface="Times New Roman" pitchFamily="18" charset="0"/>
              </a:rPr>
              <a:t>(</a:t>
            </a:r>
            <a:r>
              <a:rPr lang="cs-CZ" altLang="cs-CZ" sz="1600" dirty="0" err="1" smtClean="0">
                <a:solidFill>
                  <a:srgbClr val="FFFFFF"/>
                </a:solidFill>
                <a:cs typeface="Times New Roman" pitchFamily="18" charset="0"/>
              </a:rPr>
              <a:t>Afrikans</a:t>
            </a:r>
            <a:r>
              <a:rPr lang="cs-CZ" altLang="cs-CZ" sz="1600" dirty="0" smtClean="0">
                <a:solidFill>
                  <a:srgbClr val="FFFFFF"/>
                </a:solidFill>
                <a:cs typeface="Times New Roman" pitchFamily="18" charset="0"/>
              </a:rPr>
              <a:t>)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, </a:t>
            </a:r>
          </a:p>
          <a:p>
            <a:pPr eaLnBrk="1" hangingPunct="1">
              <a:buFontTx/>
              <a:buNone/>
            </a:pPr>
            <a:r>
              <a:rPr lang="cs-CZ" altLang="cs-CZ" dirty="0" err="1" smtClean="0">
                <a:solidFill>
                  <a:srgbClr val="FFFFFF"/>
                </a:solidFill>
                <a:cs typeface="Times New Roman" pitchFamily="18" charset="0"/>
              </a:rPr>
              <a:t>leono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cs-CZ" altLang="cs-CZ" sz="1600" dirty="0" smtClean="0">
                <a:solidFill>
                  <a:srgbClr val="FFFFFF"/>
                </a:solidFill>
                <a:cs typeface="Times New Roman" pitchFamily="18" charset="0"/>
              </a:rPr>
              <a:t>(esperanto)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, </a:t>
            </a:r>
            <a:r>
              <a:rPr lang="lt-LT" altLang="cs-CZ" dirty="0" smtClean="0"/>
              <a:t>Liūtas</a:t>
            </a:r>
            <a:r>
              <a:rPr lang="cs-CZ" altLang="cs-CZ" dirty="0" smtClean="0"/>
              <a:t> </a:t>
            </a:r>
            <a:r>
              <a:rPr lang="cs-CZ" altLang="cs-CZ" sz="1800" dirty="0" smtClean="0"/>
              <a:t>(lit.) </a:t>
            </a:r>
            <a:r>
              <a:rPr lang="cs-CZ" altLang="cs-CZ" dirty="0" smtClean="0"/>
              <a:t>, </a:t>
            </a:r>
            <a:r>
              <a:rPr lang="fi-FI" altLang="cs-CZ" dirty="0" smtClean="0"/>
              <a:t>Leijona</a:t>
            </a:r>
            <a:r>
              <a:rPr lang="cs-CZ" altLang="cs-CZ" dirty="0" smtClean="0"/>
              <a:t> </a:t>
            </a:r>
            <a:r>
              <a:rPr lang="cs-CZ" altLang="cs-CZ" sz="1600" dirty="0" smtClean="0"/>
              <a:t>(Finsky), </a:t>
            </a:r>
            <a:r>
              <a:rPr lang="tr-TR" altLang="cs-CZ" dirty="0" smtClean="0"/>
              <a:t>Aslan</a:t>
            </a:r>
            <a:r>
              <a:rPr lang="cs-CZ" altLang="cs-CZ" dirty="0" smtClean="0"/>
              <a:t> </a:t>
            </a:r>
            <a:r>
              <a:rPr lang="cs-CZ" altLang="cs-CZ" sz="1800" dirty="0" smtClean="0"/>
              <a:t>(tur.)</a:t>
            </a:r>
            <a:r>
              <a:rPr lang="cs-CZ" altLang="cs-CZ" dirty="0" smtClean="0"/>
              <a:t>,</a:t>
            </a:r>
          </a:p>
          <a:p>
            <a:pPr eaLnBrk="1" hangingPunct="1">
              <a:buFontTx/>
              <a:buNone/>
            </a:pPr>
            <a:r>
              <a:rPr lang="cs-CZ" altLang="cs-CZ" dirty="0" err="1" smtClean="0">
                <a:solidFill>
                  <a:srgbClr val="FFFFFF"/>
                </a:solidFill>
              </a:rPr>
              <a:t>oroszlán</a:t>
            </a:r>
            <a:endParaRPr lang="de-AT" altLang="cs-CZ" dirty="0" smtClean="0">
              <a:solidFill>
                <a:srgbClr val="FFFFFF"/>
              </a:solidFill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algn="r" eaLnBrk="1" hangingPunct="1">
              <a:buFontTx/>
              <a:buNone/>
            </a:pPr>
            <a:r>
              <a:rPr lang="he-IL" altLang="cs-CZ" dirty="0" smtClean="0"/>
              <a:t>אריה</a:t>
            </a:r>
            <a:endParaRPr lang="cs-CZ" altLang="cs-CZ" dirty="0" smtClean="0"/>
          </a:p>
          <a:p>
            <a:pPr algn="r" eaLnBrk="1" hangingPunct="1">
              <a:buFontTx/>
              <a:buNone/>
            </a:pPr>
            <a:r>
              <a:rPr lang="cs-CZ" altLang="cs-CZ" dirty="0" smtClean="0"/>
              <a:t>狮</a:t>
            </a:r>
          </a:p>
          <a:p>
            <a:pPr algn="r" eaLnBrk="1" hangingPunct="1">
              <a:buFontTx/>
              <a:buNone/>
            </a:pPr>
            <a:endParaRPr lang="he-IL" altLang="cs-CZ" dirty="0" smtClean="0"/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FF"/>
              </a:solidFill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  <p:pic>
        <p:nvPicPr>
          <p:cNvPr id="8196" name="Picture 4" descr="AN025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267200"/>
            <a:ext cx="1625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6858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66"/>
                </a:solidFill>
                <a:latin typeface="Verdana" pitchFamily="34" charset="0"/>
              </a:rPr>
              <a:t>Znak </a:t>
            </a:r>
            <a:br>
              <a:rPr lang="cs-CZ" altLang="cs-CZ" b="1" smtClean="0">
                <a:solidFill>
                  <a:srgbClr val="FFFF66"/>
                </a:solidFill>
                <a:latin typeface="Verdana" pitchFamily="34" charset="0"/>
              </a:rPr>
            </a:br>
            <a:r>
              <a:rPr lang="cs-CZ" altLang="cs-CZ" sz="2400" b="1" smtClean="0">
                <a:solidFill>
                  <a:srgbClr val="FFFF66"/>
                </a:solidFill>
                <a:latin typeface="Verdana" pitchFamily="34" charset="0"/>
              </a:rPr>
              <a:t>(Ogden-Richardsův sémiotický trojúhelník) </a:t>
            </a:r>
            <a:endParaRPr lang="cs-CZ" altLang="cs-CZ" smtClean="0">
              <a:solidFill>
                <a:srgbClr val="FFFF66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4953000"/>
            <a:ext cx="1143000" cy="190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</a:rPr>
              <a:t>lev</a:t>
            </a:r>
          </a:p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</a:rPr>
              <a:t>Löwe</a:t>
            </a:r>
          </a:p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</a:rPr>
              <a:t>leone</a:t>
            </a:r>
          </a:p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  <a:cs typeface="Times New Roman" pitchFamily="18" charset="0"/>
              </a:rPr>
              <a:t>лев</a:t>
            </a:r>
            <a:endParaRPr lang="cs-CZ" altLang="cs-CZ" sz="2000" smtClean="0">
              <a:solidFill>
                <a:srgbClr val="FFFFFF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000" smtClean="0">
                <a:solidFill>
                  <a:srgbClr val="FFFFFF"/>
                </a:solidFill>
              </a:rPr>
              <a:t>oroszlán</a:t>
            </a:r>
            <a:endParaRPr lang="de-AT" altLang="cs-CZ" sz="2000" smtClean="0">
              <a:solidFill>
                <a:srgbClr val="FFFFFF"/>
              </a:solidFill>
            </a:endParaRPr>
          </a:p>
        </p:txBody>
      </p:sp>
      <p:pic>
        <p:nvPicPr>
          <p:cNvPr id="12292" name="Picture 4" descr="abb_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447800"/>
            <a:ext cx="4724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AN0112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4800600"/>
            <a:ext cx="1409700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Vztahy mezi jazykovými znaky</a:t>
            </a:r>
            <a:r>
              <a:rPr lang="cs-CZ" altLang="cs-CZ" smtClean="0"/>
              <a:t> </a:t>
            </a:r>
            <a:br>
              <a:rPr lang="cs-CZ" altLang="cs-CZ" smtClean="0"/>
            </a:br>
            <a:endParaRPr lang="cs-CZ" altLang="cs-CZ" sz="18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paradigmatický</a:t>
            </a:r>
            <a:r>
              <a:rPr lang="cs-CZ" altLang="cs-CZ" sz="2400" dirty="0" smtClean="0"/>
              <a:t> = nahraditelnosti  </a:t>
            </a:r>
            <a:r>
              <a:rPr lang="cs-CZ" altLang="cs-CZ" sz="2400" i="1" dirty="0" smtClean="0"/>
              <a:t>(s Paradigma)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cs-CZ" altLang="cs-CZ" sz="1600" i="1" dirty="0" smtClean="0"/>
              <a:t>S			V		O</a:t>
            </a:r>
            <a:r>
              <a:rPr lang="cs-CZ" altLang="cs-CZ" sz="1600" dirty="0" smtClean="0"/>
              <a:t>			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 		jí 		nudle.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		vaří		polívku.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	pere		prádlo.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smtClean="0"/>
              <a:t>syntagmatický </a:t>
            </a:r>
            <a:r>
              <a:rPr lang="cs-CZ" altLang="cs-CZ" sz="2000" dirty="0" smtClean="0"/>
              <a:t>= kombinovatelnosti </a:t>
            </a:r>
            <a:r>
              <a:rPr lang="cs-CZ" altLang="cs-CZ" sz="2000" i="1" dirty="0" smtClean="0"/>
              <a:t>(s Syntagma)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	</a:t>
            </a:r>
            <a:r>
              <a:rPr lang="cs-CZ" altLang="cs-CZ" sz="2000" dirty="0" smtClean="0">
                <a:latin typeface="Arial"/>
                <a:cs typeface="Arial"/>
              </a:rPr>
              <a:t>↔</a:t>
            </a:r>
            <a:r>
              <a:rPr lang="cs-CZ" altLang="cs-CZ" sz="2000" dirty="0" smtClean="0"/>
              <a:t>	jí	</a:t>
            </a:r>
            <a:r>
              <a:rPr lang="cs-CZ" altLang="cs-CZ" sz="2000" dirty="0" smtClean="0">
                <a:latin typeface="Arial"/>
                <a:cs typeface="Arial"/>
              </a:rPr>
              <a:t> ↔ </a:t>
            </a:r>
            <a:r>
              <a:rPr lang="cs-CZ" altLang="cs-CZ" sz="2000" dirty="0" smtClean="0"/>
              <a:t>	polívku a nudle.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	</a:t>
            </a:r>
            <a:r>
              <a:rPr lang="cs-CZ" altLang="cs-CZ" sz="2000" dirty="0" smtClean="0">
                <a:latin typeface="Arial"/>
                <a:cs typeface="Arial"/>
              </a:rPr>
              <a:t>↔ </a:t>
            </a:r>
            <a:r>
              <a:rPr lang="cs-CZ" altLang="cs-CZ" sz="2000" dirty="0" smtClean="0"/>
              <a:t>	vaří	</a:t>
            </a:r>
            <a:r>
              <a:rPr lang="cs-CZ" altLang="cs-CZ" sz="2000" dirty="0" smtClean="0">
                <a:latin typeface="Arial"/>
                <a:cs typeface="Arial"/>
              </a:rPr>
              <a:t> ↔ (?)</a:t>
            </a:r>
            <a:r>
              <a:rPr lang="cs-CZ" altLang="cs-CZ" sz="2000" dirty="0" smtClean="0"/>
              <a:t>	</a:t>
            </a:r>
            <a:r>
              <a:rPr lang="cs-CZ" altLang="cs-CZ" sz="2000" baseline="30000" dirty="0" smtClean="0"/>
              <a:t>(*)</a:t>
            </a:r>
            <a:r>
              <a:rPr lang="cs-CZ" altLang="cs-CZ" sz="2000" dirty="0" smtClean="0"/>
              <a:t>prádlo.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</a:t>
            </a:r>
            <a:r>
              <a:rPr lang="cs-CZ" altLang="cs-CZ" sz="2000" dirty="0" smtClean="0">
                <a:latin typeface="Arial"/>
                <a:cs typeface="Arial"/>
              </a:rPr>
              <a:t>↔ </a:t>
            </a:r>
            <a:r>
              <a:rPr lang="cs-CZ" altLang="cs-CZ" sz="2000" dirty="0" smtClean="0"/>
              <a:t>	pere	</a:t>
            </a:r>
            <a:r>
              <a:rPr lang="cs-CZ" altLang="cs-CZ" sz="2000" dirty="0" smtClean="0">
                <a:latin typeface="Arial"/>
                <a:cs typeface="Arial"/>
              </a:rPr>
              <a:t> ↔ ?</a:t>
            </a:r>
            <a:r>
              <a:rPr lang="cs-CZ" altLang="cs-CZ" sz="2000" dirty="0" smtClean="0"/>
              <a:t>	</a:t>
            </a:r>
            <a:r>
              <a:rPr lang="cs-CZ" altLang="cs-CZ" sz="2000" baseline="30000" dirty="0" smtClean="0"/>
              <a:t>*</a:t>
            </a:r>
            <a:r>
              <a:rPr lang="cs-CZ" altLang="cs-CZ" sz="2000" dirty="0" smtClean="0"/>
              <a:t>nudle.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</a:t>
            </a:r>
            <a:r>
              <a:rPr lang="cs-CZ" altLang="cs-CZ" sz="2000" dirty="0" smtClean="0">
                <a:latin typeface="Arial"/>
                <a:cs typeface="Arial"/>
              </a:rPr>
              <a:t> ↔ ?</a:t>
            </a:r>
            <a:r>
              <a:rPr lang="cs-CZ" altLang="cs-CZ" sz="2000" dirty="0" smtClean="0"/>
              <a:t>	</a:t>
            </a:r>
            <a:r>
              <a:rPr lang="cs-CZ" altLang="cs-CZ" sz="2000" baseline="30000" dirty="0" smtClean="0"/>
              <a:t>(*)</a:t>
            </a:r>
            <a:r>
              <a:rPr lang="cs-CZ" altLang="cs-CZ" sz="2000" dirty="0" smtClean="0"/>
              <a:t>jí	</a:t>
            </a:r>
            <a:r>
              <a:rPr lang="cs-CZ" altLang="cs-CZ" sz="2000" dirty="0" smtClean="0">
                <a:latin typeface="Arial"/>
                <a:cs typeface="Arial"/>
              </a:rPr>
              <a:t> ↔ </a:t>
            </a:r>
            <a:r>
              <a:rPr lang="cs-CZ" altLang="cs-CZ" sz="2000" dirty="0" smtClean="0"/>
              <a:t>	prádlo.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Prádlo	?	</a:t>
            </a:r>
            <a:r>
              <a:rPr lang="cs-CZ" altLang="cs-CZ" sz="2000" baseline="30000" dirty="0" smtClean="0"/>
              <a:t>*</a:t>
            </a:r>
            <a:r>
              <a:rPr lang="cs-CZ" altLang="cs-CZ" sz="2000" dirty="0" smtClean="0"/>
              <a:t>jedli	??	pračku.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	žere/ </a:t>
            </a:r>
            <a:r>
              <a:rPr lang="cs-CZ" altLang="cs-CZ" sz="2000" baseline="30000" dirty="0" smtClean="0"/>
              <a:t>*</a:t>
            </a:r>
            <a:r>
              <a:rPr lang="cs-CZ" altLang="cs-CZ" sz="2000" dirty="0" smtClean="0"/>
              <a:t>jedlas	prádlo.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764704"/>
          </a:xfrm>
        </p:spPr>
        <p:txBody>
          <a:bodyPr/>
          <a:lstStyle/>
          <a:p>
            <a:r>
              <a:rPr lang="cs-CZ" dirty="0" smtClean="0"/>
              <a:t>Paradigma - Syntagma</a:t>
            </a:r>
            <a:endParaRPr lang="de-AT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933935"/>
              </p:ext>
            </p:extLst>
          </p:nvPr>
        </p:nvGraphicFramePr>
        <p:xfrm>
          <a:off x="2411760" y="836712"/>
          <a:ext cx="4176463" cy="5888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8383"/>
                <a:gridCol w="1083752"/>
                <a:gridCol w="531550"/>
                <a:gridCol w="1442778"/>
              </a:tblGrid>
              <a:tr h="284696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 dirty="0">
                          <a:effectLst/>
                        </a:rPr>
                        <a:t> 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AT" sz="1600" b="1" u="none" strike="noStrike" dirty="0" err="1">
                          <a:effectLst/>
                        </a:rPr>
                        <a:t>syntagma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479546">
                <a:tc rowSpan="19"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 err="1">
                          <a:effectLst/>
                        </a:rPr>
                        <a:t>paradigma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wordArtVert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ø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 dirty="0">
                          <a:effectLst/>
                        </a:rPr>
                        <a:t>mach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 dirty="0">
                          <a:effectLst/>
                        </a:rPr>
                        <a:t>en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ø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er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t-ig-en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aus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ge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Er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t-ig-ung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ohn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Be-voll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t-ig-t-e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auf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Ohn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Wehr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durch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be-voll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t-ig-t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be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t-ig-en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Groß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Voll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ø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los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 dirty="0">
                          <a:effectLst/>
                        </a:rPr>
                        <a:t>mit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all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 dirty="0">
                          <a:effectLst/>
                        </a:rPr>
                        <a:t>t-</a:t>
                      </a:r>
                      <a:r>
                        <a:rPr lang="de-AT" sz="1600" u="none" strike="noStrike" dirty="0" err="1">
                          <a:effectLst/>
                        </a:rPr>
                        <a:t>ig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43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se tvoří promluva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892480" cy="4323184"/>
          </a:xfrm>
        </p:spPr>
        <p:txBody>
          <a:bodyPr/>
          <a:lstStyle/>
          <a:p>
            <a:pPr eaLnBrk="1" hangingPunct="1">
              <a:buNone/>
            </a:pPr>
            <a:r>
              <a:rPr lang="cs-CZ" altLang="cs-CZ" dirty="0" smtClean="0"/>
              <a:t>1) </a:t>
            </a:r>
            <a:r>
              <a:rPr lang="cs-CZ" altLang="cs-CZ" dirty="0" smtClean="0">
                <a:solidFill>
                  <a:schemeClr val="accent2"/>
                </a:solidFill>
              </a:rPr>
              <a:t>Myšlenka </a:t>
            </a:r>
            <a:r>
              <a:rPr lang="cs-CZ" altLang="cs-CZ" dirty="0" smtClean="0">
                <a:latin typeface="Arial"/>
                <a:cs typeface="Arial"/>
              </a:rPr>
              <a:t>→ </a:t>
            </a:r>
            <a:r>
              <a:rPr lang="cs-CZ" altLang="cs-CZ" dirty="0" smtClean="0"/>
              <a:t>Chci něco říct. </a:t>
            </a:r>
            <a:endParaRPr lang="cs-CZ" altLang="cs-CZ" dirty="0" smtClean="0">
              <a:solidFill>
                <a:schemeClr val="accent2"/>
              </a:solidFill>
            </a:endParaRPr>
          </a:p>
          <a:p>
            <a:pPr eaLnBrk="1" hangingPunct="1">
              <a:buNone/>
            </a:pPr>
            <a:r>
              <a:rPr lang="cs-CZ" altLang="cs-CZ" dirty="0" smtClean="0"/>
              <a:t>2) Výběr vhodných jazykových prostředků: </a:t>
            </a:r>
          </a:p>
          <a:p>
            <a:pPr eaLnBrk="1" hangingPunct="1">
              <a:buNone/>
            </a:pPr>
            <a:r>
              <a:rPr lang="cs-CZ" altLang="cs-CZ" dirty="0" smtClean="0">
                <a:ea typeface="ＭＳ 明朝" pitchFamily="49" charset="-128"/>
              </a:rPr>
              <a:t>	</a:t>
            </a:r>
            <a:r>
              <a:rPr lang="de-AT" altLang="cs-CZ" dirty="0" smtClean="0">
                <a:ea typeface="ＭＳ 明朝" pitchFamily="49" charset="-128"/>
              </a:rPr>
              <a:t>→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chemeClr val="accent2"/>
                </a:solidFill>
              </a:rPr>
              <a:t>paradigmatický proces</a:t>
            </a:r>
          </a:p>
          <a:p>
            <a:pPr eaLnBrk="1" hangingPunct="1">
              <a:buNone/>
            </a:pPr>
            <a:r>
              <a:rPr lang="cs-CZ" altLang="cs-CZ" dirty="0" smtClean="0"/>
              <a:t>3) Poskládání jazykových prostředků do výpovědi (text) </a:t>
            </a:r>
            <a:r>
              <a:rPr lang="de-AT" altLang="cs-CZ" dirty="0" smtClean="0">
                <a:ea typeface="ＭＳ 明朝" pitchFamily="49" charset="-128"/>
              </a:rPr>
              <a:t>→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chemeClr val="accent2"/>
                </a:solidFill>
              </a:rPr>
              <a:t>syntagmatický proces</a:t>
            </a:r>
          </a:p>
          <a:p>
            <a:pPr eaLnBrk="1" hangingPunct="1">
              <a:buNone/>
            </a:pPr>
            <a:r>
              <a:rPr lang="cs-CZ" altLang="cs-CZ" dirty="0" smtClean="0"/>
              <a:t>4) Promluva = </a:t>
            </a:r>
            <a:r>
              <a:rPr lang="cs-CZ" altLang="cs-CZ" dirty="0" smtClean="0">
                <a:solidFill>
                  <a:schemeClr val="accent2"/>
                </a:solidFill>
              </a:rPr>
              <a:t>konání</a:t>
            </a:r>
            <a:r>
              <a:rPr lang="cs-CZ" altLang="cs-CZ" dirty="0" smtClean="0"/>
              <a:t> (</a:t>
            </a:r>
            <a:r>
              <a:rPr lang="cs-CZ" altLang="cs-CZ" i="1" dirty="0" err="1" smtClean="0"/>
              <a:t>Handlung</a:t>
            </a:r>
            <a:r>
              <a:rPr lang="cs-CZ" altLang="cs-CZ" dirty="0" smtClean="0"/>
              <a:t>) =&gt;</a:t>
            </a:r>
            <a:endParaRPr lang="de-AT" altLang="cs-CZ" dirty="0" smtClean="0"/>
          </a:p>
          <a:p>
            <a:pPr lvl="1" eaLnBrk="1" hangingPunct="1">
              <a:buFontTx/>
              <a:buNone/>
            </a:pPr>
            <a:r>
              <a:rPr lang="cs-CZ" altLang="cs-CZ" i="1" dirty="0" err="1" smtClean="0"/>
              <a:t>Handlungsorientierter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Unterricht</a:t>
            </a:r>
            <a:r>
              <a:rPr lang="cs-CZ" altLang="cs-CZ" i="1" dirty="0" smtClean="0"/>
              <a:t>,</a:t>
            </a:r>
          </a:p>
          <a:p>
            <a:pPr lvl="1" eaLnBrk="1" hangingPunct="1">
              <a:buFontTx/>
              <a:buNone/>
            </a:pPr>
            <a:r>
              <a:rPr lang="cs-CZ" altLang="cs-CZ" i="1" dirty="0" smtClean="0"/>
              <a:t>„</a:t>
            </a:r>
            <a:r>
              <a:rPr lang="cs-CZ" altLang="cs-CZ" i="1" dirty="0" err="1" smtClean="0"/>
              <a:t>Handlungsorientierte</a:t>
            </a:r>
            <a:r>
              <a:rPr lang="cs-CZ" altLang="cs-CZ" i="1" dirty="0" smtClean="0"/>
              <a:t>“  </a:t>
            </a:r>
            <a:r>
              <a:rPr lang="cs-CZ" altLang="cs-CZ" i="1" dirty="0" err="1"/>
              <a:t>f</a:t>
            </a:r>
            <a:r>
              <a:rPr lang="cs-CZ" altLang="cs-CZ" i="1" dirty="0" err="1" smtClean="0"/>
              <a:t>unktionale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Grammatik</a:t>
            </a:r>
            <a:endParaRPr lang="cs-CZ" alt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de-AT" altLang="cs-CZ" dirty="0" smtClean="0"/>
              <a:t>		</a:t>
            </a:r>
            <a:endParaRPr lang="cs-CZ" altLang="cs-CZ" dirty="0" smtClean="0"/>
          </a:p>
        </p:txBody>
      </p:sp>
      <p:sp>
        <p:nvSpPr>
          <p:cNvPr id="32772" name="Line 1028"/>
          <p:cNvSpPr>
            <a:spLocks noChangeShapeType="1"/>
          </p:cNvSpPr>
          <p:nvPr/>
        </p:nvSpPr>
        <p:spPr bwMode="auto">
          <a:xfrm>
            <a:off x="1524000" y="28956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3" name="Line 1029"/>
          <p:cNvSpPr>
            <a:spLocks noChangeShapeType="1"/>
          </p:cNvSpPr>
          <p:nvPr/>
        </p:nvSpPr>
        <p:spPr bwMode="auto">
          <a:xfrm>
            <a:off x="1447800" y="36576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6" name="Line 1032"/>
          <p:cNvSpPr>
            <a:spLocks noChangeShapeType="1"/>
          </p:cNvSpPr>
          <p:nvPr/>
        </p:nvSpPr>
        <p:spPr bwMode="auto">
          <a:xfrm>
            <a:off x="4572000" y="2438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7" name="Line 1033"/>
          <p:cNvSpPr>
            <a:spLocks noChangeShapeType="1"/>
          </p:cNvSpPr>
          <p:nvPr/>
        </p:nvSpPr>
        <p:spPr bwMode="auto">
          <a:xfrm>
            <a:off x="5867400" y="2286000"/>
            <a:ext cx="0" cy="293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8" name="Line 1034"/>
          <p:cNvSpPr>
            <a:spLocks noChangeShapeType="1"/>
          </p:cNvSpPr>
          <p:nvPr/>
        </p:nvSpPr>
        <p:spPr bwMode="auto">
          <a:xfrm>
            <a:off x="7010400" y="22098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9" name="Line 1035"/>
          <p:cNvSpPr>
            <a:spLocks noChangeShapeType="1"/>
          </p:cNvSpPr>
          <p:nvPr/>
        </p:nvSpPr>
        <p:spPr bwMode="auto">
          <a:xfrm>
            <a:off x="3200400" y="25146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0" name="Line 1036"/>
          <p:cNvSpPr>
            <a:spLocks noChangeShapeType="1"/>
          </p:cNvSpPr>
          <p:nvPr/>
        </p:nvSpPr>
        <p:spPr bwMode="auto">
          <a:xfrm>
            <a:off x="2057400" y="25146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1" name="Rectangle 1037"/>
          <p:cNvSpPr>
            <a:spLocks noChangeArrowheads="1"/>
          </p:cNvSpPr>
          <p:nvPr/>
        </p:nvSpPr>
        <p:spPr bwMode="auto">
          <a:xfrm>
            <a:off x="457200" y="2133600"/>
            <a:ext cx="1219200" cy="3657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AT" altLang="cs-CZ"/>
              <a:t>P</a:t>
            </a:r>
          </a:p>
          <a:p>
            <a:pPr algn="ctr"/>
            <a:r>
              <a:rPr lang="de-AT" altLang="cs-CZ"/>
              <a:t>A</a:t>
            </a:r>
          </a:p>
          <a:p>
            <a:pPr algn="ctr"/>
            <a:r>
              <a:rPr lang="de-AT" altLang="cs-CZ"/>
              <a:t>R</a:t>
            </a:r>
          </a:p>
          <a:p>
            <a:pPr algn="ctr"/>
            <a:r>
              <a:rPr lang="de-AT" altLang="cs-CZ"/>
              <a:t>A</a:t>
            </a:r>
          </a:p>
          <a:p>
            <a:pPr algn="ctr"/>
            <a:r>
              <a:rPr lang="de-AT" altLang="cs-CZ"/>
              <a:t>D</a:t>
            </a:r>
          </a:p>
          <a:p>
            <a:pPr algn="ctr"/>
            <a:r>
              <a:rPr lang="de-AT" altLang="cs-CZ"/>
              <a:t>I</a:t>
            </a:r>
          </a:p>
          <a:p>
            <a:pPr algn="ctr"/>
            <a:r>
              <a:rPr lang="de-AT" altLang="cs-CZ"/>
              <a:t>G</a:t>
            </a:r>
          </a:p>
          <a:p>
            <a:pPr algn="ctr"/>
            <a:r>
              <a:rPr lang="de-AT" altLang="cs-CZ"/>
              <a:t>M</a:t>
            </a:r>
          </a:p>
          <a:p>
            <a:pPr algn="ctr"/>
            <a:r>
              <a:rPr lang="de-AT" altLang="cs-CZ"/>
              <a:t>A</a:t>
            </a:r>
            <a:endParaRPr lang="cs-CZ" altLang="cs-CZ"/>
          </a:p>
        </p:txBody>
      </p:sp>
      <p:sp>
        <p:nvSpPr>
          <p:cNvPr id="32783" name="Rectangle 1039"/>
          <p:cNvSpPr>
            <a:spLocks noChangeArrowheads="1"/>
          </p:cNvSpPr>
          <p:nvPr/>
        </p:nvSpPr>
        <p:spPr bwMode="auto">
          <a:xfrm>
            <a:off x="1763688" y="980728"/>
            <a:ext cx="6480720" cy="11528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AT" altLang="cs-CZ" dirty="0"/>
              <a:t>SYNTAGMA</a:t>
            </a:r>
            <a:endParaRPr lang="cs-CZ" altLang="cs-CZ" dirty="0"/>
          </a:p>
          <a:p>
            <a:pPr algn="ctr"/>
            <a:r>
              <a:rPr lang="cs-CZ" altLang="cs-CZ" sz="1200" dirty="0">
                <a:solidFill>
                  <a:schemeClr val="bg2"/>
                </a:solidFill>
              </a:rPr>
              <a:t>Pepa vaří polívku a nudle, pere prádlo, zatímco jí polívku, pračka žere prádlo.</a:t>
            </a:r>
          </a:p>
        </p:txBody>
      </p:sp>
      <p:sp>
        <p:nvSpPr>
          <p:cNvPr id="32784" name="Line 1040"/>
          <p:cNvSpPr>
            <a:spLocks noChangeShapeType="1"/>
          </p:cNvSpPr>
          <p:nvPr/>
        </p:nvSpPr>
        <p:spPr bwMode="auto">
          <a:xfrm>
            <a:off x="3886200" y="25908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5" name="Line 1041"/>
          <p:cNvSpPr>
            <a:spLocks noChangeShapeType="1"/>
          </p:cNvSpPr>
          <p:nvPr/>
        </p:nvSpPr>
        <p:spPr bwMode="auto">
          <a:xfrm>
            <a:off x="5181600" y="2590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6" name="Line 1042"/>
          <p:cNvSpPr>
            <a:spLocks noChangeShapeType="1"/>
          </p:cNvSpPr>
          <p:nvPr/>
        </p:nvSpPr>
        <p:spPr bwMode="auto">
          <a:xfrm>
            <a:off x="1905000" y="42672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7" name="Line 1043"/>
          <p:cNvSpPr>
            <a:spLocks noChangeShapeType="1"/>
          </p:cNvSpPr>
          <p:nvPr/>
        </p:nvSpPr>
        <p:spPr bwMode="auto">
          <a:xfrm>
            <a:off x="1828800" y="33528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9" name="Line 1045"/>
          <p:cNvSpPr>
            <a:spLocks noChangeShapeType="1"/>
          </p:cNvSpPr>
          <p:nvPr/>
        </p:nvSpPr>
        <p:spPr bwMode="auto">
          <a:xfrm>
            <a:off x="1981200" y="46482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withGroup">
                            <p:stCondLst>
                              <p:cond delay="6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 animBg="1"/>
      <p:bldP spid="32776" grpId="0" animBg="1"/>
      <p:bldP spid="32777" grpId="0" animBg="1"/>
      <p:bldP spid="32778" grpId="0" animBg="1"/>
      <p:bldP spid="32779" grpId="0" animBg="1"/>
      <p:bldP spid="32780" grpId="0" animBg="1"/>
      <p:bldP spid="32781" grpId="0" animBg="1" autoUpdateAnimBg="0"/>
      <p:bldP spid="32783" grpId="0" animBg="1" autoUpdateAnimBg="0"/>
      <p:bldP spid="32784" grpId="0" animBg="1"/>
      <p:bldP spid="32785" grpId="0" animBg="1"/>
      <p:bldP spid="32786" grpId="0" animBg="1"/>
      <p:bldP spid="32787" grpId="0" animBg="1"/>
      <p:bldP spid="3278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Jazykové roviny/ plány (laicky)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Mluvíme v promluvách („textech“).</a:t>
            </a:r>
          </a:p>
          <a:p>
            <a:pPr eaLnBrk="1" hangingPunct="1"/>
            <a:r>
              <a:rPr lang="cs-CZ" altLang="cs-CZ" smtClean="0"/>
              <a:t>text uspořádaný ze slov ve větách</a:t>
            </a:r>
          </a:p>
          <a:p>
            <a:pPr eaLnBrk="1" hangingPunct="1"/>
            <a:r>
              <a:rPr lang="cs-CZ" altLang="cs-CZ" smtClean="0"/>
              <a:t>věta uspořádaná ze slov</a:t>
            </a:r>
          </a:p>
          <a:p>
            <a:pPr eaLnBrk="1" hangingPunct="1"/>
            <a:r>
              <a:rPr lang="cs-CZ" altLang="cs-CZ" smtClean="0"/>
              <a:t>slova uspořádaná ze slabik</a:t>
            </a:r>
          </a:p>
          <a:p>
            <a:pPr eaLnBrk="1" hangingPunct="1"/>
            <a:r>
              <a:rPr lang="cs-CZ" altLang="cs-CZ" smtClean="0"/>
              <a:t>slabiky uspořádané z hlásek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LINGVISTIKA </a:t>
            </a:r>
            <a:br>
              <a:rPr lang="cs-CZ" altLang="cs-CZ" b="1" dirty="0" smtClean="0"/>
            </a:br>
            <a:r>
              <a:rPr lang="cs-CZ" altLang="cs-CZ" i="1" dirty="0" smtClean="0"/>
              <a:t>(e </a:t>
            </a:r>
            <a:r>
              <a:rPr lang="cs-CZ" altLang="cs-CZ" i="1" dirty="0" err="1" smtClean="0"/>
              <a:t>Linguistik</a:t>
            </a:r>
            <a:r>
              <a:rPr lang="cs-CZ" altLang="cs-CZ" i="1" dirty="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1800" smtClean="0"/>
              <a:t>jazykověda, jazykozpyt</a:t>
            </a:r>
          </a:p>
          <a:p>
            <a:pPr algn="ctr" eaLnBrk="1" hangingPunct="1">
              <a:buFontTx/>
              <a:buNone/>
            </a:pPr>
            <a:r>
              <a:rPr lang="cs-CZ" altLang="cs-CZ" sz="1800" smtClean="0"/>
              <a:t> </a:t>
            </a:r>
            <a:r>
              <a:rPr lang="cs-CZ" altLang="cs-CZ" sz="1800" i="1" smtClean="0"/>
              <a:t>(e Sprachwissenschaft, Sprachlehre)</a:t>
            </a:r>
          </a:p>
          <a:p>
            <a:pPr eaLnBrk="1" hangingPunct="1"/>
            <a:r>
              <a:rPr lang="cs-CZ" altLang="cs-CZ" smtClean="0"/>
              <a:t>společenská (humanitní) věda</a:t>
            </a:r>
          </a:p>
          <a:p>
            <a:pPr eaLnBrk="1" hangingPunct="1"/>
            <a:r>
              <a:rPr lang="cs-CZ" altLang="cs-CZ" smtClean="0"/>
              <a:t>součást filologie</a:t>
            </a:r>
            <a:endParaRPr lang="cs-CZ" altLang="cs-CZ" i="1" smtClean="0"/>
          </a:p>
          <a:p>
            <a:pPr eaLnBrk="1" hangingPunct="1"/>
            <a:r>
              <a:rPr lang="cs-CZ" altLang="cs-CZ" smtClean="0"/>
              <a:t>Filologie </a:t>
            </a:r>
            <a:r>
              <a:rPr lang="cs-CZ" altLang="cs-CZ" i="1" smtClean="0"/>
              <a:t>(e Philologie)</a:t>
            </a:r>
            <a:r>
              <a:rPr lang="cs-CZ" altLang="cs-CZ" smtClean="0"/>
              <a:t>:</a:t>
            </a:r>
          </a:p>
          <a:p>
            <a:pPr lvl="1" eaLnBrk="1" hangingPunct="1"/>
            <a:r>
              <a:rPr lang="cs-CZ" altLang="cs-CZ" smtClean="0"/>
              <a:t>jazykověda</a:t>
            </a:r>
            <a:r>
              <a:rPr lang="cs-CZ" altLang="cs-CZ" i="1" smtClean="0"/>
              <a:t> (e Sprachwissenschaft)</a:t>
            </a:r>
          </a:p>
          <a:p>
            <a:pPr lvl="1" eaLnBrk="1" hangingPunct="1"/>
            <a:r>
              <a:rPr lang="cs-CZ" altLang="cs-CZ" smtClean="0"/>
              <a:t>literární věda</a:t>
            </a:r>
            <a:r>
              <a:rPr lang="cs-CZ" altLang="cs-CZ" i="1" smtClean="0"/>
              <a:t> (e Literaturwissenschaft)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algn="l" eaLnBrk="1" hangingPunct="1"/>
            <a:r>
              <a:rPr lang="cs-CZ" altLang="cs-CZ" sz="2400" smtClean="0"/>
              <a:t>Příklad (věcného) textu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AT" altLang="cs-CZ" b="1" dirty="0" smtClean="0">
                <a:latin typeface="Tahoma" charset="0"/>
                <a:ea typeface="ＭＳ 明朝" pitchFamily="49" charset="-128"/>
              </a:rPr>
              <a:t>Übersiedlung der MA 61 - Zentrale</a:t>
            </a:r>
          </a:p>
          <a:p>
            <a:pPr eaLnBrk="1" hangingPunct="1">
              <a:buFontTx/>
              <a:buNone/>
            </a:pPr>
            <a:endParaRPr lang="de-AT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Die Zentrale der MA 61 (Staatsbürgerschaft, Namensänderung) ist übersiedelt. </a:t>
            </a:r>
            <a:endParaRPr lang="cs-CZ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Seit 3. Oktober 2005 lautet die neue Adresse: Wien </a:t>
            </a:r>
            <a:r>
              <a:rPr lang="cs-CZ" altLang="cs-CZ" sz="2400" b="1" dirty="0" smtClean="0">
                <a:latin typeface="Tahoma" charset="0"/>
              </a:rPr>
              <a:t>20., </a:t>
            </a:r>
            <a:r>
              <a:rPr lang="cs-CZ" altLang="cs-CZ" sz="2400" b="1" dirty="0" err="1" smtClean="0">
                <a:latin typeface="Tahoma" charset="0"/>
              </a:rPr>
              <a:t>Dresdner</a:t>
            </a:r>
            <a:r>
              <a:rPr lang="cs-CZ" altLang="cs-CZ" sz="2400" b="1" dirty="0" smtClean="0">
                <a:latin typeface="Tahoma" charset="0"/>
              </a:rPr>
              <a:t> Stra</a:t>
            </a:r>
            <a:r>
              <a:rPr lang="de-AT" altLang="cs-CZ" sz="2400" b="1" dirty="0" err="1" smtClean="0">
                <a:latin typeface="Tahoma" charset="0"/>
              </a:rPr>
              <a:t>ße</a:t>
            </a:r>
            <a:r>
              <a:rPr lang="de-AT" altLang="cs-CZ" sz="2400" b="1" dirty="0" smtClean="0">
                <a:latin typeface="Tahoma" charset="0"/>
              </a:rPr>
              <a:t> 91.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Wir bitten um Verständnis.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09600"/>
            <a:ext cx="8568952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Text → Věta → Slovo → menší jednotky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704856" cy="3600400"/>
          </a:xfrm>
          <a:ln cmpd="sng">
            <a:solidFill>
              <a:schemeClr val="bg2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de-AT" altLang="cs-CZ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</a:p>
          <a:p>
            <a:pPr eaLnBrk="1" hangingPunct="1">
              <a:buFontTx/>
              <a:buNone/>
            </a:pPr>
            <a:endParaRPr lang="de-AT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Die Zentrale der MA 61 (Staatsbürgerschaft, Namensänderung) ist übersiedelt. 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Seit 3. Oktober 2005 lautet die neue Adresse: Wien </a:t>
            </a:r>
            <a:r>
              <a:rPr lang="cs-CZ" altLang="cs-CZ" sz="2400" b="1" dirty="0" smtClean="0">
                <a:latin typeface="Tahoma" charset="0"/>
              </a:rPr>
              <a:t>20., </a:t>
            </a:r>
            <a:r>
              <a:rPr lang="cs-CZ" altLang="cs-CZ" sz="2400" b="1" dirty="0" err="1" smtClean="0">
                <a:latin typeface="Tahoma" charset="0"/>
              </a:rPr>
              <a:t>Dresdner</a:t>
            </a:r>
            <a:r>
              <a:rPr lang="cs-CZ" altLang="cs-CZ" sz="2400" b="1" dirty="0" smtClean="0">
                <a:latin typeface="Tahoma" charset="0"/>
              </a:rPr>
              <a:t> Stra</a:t>
            </a:r>
            <a:r>
              <a:rPr lang="de-AT" altLang="cs-CZ" sz="2400" b="1" dirty="0" err="1" smtClean="0">
                <a:latin typeface="Tahoma" charset="0"/>
              </a:rPr>
              <a:t>ße</a:t>
            </a:r>
            <a:r>
              <a:rPr lang="de-AT" altLang="cs-CZ" sz="2400" b="1" dirty="0" smtClean="0">
                <a:latin typeface="Tahoma" charset="0"/>
              </a:rPr>
              <a:t> 91.</a:t>
            </a:r>
            <a:endParaRPr lang="cs-CZ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AT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Wir bitten um Verständnis.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899592" y="2564904"/>
            <a:ext cx="7128792" cy="86409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99592" y="3645024"/>
            <a:ext cx="7272808" cy="79208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99592" y="4581128"/>
            <a:ext cx="7200800" cy="5760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8316416" y="1124744"/>
            <a:ext cx="611560" cy="584775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cs-CZ" sz="3200" b="1" dirty="0" smtClean="0"/>
              <a:t>?</a:t>
            </a:r>
            <a:endParaRPr lang="cs-CZ" b="1" dirty="0"/>
          </a:p>
        </p:txBody>
      </p:sp>
      <p:sp>
        <p:nvSpPr>
          <p:cNvPr id="12" name="Obdélník 11"/>
          <p:cNvSpPr/>
          <p:nvPr/>
        </p:nvSpPr>
        <p:spPr>
          <a:xfrm>
            <a:off x="683568" y="1700808"/>
            <a:ext cx="7344816" cy="72008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ovací čára 13"/>
          <p:cNvCxnSpPr>
            <a:endCxn id="11" idx="2"/>
          </p:cNvCxnSpPr>
          <p:nvPr/>
        </p:nvCxnSpPr>
        <p:spPr>
          <a:xfrm flipV="1">
            <a:off x="7884368" y="1709519"/>
            <a:ext cx="737828" cy="351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Věty = výpovědi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77240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de-AT" altLang="cs-CZ" sz="1800" b="1" dirty="0" smtClean="0">
                <a:latin typeface="Tahoma" charset="0"/>
                <a:ea typeface="ＭＳ 明朝" pitchFamily="49" charset="-128"/>
              </a:rPr>
              <a:t>Die Zentrale 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AT" altLang="cs-CZ" sz="1800" b="1" dirty="0" smtClean="0">
                <a:latin typeface="Tahoma" charset="0"/>
                <a:ea typeface="ＭＳ 明朝" pitchFamily="49" charset="-128"/>
              </a:rPr>
              <a:t>der MA 61 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… (=&gt; „Die MA 61 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hat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eine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.“)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MA 61 (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befasst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sich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mit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) </a:t>
            </a:r>
            <a:r>
              <a:rPr lang="de-AT" altLang="cs-CZ" sz="1800" b="1" dirty="0" smtClean="0">
                <a:latin typeface="Tahoma" charset="0"/>
                <a:ea typeface="ＭＳ 明朝" pitchFamily="49" charset="-128"/>
              </a:rPr>
              <a:t>Staatsbürgerschaft, Namensänderung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.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de-AT" altLang="cs-CZ" sz="1800" b="1" dirty="0">
                <a:latin typeface="Tahoma" charset="0"/>
                <a:ea typeface="ＭＳ 明朝" pitchFamily="49" charset="-128"/>
              </a:rPr>
              <a:t>Die Zentrale </a:t>
            </a:r>
            <a:r>
              <a:rPr lang="cs-CZ" altLang="cs-CZ" sz="1800" b="1" dirty="0">
                <a:latin typeface="Tahoma" charset="0"/>
                <a:ea typeface="ＭＳ 明朝" pitchFamily="49" charset="-128"/>
              </a:rPr>
              <a:t>… </a:t>
            </a:r>
            <a:r>
              <a:rPr lang="de-AT" altLang="cs-CZ" sz="1800" b="1" dirty="0">
                <a:latin typeface="Tahoma" charset="0"/>
                <a:ea typeface="ＭＳ 明朝" pitchFamily="49" charset="-128"/>
              </a:rPr>
              <a:t>ist übersiedelt. </a:t>
            </a:r>
            <a:endParaRPr lang="cs-CZ" altLang="cs-CZ" sz="1800" b="1" dirty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latin typeface="Tahoma" charset="0"/>
              </a:rPr>
              <a:t>Die </a:t>
            </a:r>
            <a:r>
              <a:rPr lang="cs-CZ" altLang="cs-CZ" sz="1800" b="1" dirty="0" err="1" smtClean="0">
                <a:latin typeface="Tahoma" charset="0"/>
              </a:rPr>
              <a:t>Adresse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lautet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Dresdnerstr</a:t>
            </a:r>
            <a:r>
              <a:rPr lang="cs-CZ" altLang="cs-CZ" sz="1800" b="1" dirty="0" smtClean="0">
                <a:latin typeface="Tahoma" charset="0"/>
              </a:rPr>
              <a:t>. 91, 1200 </a:t>
            </a:r>
            <a:r>
              <a:rPr lang="cs-CZ" altLang="cs-CZ" sz="1800" b="1" dirty="0" err="1" smtClean="0">
                <a:latin typeface="Tahoma" charset="0"/>
              </a:rPr>
              <a:t>Wien</a:t>
            </a:r>
            <a:r>
              <a:rPr lang="cs-CZ" altLang="cs-CZ" sz="1800" b="1" dirty="0">
                <a:latin typeface="Tahoma" charset="0"/>
              </a:rPr>
              <a:t>.</a:t>
            </a:r>
            <a:endParaRPr lang="cs-CZ" altLang="cs-CZ" sz="18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err="1" smtClean="0">
                <a:latin typeface="Tahoma" charset="0"/>
              </a:rPr>
              <a:t>Diese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Adresse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ist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neu</a:t>
            </a:r>
            <a:r>
              <a:rPr lang="cs-CZ" altLang="cs-CZ" sz="1800" b="1" dirty="0" smtClean="0">
                <a:latin typeface="Tahoma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latin typeface="Tahoma" charset="0"/>
              </a:rPr>
              <a:t>Die </a:t>
            </a:r>
            <a:r>
              <a:rPr lang="cs-CZ" altLang="cs-CZ" sz="1800" b="1" dirty="0" err="1" smtClean="0">
                <a:latin typeface="Tahoma" charset="0"/>
              </a:rPr>
              <a:t>Adresse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ist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neu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seit</a:t>
            </a:r>
            <a:r>
              <a:rPr lang="cs-CZ" altLang="cs-CZ" sz="1800" b="1" dirty="0" smtClean="0">
                <a:latin typeface="Tahoma" charset="0"/>
              </a:rPr>
              <a:t> dem 3. </a:t>
            </a:r>
            <a:r>
              <a:rPr lang="cs-CZ" altLang="cs-CZ" sz="1800" b="1" dirty="0" err="1" smtClean="0">
                <a:latin typeface="Tahoma" charset="0"/>
              </a:rPr>
              <a:t>Oktober</a:t>
            </a:r>
            <a:r>
              <a:rPr lang="cs-CZ" altLang="cs-CZ" sz="1800" b="1" dirty="0" smtClean="0">
                <a:latin typeface="Tahoma" charset="0"/>
              </a:rPr>
              <a:t> 2005.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1800" b="1" dirty="0" smtClean="0">
                <a:latin typeface="Tahoma" charset="0"/>
                <a:ea typeface="ＭＳ 明朝" pitchFamily="49" charset="-128"/>
              </a:rPr>
              <a:t>Wir bitten um Verständnis.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Slova = nálepky/kódy/znaky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7240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Co je to slovo?</a:t>
            </a:r>
          </a:p>
          <a:p>
            <a:pPr marL="0" indent="0" eaLnBrk="1" hangingPunct="1">
              <a:buFontTx/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d</a:t>
            </a:r>
            <a:r>
              <a:rPr lang="de-DE" altLang="cs-CZ" sz="2400" b="1" dirty="0" err="1" smtClean="0">
                <a:latin typeface="Tahoma" charset="0"/>
                <a:ea typeface="ＭＳ 明朝" pitchFamily="49" charset="-128"/>
              </a:rPr>
              <a:t>ie</a:t>
            </a: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 Zentrale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 ?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Staatsbürgerschaft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Staat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-s-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bürger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schaft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</a:p>
          <a:p>
            <a:pPr marL="0" indent="0" eaLnBrk="1" hangingPunct="1">
              <a:buNone/>
            </a:pP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státní občanství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ist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 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ist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übersiedelt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 ? 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Nižší jednotky než slova - morfy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7240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Dají se slova dál dělit?</a:t>
            </a:r>
          </a:p>
          <a:p>
            <a:pPr marL="0" indent="0" eaLnBrk="1" hangingPunct="1">
              <a:buFontTx/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Zentralfriedhof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/-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bahnhof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; 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Wir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wohnen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ziemlich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zentral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. </a:t>
            </a:r>
          </a:p>
          <a:p>
            <a:pPr marL="0" indent="0" eaLnBrk="1" hangingPunct="1"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e 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(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-um/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-i-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fuge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)</a:t>
            </a: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: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-n-s-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ung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Nižší jednotky než slova – </a:t>
            </a:r>
            <a:r>
              <a:rPr lang="cs-CZ" altLang="cs-CZ" sz="3200" b="1" dirty="0" err="1" smtClean="0"/>
              <a:t>fony</a:t>
            </a:r>
            <a:r>
              <a:rPr lang="cs-CZ" altLang="cs-CZ" sz="3200" b="1" dirty="0" smtClean="0"/>
              <a:t>/„grafy“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64096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Dají se slova dál dělit?</a:t>
            </a:r>
          </a:p>
          <a:p>
            <a:pPr marL="0" indent="0" eaLnBrk="1" hangingPunct="1">
              <a:buFontTx/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	[c-e-n-t-r-a:-l-e] </a:t>
            </a: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		[n-a:-m-e-n-s-e-n-d-e-r-u-n-k]</a:t>
            </a:r>
          </a:p>
          <a:p>
            <a:pPr marL="0" indent="0" eaLnBrk="1" hangingPunct="1">
              <a:buNone/>
            </a:pP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				[l-a:-m-e-n-s-e-n-d-e-p-u-n-k]</a:t>
            </a:r>
          </a:p>
          <a:p>
            <a:pPr marL="0" indent="0" eaLnBrk="1" hangingPunct="1"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de-AT" altLang="cs-CZ" b="1" dirty="0" smtClean="0"/>
              <a:t>Od </a:t>
            </a:r>
            <a:r>
              <a:rPr lang="de-AT" altLang="cs-CZ" b="1" dirty="0" err="1" smtClean="0"/>
              <a:t>textu</a:t>
            </a:r>
            <a:r>
              <a:rPr lang="de-AT" altLang="cs-CZ" b="1" dirty="0" smtClean="0"/>
              <a:t> k </a:t>
            </a:r>
            <a:r>
              <a:rPr lang="cs-CZ" altLang="cs-CZ" b="1" dirty="0" smtClean="0"/>
              <a:t>hlásce a </a:t>
            </a:r>
            <a:r>
              <a:rPr lang="de-AT" altLang="cs-CZ" b="1" dirty="0" smtClean="0"/>
              <a:t>p</a:t>
            </a:r>
            <a:r>
              <a:rPr lang="cs-CZ" altLang="cs-CZ" b="1" dirty="0" smtClean="0"/>
              <a:t>í</a:t>
            </a:r>
            <a:r>
              <a:rPr lang="de-AT" altLang="cs-CZ" b="1" dirty="0" err="1" smtClean="0"/>
              <a:t>smen</a:t>
            </a:r>
            <a:r>
              <a:rPr lang="cs-CZ" altLang="cs-CZ" b="1" dirty="0" smtClean="0"/>
              <a:t>u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251520" y="1268761"/>
            <a:ext cx="3240360" cy="50405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</a:rPr>
              <a:t>konkrétně (</a:t>
            </a:r>
            <a:r>
              <a:rPr lang="cs-CZ" dirty="0" err="1" smtClean="0">
                <a:solidFill>
                  <a:schemeClr val="tx2"/>
                </a:solidFill>
              </a:rPr>
              <a:t>parole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251520" y="1844824"/>
            <a:ext cx="3744416" cy="5013176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cs-CZ" dirty="0" smtClean="0"/>
              <a:t>text 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r Text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věta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r </a:t>
            </a:r>
            <a:r>
              <a:rPr lang="cs-CZ" i="1" dirty="0" err="1" smtClean="0"/>
              <a:t>Satz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slovo/</a:t>
            </a:r>
            <a:r>
              <a:rPr lang="cs-CZ" dirty="0" err="1" smtClean="0"/>
              <a:t>lex</a:t>
            </a:r>
            <a:r>
              <a:rPr lang="cs-CZ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s </a:t>
            </a:r>
            <a:r>
              <a:rPr lang="cs-CZ" i="1" dirty="0" err="1" smtClean="0"/>
              <a:t>Wort</a:t>
            </a:r>
            <a:r>
              <a:rPr lang="cs-CZ" i="1" dirty="0" smtClean="0"/>
              <a:t>/s </a:t>
            </a:r>
            <a:r>
              <a:rPr lang="cs-CZ" i="1" dirty="0" err="1" smtClean="0"/>
              <a:t>Lex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morf (s </a:t>
            </a:r>
            <a:r>
              <a:rPr lang="cs-CZ" dirty="0" err="1" smtClean="0"/>
              <a:t>Morph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hláska/</a:t>
            </a:r>
            <a:r>
              <a:rPr lang="cs-CZ" dirty="0" err="1" smtClean="0"/>
              <a:t>fon</a:t>
            </a:r>
            <a:r>
              <a:rPr lang="cs-CZ" dirty="0" smtClean="0"/>
              <a:t>//písmeno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r </a:t>
            </a:r>
            <a:r>
              <a:rPr lang="cs-CZ" i="1" dirty="0" err="1" smtClean="0"/>
              <a:t>Laut</a:t>
            </a:r>
            <a:r>
              <a:rPr lang="cs-CZ" i="1" dirty="0" smtClean="0"/>
              <a:t>/s </a:t>
            </a:r>
            <a:r>
              <a:rPr lang="cs-CZ" i="1" dirty="0" err="1" smtClean="0"/>
              <a:t>Fon</a:t>
            </a:r>
            <a:r>
              <a:rPr lang="cs-CZ" i="1" dirty="0" smtClean="0"/>
              <a:t>//r </a:t>
            </a:r>
            <a:r>
              <a:rPr lang="cs-CZ" i="1" dirty="0" err="1" smtClean="0"/>
              <a:t>Buchstabe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3995936" y="1268761"/>
            <a:ext cx="4690865" cy="504056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abstraktně (</a:t>
            </a:r>
            <a:r>
              <a:rPr lang="cs-CZ" dirty="0" err="1" smtClean="0">
                <a:solidFill>
                  <a:schemeClr val="tx2"/>
                </a:solidFill>
              </a:rPr>
              <a:t>langue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3995936" y="1844824"/>
            <a:ext cx="4824536" cy="4752528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pt-BR" dirty="0" smtClean="0"/>
              <a:t>textém</a:t>
            </a:r>
            <a:r>
              <a:rPr lang="cs-CZ" dirty="0" smtClean="0"/>
              <a:t>/druh textu </a:t>
            </a:r>
          </a:p>
          <a:p>
            <a:pPr marL="0">
              <a:spcBef>
                <a:spcPts val="0"/>
              </a:spcBef>
              <a:buNone/>
            </a:pPr>
            <a:r>
              <a:rPr lang="pt-BR" dirty="0" smtClean="0"/>
              <a:t>(</a:t>
            </a:r>
            <a:r>
              <a:rPr lang="pt-BR" i="1" dirty="0" smtClean="0"/>
              <a:t>s Textem</a:t>
            </a:r>
            <a:r>
              <a:rPr lang="cs-CZ" i="1" dirty="0" smtClean="0"/>
              <a:t>/</a:t>
            </a:r>
            <a:r>
              <a:rPr lang="pt-BR" i="1" dirty="0" smtClean="0"/>
              <a:t>e Textsorte</a:t>
            </a:r>
            <a:r>
              <a:rPr lang="pt-BR" dirty="0" smtClean="0"/>
              <a:t>) </a:t>
            </a: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větný vzorec/vazba/fráze/ </a:t>
            </a:r>
            <a:r>
              <a:rPr lang="cs-CZ" dirty="0" err="1" smtClean="0"/>
              <a:t>syntagmém</a:t>
            </a:r>
            <a:r>
              <a:rPr lang="cs-CZ" dirty="0" smtClean="0"/>
              <a:t> (</a:t>
            </a:r>
            <a:r>
              <a:rPr lang="cs-CZ" i="1" dirty="0" smtClean="0"/>
              <a:t>r </a:t>
            </a:r>
            <a:r>
              <a:rPr lang="cs-CZ" i="1" dirty="0" err="1" smtClean="0"/>
              <a:t>Satzbauplan</a:t>
            </a:r>
            <a:r>
              <a:rPr lang="cs-CZ" i="1" dirty="0" smtClean="0"/>
              <a:t>/s </a:t>
            </a:r>
            <a:r>
              <a:rPr lang="cs-CZ" i="1" dirty="0" err="1" smtClean="0"/>
              <a:t>Satzmuster</a:t>
            </a:r>
            <a:r>
              <a:rPr lang="cs-CZ" dirty="0" smtClean="0"/>
              <a:t>)</a:t>
            </a:r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lexém/lexikální jednotka </a:t>
            </a:r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s </a:t>
            </a:r>
            <a:r>
              <a:rPr lang="cs-CZ" i="1" dirty="0" err="1" smtClean="0"/>
              <a:t>Lexem</a:t>
            </a:r>
            <a:r>
              <a:rPr lang="cs-CZ" i="1" dirty="0" smtClean="0"/>
              <a:t>/e </a:t>
            </a:r>
            <a:r>
              <a:rPr lang="cs-CZ" i="1" dirty="0" err="1" smtClean="0"/>
              <a:t>lexikalische</a:t>
            </a:r>
            <a:r>
              <a:rPr lang="cs-CZ" i="1" dirty="0" smtClean="0"/>
              <a:t> </a:t>
            </a:r>
            <a:r>
              <a:rPr lang="cs-CZ" i="1" dirty="0" err="1" smtClean="0"/>
              <a:t>Einheit</a:t>
            </a:r>
            <a:r>
              <a:rPr lang="cs-CZ" dirty="0" smtClean="0"/>
              <a:t>)</a:t>
            </a:r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morfém (s </a:t>
            </a:r>
            <a:r>
              <a:rPr lang="cs-CZ" dirty="0" err="1" smtClean="0"/>
              <a:t>Morphem</a:t>
            </a:r>
            <a:r>
              <a:rPr lang="cs-CZ" dirty="0" smtClean="0"/>
              <a:t>)</a:t>
            </a:r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foném//grafém </a:t>
            </a:r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s </a:t>
            </a:r>
            <a:r>
              <a:rPr lang="cs-CZ" i="1" dirty="0" err="1" smtClean="0"/>
              <a:t>Phonem</a:t>
            </a:r>
            <a:r>
              <a:rPr lang="cs-CZ" i="1" dirty="0" smtClean="0"/>
              <a:t>//s </a:t>
            </a:r>
            <a:r>
              <a:rPr lang="cs-CZ" i="1" dirty="0" err="1" smtClean="0"/>
              <a:t>Graphem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algn="l" eaLnBrk="1" hangingPunct="1"/>
            <a:r>
              <a:rPr lang="cs-CZ" altLang="cs-CZ" sz="2400" dirty="0" smtClean="0"/>
              <a:t>Příklad (stylizovaného) textu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Servus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Bürger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,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küss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die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Hand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, </a:t>
            </a:r>
            <a:r>
              <a:rPr lang="de-AT" altLang="cs-CZ" sz="2800" b="1" dirty="0" smtClean="0">
                <a:solidFill>
                  <a:schemeClr val="tx2"/>
                </a:solidFill>
                <a:latin typeface="Tahoma" charset="0"/>
              </a:rPr>
              <a:t>gnädige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Bürgerin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!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Bitte passt jetzt auf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: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ihr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k</a:t>
            </a:r>
            <a:r>
              <a:rPr lang="de-AT" altLang="cs-CZ" sz="2800" dirty="0" err="1" smtClean="0">
                <a:solidFill>
                  <a:schemeClr val="tx2"/>
                </a:solidFill>
                <a:latin typeface="Tahoma" charset="0"/>
              </a:rPr>
              <a:t>önnt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 uns 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ab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dem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3.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Oktober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nunmehr in der Dresdnerstraße 91 besuchen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,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wenn ihr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halt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was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wegen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d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er Bürgerschaft wollt oder wenn ihr vielleicht mit eurem Namen was tun möchtet.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Wir sind nämlich umgezogen!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Sorry!</a:t>
            </a:r>
            <a:endParaRPr lang="cs-CZ" altLang="cs-CZ" sz="2800" dirty="0" smtClean="0">
              <a:solidFill>
                <a:schemeClr val="tx2"/>
              </a:solidFill>
              <a:latin typeface="Tahoma" charset="0"/>
            </a:endParaRPr>
          </a:p>
          <a:p>
            <a:pPr marL="0" indent="0" algn="r"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Eure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Magistratsabteilung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smtClean="0">
                <a:solidFill>
                  <a:schemeClr val="tx2"/>
                </a:solidFill>
                <a:latin typeface="Tahoma" charset="0"/>
              </a:rPr>
              <a:t>MA 61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Teoretické lingvistické disciplíny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Fonetika a fonologie </a:t>
            </a:r>
            <a:r>
              <a:rPr lang="cs-CZ" altLang="cs-CZ" sz="2800" i="1" smtClean="0"/>
              <a:t>(e Phonetik u. Phonologie)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Morfologie </a:t>
            </a:r>
            <a:r>
              <a:rPr lang="cs-CZ" altLang="cs-CZ" sz="2800" i="1" smtClean="0"/>
              <a:t>(e Morphologie)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Syntax </a:t>
            </a:r>
            <a:r>
              <a:rPr lang="cs-CZ" altLang="cs-CZ" sz="2800" i="1" smtClean="0"/>
              <a:t>(e Syntax)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Lexikologie </a:t>
            </a:r>
            <a:r>
              <a:rPr lang="cs-CZ" altLang="cs-CZ" sz="2800" i="1" smtClean="0"/>
              <a:t>(e Lexikologie)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Textová lingvistika </a:t>
            </a:r>
            <a:r>
              <a:rPr lang="cs-CZ" altLang="cs-CZ" sz="2800" i="1" smtClean="0"/>
              <a:t>(e Textlinguistik)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i="1" smtClean="0"/>
              <a:t>----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Stylistika </a:t>
            </a:r>
            <a:r>
              <a:rPr lang="cs-CZ" altLang="cs-CZ" sz="2800" i="1" smtClean="0"/>
              <a:t>(e Stilistik)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Sémantika </a:t>
            </a:r>
            <a:r>
              <a:rPr lang="cs-CZ" altLang="cs-CZ" sz="2800" i="1" smtClean="0"/>
              <a:t>(e Semantik)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Pragmalingvistika </a:t>
            </a:r>
            <a:r>
              <a:rPr lang="cs-CZ" altLang="cs-CZ" sz="2800" i="1" smtClean="0"/>
              <a:t>(e Pragmalinguistik)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Definice jednotek lingvistických disciplin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Fonetika a fonologie: </a:t>
            </a:r>
            <a:r>
              <a:rPr lang="cs-CZ" altLang="cs-CZ" sz="2800" i="1" dirty="0" smtClean="0"/>
              <a:t>foném/</a:t>
            </a:r>
            <a:r>
              <a:rPr lang="cs-CZ" altLang="cs-CZ" sz="2800" i="1" dirty="0" err="1" smtClean="0"/>
              <a:t>fon</a:t>
            </a:r>
            <a:endParaRPr lang="cs-CZ" altLang="cs-CZ" sz="2800" i="1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; nemá význam, ale mění ho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Morfologie: </a:t>
            </a:r>
            <a:r>
              <a:rPr lang="cs-CZ" altLang="cs-CZ" sz="2800" i="1" dirty="0" smtClean="0"/>
              <a:t>morfém/morf 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významová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Lexikologie: </a:t>
            </a:r>
            <a:r>
              <a:rPr lang="cs-CZ" altLang="cs-CZ" sz="2800" i="1" dirty="0" smtClean="0"/>
              <a:t>lexém/</a:t>
            </a:r>
            <a:r>
              <a:rPr lang="cs-CZ" altLang="cs-CZ" sz="2800" i="1" dirty="0" err="1" smtClean="0"/>
              <a:t>lex</a:t>
            </a:r>
            <a:endParaRPr lang="cs-CZ" altLang="cs-CZ" sz="2800" i="1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samostatná, uzavřená/stálá jednotka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Syntax</a:t>
            </a:r>
            <a:r>
              <a:rPr lang="cs-CZ" altLang="cs-CZ" sz="2800" dirty="0" smtClean="0"/>
              <a:t>: </a:t>
            </a:r>
            <a:r>
              <a:rPr lang="cs-CZ" altLang="cs-CZ" sz="2800" i="1" dirty="0" smtClean="0"/>
              <a:t>větný vzorec/věta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relativně samostatná, uzavřená výpovědní  jednotka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Textová lingvistika</a:t>
            </a:r>
            <a:r>
              <a:rPr lang="cs-CZ" altLang="cs-CZ" sz="2800" dirty="0" smtClean="0"/>
              <a:t>: </a:t>
            </a:r>
            <a:r>
              <a:rPr lang="cs-CZ" altLang="cs-CZ" sz="2800" i="1" dirty="0" smtClean="0"/>
              <a:t>textový druh/text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největší, jediná přirozená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FILOLOGIE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8938" indent="-388938" eaLnBrk="1" hangingPunct="1">
              <a:lnSpc>
                <a:spcPct val="90000"/>
              </a:lnSpc>
            </a:pPr>
            <a:r>
              <a:rPr lang="cs-CZ" altLang="cs-CZ" dirty="0" smtClean="0"/>
              <a:t>srovnávací </a:t>
            </a:r>
            <a:r>
              <a:rPr lang="cs-CZ" altLang="cs-CZ" i="1" dirty="0" smtClean="0"/>
              <a:t>(</a:t>
            </a:r>
            <a:r>
              <a:rPr lang="cs-CZ" altLang="cs-CZ" i="1" dirty="0" err="1" smtClean="0"/>
              <a:t>vergleichende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Philologie</a:t>
            </a:r>
            <a:r>
              <a:rPr lang="cs-CZ" altLang="cs-CZ" i="1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komparatistika (lit.) (</a:t>
            </a:r>
            <a:r>
              <a:rPr lang="cs-CZ" altLang="cs-CZ" i="1" dirty="0" smtClean="0"/>
              <a:t>e Komparatistik</a:t>
            </a:r>
            <a:r>
              <a:rPr lang="cs-CZ" altLang="cs-CZ" dirty="0" smtClean="0"/>
              <a:t>) 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kontrastivní lingvistika (</a:t>
            </a:r>
            <a:r>
              <a:rPr lang="cs-CZ" altLang="cs-CZ" i="1" dirty="0" err="1" smtClean="0"/>
              <a:t>kontrastive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Linguistik</a:t>
            </a:r>
            <a:r>
              <a:rPr lang="cs-CZ" altLang="cs-CZ" dirty="0" smtClean="0"/>
              <a:t>)</a:t>
            </a:r>
          </a:p>
          <a:p>
            <a:pPr marL="388938" indent="-388938" eaLnBrk="1" hangingPunct="1">
              <a:lnSpc>
                <a:spcPct val="90000"/>
              </a:lnSpc>
            </a:pPr>
            <a:r>
              <a:rPr lang="cs-CZ" altLang="cs-CZ" dirty="0" smtClean="0"/>
              <a:t>specializovaná na jeden jazyk (skupinu příbuzných jazyků)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Slavistika (</a:t>
            </a:r>
            <a:r>
              <a:rPr lang="cs-CZ" altLang="cs-CZ" i="1" dirty="0" smtClean="0"/>
              <a:t>e </a:t>
            </a:r>
            <a:r>
              <a:rPr lang="cs-CZ" altLang="cs-CZ" i="1" dirty="0" err="1" smtClean="0"/>
              <a:t>Slawistik</a:t>
            </a:r>
            <a:r>
              <a:rPr lang="cs-CZ" altLang="cs-CZ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Germanistika (</a:t>
            </a:r>
            <a:r>
              <a:rPr lang="cs-CZ" altLang="cs-CZ" i="1" dirty="0" smtClean="0"/>
              <a:t>e Germanistik</a:t>
            </a:r>
            <a:r>
              <a:rPr lang="cs-CZ" altLang="cs-CZ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Romanistika (</a:t>
            </a:r>
            <a:r>
              <a:rPr lang="cs-CZ" altLang="cs-CZ" i="1" dirty="0" smtClean="0"/>
              <a:t>e Romanistik</a:t>
            </a:r>
            <a:r>
              <a:rPr lang="cs-CZ" altLang="cs-CZ" dirty="0" smtClean="0"/>
              <a:t>) atd.</a:t>
            </a:r>
          </a:p>
          <a:p>
            <a:pPr marL="388938" indent="-388938" eaLnBrk="1" hangingPunct="1">
              <a:lnSpc>
                <a:spcPct val="90000"/>
              </a:lnSpc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Definice jednotek lingvistických disciplin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Stylistika:</a:t>
            </a:r>
            <a:r>
              <a:rPr lang="cs-CZ" altLang="cs-CZ" sz="2800" dirty="0" smtClean="0"/>
              <a:t> </a:t>
            </a:r>
            <a:r>
              <a:rPr lang="cs-CZ" altLang="cs-CZ" sz="2800" i="1" dirty="0" err="1" smtClean="0"/>
              <a:t>stylém</a:t>
            </a:r>
            <a:r>
              <a:rPr lang="cs-CZ" altLang="cs-CZ" sz="2800" i="1" dirty="0" smtClean="0"/>
              <a:t>/styl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 variabilní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Sémantika:</a:t>
            </a:r>
            <a:r>
              <a:rPr lang="cs-CZ" altLang="cs-CZ" sz="2800" dirty="0" smtClean="0"/>
              <a:t> </a:t>
            </a:r>
            <a:r>
              <a:rPr lang="cs-CZ" altLang="cs-CZ" sz="2800" i="1" dirty="0" err="1" smtClean="0"/>
              <a:t>sémém</a:t>
            </a:r>
            <a:r>
              <a:rPr lang="cs-CZ" altLang="cs-CZ" sz="2800" i="1" dirty="0" smtClean="0"/>
              <a:t>/sém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 jednotka významu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Pragmatika:</a:t>
            </a:r>
            <a:r>
              <a:rPr lang="cs-CZ" altLang="cs-CZ" sz="2800" dirty="0" smtClean="0"/>
              <a:t> </a:t>
            </a:r>
            <a:r>
              <a:rPr lang="cs-CZ" altLang="cs-CZ" sz="2800" i="1" dirty="0" smtClean="0"/>
              <a:t>„</a:t>
            </a:r>
            <a:r>
              <a:rPr lang="cs-CZ" altLang="cs-CZ" sz="2800" i="1" dirty="0" err="1" smtClean="0"/>
              <a:t>pragmamém</a:t>
            </a:r>
            <a:r>
              <a:rPr lang="cs-CZ" altLang="cs-CZ" sz="2800" i="1" dirty="0" smtClean="0"/>
              <a:t>“/„řečový akt“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jednotka konání  jazykem (sdělení, příkaz…)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  <a:buNone/>
            </a:pPr>
            <a:endParaRPr lang="cs-CZ" altLang="cs-CZ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Dělení a funkce jazyka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u="sng" dirty="0" smtClean="0"/>
              <a:t>Základní dělení</a:t>
            </a:r>
            <a:r>
              <a:rPr lang="cs-CZ" sz="2400" dirty="0" smtClean="0"/>
              <a:t>:</a:t>
            </a:r>
            <a:r>
              <a:rPr lang="cs-CZ" sz="2400" b="1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lidský x zvířecí x programovací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přirozený x umělý </a:t>
            </a:r>
            <a:r>
              <a:rPr lang="cs-CZ" sz="2400" b="1" dirty="0" smtClean="0">
                <a:solidFill>
                  <a:schemeClr val="tx2"/>
                </a:solidFill>
              </a:rPr>
              <a:t>(esperanto, </a:t>
            </a:r>
            <a:r>
              <a:rPr lang="cs-CZ" sz="2400" b="1" dirty="0" err="1" smtClean="0">
                <a:solidFill>
                  <a:schemeClr val="tx2"/>
                </a:solidFill>
              </a:rPr>
              <a:t>volapük</a:t>
            </a:r>
            <a:r>
              <a:rPr lang="cs-CZ" sz="2400" b="1" dirty="0" smtClean="0">
                <a:solidFill>
                  <a:schemeClr val="tx2"/>
                </a:solidFill>
              </a:rPr>
              <a:t>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u="sng" dirty="0" smtClean="0"/>
              <a:t>Funkce</a:t>
            </a:r>
            <a:r>
              <a:rPr lang="cs-CZ" sz="2400" dirty="0" smtClean="0"/>
              <a:t>:</a:t>
            </a:r>
            <a:r>
              <a:rPr lang="cs-CZ" sz="2400" b="1" dirty="0" smtClean="0"/>
              <a:t> komunikační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kommunikative</a:t>
            </a:r>
            <a:r>
              <a:rPr lang="cs-CZ" sz="2400" b="1" i="1" dirty="0" smtClean="0"/>
              <a:t> F.</a:t>
            </a:r>
            <a:r>
              <a:rPr lang="cs-CZ" sz="2400" b="1" dirty="0" smtClean="0"/>
              <a:t>) = základní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denotativní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denotative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„bota“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apelová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appellative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„boty!“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expresivní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emotive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„ach, ty boty“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fatická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phatische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„Dobrý den, boty!“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estetická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ästhetische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„boty do roboty i sloty“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metajazyková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metasprachliche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„struktura [bot]-[y]“</a:t>
            </a:r>
            <a:endParaRPr lang="cs-CZ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je na lingvistice rajcovní?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cs-CZ" sz="2800" dirty="0" smtClean="0"/>
              <a:t>nic neplatí na 100%</a:t>
            </a:r>
          </a:p>
          <a:p>
            <a:r>
              <a:rPr lang="cs-CZ" sz="2800" dirty="0" smtClean="0"/>
              <a:t>jazyk se mění – </a:t>
            </a:r>
            <a:r>
              <a:rPr lang="cs-CZ" sz="2800" dirty="0" err="1" smtClean="0"/>
              <a:t>mění</a:t>
            </a:r>
            <a:r>
              <a:rPr lang="cs-CZ" sz="2800" dirty="0" smtClean="0"/>
              <a:t> ho uživatelé =&gt; je zbytečné se tomu bránit</a:t>
            </a:r>
          </a:p>
          <a:p>
            <a:r>
              <a:rPr lang="cs-CZ" sz="2800" dirty="0" smtClean="0"/>
              <a:t>porovnání s jinými jazyky:</a:t>
            </a:r>
          </a:p>
          <a:p>
            <a:pPr lvl="1"/>
            <a:r>
              <a:rPr lang="cs-CZ" dirty="0" smtClean="0"/>
              <a:t>Co je to „WG“ a jak by se to řeklo česky?</a:t>
            </a:r>
          </a:p>
          <a:p>
            <a:pPr lvl="1"/>
            <a:r>
              <a:rPr lang="cs-CZ" dirty="0" smtClean="0"/>
              <a:t>Proč „pije jak Dán“? Jak to říkají Rakušané?</a:t>
            </a:r>
          </a:p>
          <a:p>
            <a:pPr marL="342900" lvl="1" indent="-342900">
              <a:buFontTx/>
              <a:buChar char="•"/>
            </a:pPr>
            <a:r>
              <a:rPr lang="cs-CZ" dirty="0" smtClean="0"/>
              <a:t>Hledat odpovědi na otázky usnadňující komunikaci: „Kde/kdy se říká „es </a:t>
            </a:r>
            <a:r>
              <a:rPr lang="cs-CZ" dirty="0" err="1" smtClean="0"/>
              <a:t>geht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“. Je to vůbec správně?“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lingvistiky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altLang="cs-CZ" smtClean="0"/>
              <a:t> jazyk (nástroj komunikace)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funkce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stavba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historie (vývoj a tendence)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vztah k ostatním jazykům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vztah k jeho uživatelům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Moderní lingvistika čerpá především ze strukturalismu.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Pohled na jazyk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marL="0" indent="0" eaLnBrk="1" hangingPunct="1"/>
            <a:r>
              <a:rPr lang="cs-CZ" altLang="cs-CZ" smtClean="0"/>
              <a:t>synchronní (</a:t>
            </a:r>
            <a:r>
              <a:rPr lang="cs-CZ" altLang="cs-CZ" i="1" smtClean="0"/>
              <a:t>synchrone Sprachwissenschaft</a:t>
            </a:r>
            <a:r>
              <a:rPr lang="cs-CZ" altLang="cs-CZ" smtClean="0"/>
              <a:t>)</a:t>
            </a:r>
          </a:p>
          <a:p>
            <a:pPr marL="476250" lvl="1" indent="0" eaLnBrk="1" hangingPunct="1">
              <a:buFontTx/>
              <a:buNone/>
            </a:pPr>
            <a:r>
              <a:rPr lang="cs-CZ" altLang="cs-CZ" smtClean="0"/>
              <a:t>= v jednom stádiu vývoje jazyka </a:t>
            </a:r>
          </a:p>
          <a:p>
            <a:pPr marL="476250" lvl="1" indent="0" eaLnBrk="1" hangingPunct="1">
              <a:buFontTx/>
              <a:buNone/>
            </a:pPr>
            <a:endParaRPr lang="cs-CZ" altLang="cs-CZ" smtClean="0"/>
          </a:p>
          <a:p>
            <a:pPr marL="476250" lvl="1" indent="0" eaLnBrk="1" hangingPunct="1">
              <a:buFontTx/>
              <a:buNone/>
            </a:pPr>
            <a:endParaRPr lang="cs-CZ" altLang="cs-CZ" smtClean="0"/>
          </a:p>
          <a:p>
            <a:pPr marL="0" indent="0" eaLnBrk="1" hangingPunct="1"/>
            <a:r>
              <a:rPr lang="cs-CZ" altLang="cs-CZ" smtClean="0"/>
              <a:t>diachronní (</a:t>
            </a:r>
            <a:r>
              <a:rPr lang="cs-CZ" altLang="cs-CZ" i="1" smtClean="0"/>
              <a:t>diachrone Sprachwissenschaft</a:t>
            </a:r>
            <a:r>
              <a:rPr lang="cs-CZ" altLang="cs-CZ" smtClean="0"/>
              <a:t>)</a:t>
            </a:r>
          </a:p>
          <a:p>
            <a:pPr marL="476250" lvl="1" indent="0" eaLnBrk="1" hangingPunct="1">
              <a:buFontTx/>
              <a:buNone/>
            </a:pPr>
            <a:r>
              <a:rPr lang="cs-CZ" altLang="cs-CZ" smtClean="0"/>
              <a:t>=sleduje vývoj jazyka, srovnává jednotlivé  etapy vývoje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K diachronnímu pohledu (str.37):</a:t>
            </a:r>
            <a:r>
              <a:rPr lang="cs-CZ" altLang="cs-CZ" smtClean="0"/>
              <a:t> </a:t>
            </a:r>
            <a:br>
              <a:rPr lang="cs-CZ" altLang="cs-CZ" smtClean="0"/>
            </a:br>
            <a:r>
              <a:rPr lang="cs-CZ" altLang="cs-CZ" smtClean="0"/>
              <a:t>Vývojové etapy němčiny</a:t>
            </a:r>
            <a:br>
              <a:rPr lang="cs-CZ" altLang="cs-CZ" smtClean="0"/>
            </a:br>
            <a:r>
              <a:rPr lang="cs-CZ" altLang="cs-CZ" sz="2800" i="1" smtClean="0"/>
              <a:t>(Entwicklungsstadien des Deutschen)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*Pragermánština/ *Germánština (</a:t>
            </a:r>
            <a:r>
              <a:rPr lang="cs-CZ" altLang="cs-CZ" sz="2800" i="1" dirty="0" err="1" smtClean="0"/>
              <a:t>Germanisch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před Kristem a </a:t>
            </a:r>
            <a:r>
              <a:rPr lang="cs-CZ" altLang="cs-CZ" sz="2000" b="1" dirty="0" smtClean="0"/>
              <a:t>kolem začátku</a:t>
            </a:r>
            <a:r>
              <a:rPr lang="cs-CZ" altLang="cs-CZ" sz="2000" dirty="0" smtClean="0"/>
              <a:t> našeho </a:t>
            </a:r>
            <a:r>
              <a:rPr lang="cs-CZ" altLang="cs-CZ" sz="2000" b="1" dirty="0" smtClean="0"/>
              <a:t>letopočtu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Stará horní němčina (</a:t>
            </a:r>
            <a:r>
              <a:rPr lang="cs-CZ" altLang="cs-CZ" sz="2800" i="1" dirty="0" err="1" smtClean="0"/>
              <a:t>Althochdeutsch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 smtClean="0"/>
              <a:t>8. stol.</a:t>
            </a:r>
            <a:r>
              <a:rPr lang="cs-CZ" altLang="cs-CZ" sz="2000" dirty="0" smtClean="0"/>
              <a:t> až  asi </a:t>
            </a:r>
            <a:r>
              <a:rPr lang="cs-CZ" altLang="cs-CZ" sz="2000" b="1" dirty="0" smtClean="0"/>
              <a:t>1050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Střední horní němčina (</a:t>
            </a:r>
            <a:r>
              <a:rPr lang="cs-CZ" altLang="cs-CZ" sz="2800" i="1" dirty="0" err="1" smtClean="0"/>
              <a:t>Mittelhochdeutsch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asi </a:t>
            </a:r>
            <a:r>
              <a:rPr lang="cs-CZ" altLang="cs-CZ" sz="2000" b="1" dirty="0" smtClean="0"/>
              <a:t>1050</a:t>
            </a:r>
            <a:r>
              <a:rPr lang="cs-CZ" altLang="cs-CZ" sz="2000" dirty="0" smtClean="0"/>
              <a:t> až asi </a:t>
            </a:r>
            <a:r>
              <a:rPr lang="cs-CZ" altLang="cs-CZ" sz="2000" b="1" dirty="0" smtClean="0"/>
              <a:t>1350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Raná nová horní němčina (</a:t>
            </a:r>
            <a:r>
              <a:rPr lang="cs-CZ" altLang="cs-CZ" sz="2800" i="1" dirty="0" err="1" smtClean="0"/>
              <a:t>Frühneuhochdeutsch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asi </a:t>
            </a:r>
            <a:r>
              <a:rPr lang="cs-CZ" altLang="cs-CZ" sz="2000" b="1" dirty="0" smtClean="0"/>
              <a:t>1350</a:t>
            </a:r>
            <a:r>
              <a:rPr lang="cs-CZ" altLang="cs-CZ" sz="2000" dirty="0" smtClean="0"/>
              <a:t> až </a:t>
            </a:r>
            <a:r>
              <a:rPr lang="cs-CZ" altLang="cs-CZ" sz="2000" b="1" dirty="0" smtClean="0"/>
              <a:t>1650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Nová horní němčina (</a:t>
            </a:r>
            <a:r>
              <a:rPr lang="cs-CZ" altLang="cs-CZ" sz="2800" i="1" dirty="0" err="1" smtClean="0"/>
              <a:t>Neuhochdeutsch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od </a:t>
            </a:r>
            <a:r>
              <a:rPr lang="cs-CZ" altLang="cs-CZ" sz="2000" b="1" dirty="0" smtClean="0"/>
              <a:t>1650 </a:t>
            </a:r>
            <a:r>
              <a:rPr lang="cs-CZ" altLang="cs-CZ" sz="2000" dirty="0" smtClean="0"/>
              <a:t>dodnes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K diachronnímu pohledu:</a:t>
            </a:r>
            <a:br>
              <a:rPr lang="cs-CZ" altLang="cs-CZ" sz="2400" smtClean="0"/>
            </a:br>
            <a:r>
              <a:rPr lang="cs-CZ" altLang="cs-CZ" smtClean="0"/>
              <a:t>Porovnání některých stádií němčiny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AHD: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Gilaubiu in got fater almahtigon scepphion himiles enti erda.</a:t>
            </a:r>
            <a:endParaRPr lang="de-AT" altLang="ja-JP" sz="2800" smtClean="0">
              <a:solidFill>
                <a:schemeClr val="tx2"/>
              </a:solidFill>
              <a:ea typeface="ＭＳ Ｐゴシック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MHD: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Ich geloube an got vater almechtigen schephaer himels unde der erde.</a:t>
            </a:r>
            <a:endParaRPr lang="de-AT" altLang="ja-JP" sz="2800" smtClean="0">
              <a:solidFill>
                <a:schemeClr val="tx2"/>
              </a:solidFill>
              <a:ea typeface="ＭＳ Ｐゴシック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FNHD: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Ich gloube an got vater almächtigen schöpfer himmels und der erde.</a:t>
            </a:r>
            <a:endParaRPr lang="de-AT" altLang="ja-JP" sz="2800" smtClean="0">
              <a:solidFill>
                <a:schemeClr val="tx2"/>
              </a:solidFill>
              <a:ea typeface="ＭＳ Ｐゴシック" charset="-128"/>
            </a:endParaRPr>
          </a:p>
          <a:p>
            <a:pPr marL="0" indent="0" eaLnBrk="1" hangingPunct="1">
              <a:lnSpc>
                <a:spcPct val="90000"/>
              </a:lnSpc>
            </a:pPr>
            <a:endParaRPr lang="cs-CZ" altLang="cs-CZ" sz="28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Strukturalistický pohled na jazyk</a:t>
            </a:r>
          </a:p>
        </p:txBody>
      </p:sp>
      <p:sp>
        <p:nvSpPr>
          <p:cNvPr id="17415" name="Rectangle 10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FFFF66"/>
                </a:solidFill>
              </a:rPr>
              <a:t>synchronní</a:t>
            </a:r>
            <a:r>
              <a:rPr lang="cs-CZ" altLang="cs-CZ" dirty="0" smtClean="0"/>
              <a:t> a </a:t>
            </a:r>
            <a:r>
              <a:rPr lang="cs-CZ" altLang="cs-CZ" b="1" dirty="0" smtClean="0">
                <a:solidFill>
                  <a:srgbClr val="FFFF66"/>
                </a:solidFill>
              </a:rPr>
              <a:t>diachronní</a:t>
            </a:r>
            <a:r>
              <a:rPr lang="cs-CZ" altLang="cs-CZ" dirty="0" smtClean="0">
                <a:solidFill>
                  <a:srgbClr val="FFFF66"/>
                </a:solidFill>
              </a:rPr>
              <a:t> </a:t>
            </a:r>
            <a:r>
              <a:rPr lang="cs-CZ" altLang="cs-CZ" dirty="0" smtClean="0"/>
              <a:t>zkoumání jazyka</a:t>
            </a:r>
          </a:p>
          <a:p>
            <a:pPr eaLnBrk="1" hangingPunct="1"/>
            <a:r>
              <a:rPr lang="cs-CZ" altLang="cs-CZ" dirty="0" smtClean="0"/>
              <a:t>jazyk = 2 složky</a:t>
            </a:r>
          </a:p>
          <a:p>
            <a:pPr lvl="1" eaLnBrk="1" hangingPunct="1">
              <a:buNone/>
            </a:pPr>
            <a:r>
              <a:rPr lang="cs-CZ" altLang="cs-CZ" dirty="0" smtClean="0"/>
              <a:t>1. systém („</a:t>
            </a:r>
            <a:r>
              <a:rPr lang="cs-CZ" altLang="cs-CZ" b="1" dirty="0" err="1" smtClean="0">
                <a:solidFill>
                  <a:srgbClr val="FFFF66"/>
                </a:solidFill>
              </a:rPr>
              <a:t>langue</a:t>
            </a:r>
            <a:r>
              <a:rPr lang="cs-CZ" altLang="cs-CZ" dirty="0" smtClean="0"/>
              <a:t>“) </a:t>
            </a:r>
          </a:p>
          <a:p>
            <a:pPr lvl="1" eaLnBrk="1" hangingPunct="1">
              <a:buNone/>
            </a:pPr>
            <a:r>
              <a:rPr lang="cs-CZ" altLang="cs-CZ" dirty="0" smtClean="0"/>
              <a:t>2. konkrétní vyjádření/promluva („</a:t>
            </a:r>
            <a:r>
              <a:rPr lang="cs-CZ" altLang="cs-CZ" b="1" dirty="0" smtClean="0">
                <a:solidFill>
                  <a:srgbClr val="FFFF66"/>
                </a:solidFill>
              </a:rPr>
              <a:t>parole</a:t>
            </a:r>
            <a:r>
              <a:rPr lang="cs-CZ" altLang="cs-CZ" dirty="0" smtClean="0"/>
              <a:t>“) </a:t>
            </a:r>
          </a:p>
          <a:p>
            <a:pPr eaLnBrk="1" hangingPunct="1"/>
            <a:r>
              <a:rPr lang="cs-CZ" altLang="cs-CZ" dirty="0" smtClean="0"/>
              <a:t>jazyk = kódování do </a:t>
            </a:r>
            <a:r>
              <a:rPr lang="cs-CZ" altLang="cs-CZ" b="1" dirty="0" smtClean="0">
                <a:solidFill>
                  <a:srgbClr val="FFFF66"/>
                </a:solidFill>
              </a:rPr>
              <a:t>znaků</a:t>
            </a:r>
            <a:r>
              <a:rPr lang="cs-CZ" altLang="cs-CZ" dirty="0" smtClean="0"/>
              <a:t> </a:t>
            </a:r>
          </a:p>
          <a:p>
            <a:pPr eaLnBrk="1" hangingPunct="1"/>
            <a:r>
              <a:rPr lang="cs-CZ" altLang="cs-CZ" dirty="0" smtClean="0"/>
              <a:t>vztahy mezi znaky </a:t>
            </a:r>
          </a:p>
          <a:p>
            <a:pPr lvl="1" eaLnBrk="1" hangingPunct="1">
              <a:buNone/>
            </a:pPr>
            <a:r>
              <a:rPr lang="cs-CZ" altLang="cs-CZ" b="1" dirty="0" smtClean="0">
                <a:solidFill>
                  <a:srgbClr val="FFFF66"/>
                </a:solidFill>
              </a:rPr>
              <a:t>paradigmatické</a:t>
            </a:r>
            <a:r>
              <a:rPr lang="cs-CZ" altLang="cs-CZ" dirty="0" smtClean="0">
                <a:solidFill>
                  <a:srgbClr val="FFFF66"/>
                </a:solidFill>
              </a:rPr>
              <a:t> </a:t>
            </a:r>
            <a:r>
              <a:rPr lang="cs-CZ" altLang="cs-CZ" dirty="0" smtClean="0"/>
              <a:t>a </a:t>
            </a:r>
          </a:p>
          <a:p>
            <a:pPr lvl="1" eaLnBrk="1" hangingPunct="1">
              <a:buNone/>
            </a:pPr>
            <a:r>
              <a:rPr lang="cs-CZ" altLang="cs-CZ" b="1" dirty="0" smtClean="0">
                <a:solidFill>
                  <a:srgbClr val="FFFF66"/>
                </a:solidFill>
              </a:rPr>
              <a:t>syntagmatické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Dvě složky jazyka</a:t>
            </a:r>
            <a:endParaRPr lang="cs-CZ" altLang="cs-CZ" b="1" i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abstraktní „</a:t>
            </a:r>
            <a:r>
              <a:rPr lang="cs-CZ" altLang="cs-CZ" sz="2800" b="1" smtClean="0"/>
              <a:t>langová</a:t>
            </a:r>
            <a:r>
              <a:rPr lang="cs-CZ" altLang="cs-CZ" sz="2800" smtClean="0"/>
              <a:t>“ (</a:t>
            </a:r>
            <a:r>
              <a:rPr lang="cs-CZ" altLang="cs-CZ" sz="2800" i="1" smtClean="0"/>
              <a:t>e Langue</a:t>
            </a:r>
            <a:r>
              <a:rPr lang="cs-CZ" altLang="cs-CZ" sz="2800" smtClean="0"/>
              <a:t>) – „-émová“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x + y = z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konkrétní „</a:t>
            </a:r>
            <a:r>
              <a:rPr lang="cs-CZ" altLang="cs-CZ" sz="2800" b="1" smtClean="0"/>
              <a:t>parolová</a:t>
            </a:r>
            <a:r>
              <a:rPr lang="cs-CZ" altLang="cs-CZ" sz="2800" smtClean="0"/>
              <a:t>“ (</a:t>
            </a:r>
            <a:r>
              <a:rPr lang="cs-CZ" altLang="cs-CZ" sz="2800" i="1" smtClean="0"/>
              <a:t>e Parole</a:t>
            </a:r>
            <a:r>
              <a:rPr lang="cs-CZ" altLang="cs-CZ" sz="2800" smtClean="0"/>
              <a:t>) 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101 + 152 = 253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-------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u="sng" smtClean="0">
                <a:solidFill>
                  <a:srgbClr val="FFFF66"/>
                </a:solidFill>
              </a:rPr>
              <a:t>Langue</a:t>
            </a:r>
            <a:r>
              <a:rPr lang="cs-CZ" altLang="cs-CZ" sz="2400" smtClean="0"/>
              <a:t>: N		+	V	+	O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altLang="cs-CZ" sz="2400" b="1" u="sng" smtClean="0">
              <a:solidFill>
                <a:srgbClr val="FFFF66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u="sng" smtClean="0">
                <a:solidFill>
                  <a:srgbClr val="FFFF66"/>
                </a:solidFill>
              </a:rPr>
              <a:t>Parole:</a:t>
            </a:r>
            <a:r>
              <a:rPr lang="cs-CZ" altLang="cs-CZ" sz="2400" smtClean="0"/>
              <a:t> Pepa		 jí 		nudle.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	       Pepi 		isst 		Nudeln.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Joe 		eats 		noodels.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Bayern 3		brachte		Nachrichten.</a:t>
            </a:r>
            <a:endParaRPr lang="cs-CZ" alt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1593</Words>
  <Application>Microsoft Office PowerPoint</Application>
  <PresentationFormat>Předvádění na obrazovce (4:3)</PresentationFormat>
  <Paragraphs>394</Paragraphs>
  <Slides>33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ＭＳ 明朝</vt:lpstr>
      <vt:lpstr>ＭＳ Ｐゴシック</vt:lpstr>
      <vt:lpstr>Arial</vt:lpstr>
      <vt:lpstr>Arial Black</vt:lpstr>
      <vt:lpstr>Calibri</vt:lpstr>
      <vt:lpstr>Tahoma</vt:lpstr>
      <vt:lpstr>Times New Roman</vt:lpstr>
      <vt:lpstr>Verdana</vt:lpstr>
      <vt:lpstr>Default Design</vt:lpstr>
      <vt:lpstr>Studijní literatura </vt:lpstr>
      <vt:lpstr>LINGVISTIKA  (e Linguistik)</vt:lpstr>
      <vt:lpstr>FILOLOGIE</vt:lpstr>
      <vt:lpstr>Předmět lingvistiky</vt:lpstr>
      <vt:lpstr>Pohled na jazyk </vt:lpstr>
      <vt:lpstr>K diachronnímu pohledu (str.37):  Vývojové etapy němčiny (Entwicklungsstadien des Deutschen)</vt:lpstr>
      <vt:lpstr>K diachronnímu pohledu: Porovnání některých stádií němčiny</vt:lpstr>
      <vt:lpstr>Strukturalistický pohled na jazyk</vt:lpstr>
      <vt:lpstr>Dvě složky jazyka</vt:lpstr>
      <vt:lpstr>Prezentace aplikace PowerPoint</vt:lpstr>
      <vt:lpstr>langue a parole</vt:lpstr>
      <vt:lpstr>Jazykový znak</vt:lpstr>
      <vt:lpstr>Jazykový znak</vt:lpstr>
      <vt:lpstr>Znak  (Ogden-Richardsův sémiotický trojúhelník) </vt:lpstr>
      <vt:lpstr>Vztahy mezi jazykovými znaky  </vt:lpstr>
      <vt:lpstr>Paradigma - Syntagma</vt:lpstr>
      <vt:lpstr>Jak se tvoří promluva</vt:lpstr>
      <vt:lpstr>Prezentace aplikace PowerPoint</vt:lpstr>
      <vt:lpstr>Jazykové roviny/ plány (laicky)</vt:lpstr>
      <vt:lpstr>Příklad (věcného) textu</vt:lpstr>
      <vt:lpstr>Text → Věta → Slovo → menší jednotky </vt:lpstr>
      <vt:lpstr>Věty = výpovědi</vt:lpstr>
      <vt:lpstr>Slova = nálepky/kódy/znaky</vt:lpstr>
      <vt:lpstr>Nižší jednotky než slova - morfy</vt:lpstr>
      <vt:lpstr>Nižší jednotky než slova – fony/„grafy“</vt:lpstr>
      <vt:lpstr>Od textu k hlásce a písmenu</vt:lpstr>
      <vt:lpstr>Příklad (stylizovaného) textu</vt:lpstr>
      <vt:lpstr>Teoretické lingvistické disciplíny</vt:lpstr>
      <vt:lpstr>Definice jednotek lingvistických disciplin</vt:lpstr>
      <vt:lpstr>Definice jednotek lingvistických disciplin</vt:lpstr>
      <vt:lpstr>Dělení a funkce jazyka</vt:lpstr>
      <vt:lpstr>Co je na lingvistice rajcovní?</vt:lpstr>
      <vt:lpstr>Děkuji za pozornost!</vt:lpstr>
    </vt:vector>
  </TitlesOfParts>
  <Company>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LINGVISTIKA</dc:title>
  <dc:creator>Tomáš Káňa</dc:creator>
  <cp:lastModifiedBy>Tomas</cp:lastModifiedBy>
  <cp:revision>109</cp:revision>
  <cp:lastPrinted>2013-10-09T17:11:49Z</cp:lastPrinted>
  <dcterms:created xsi:type="dcterms:W3CDTF">2005-10-05T12:00:49Z</dcterms:created>
  <dcterms:modified xsi:type="dcterms:W3CDTF">2018-10-04T16:30:38Z</dcterms:modified>
</cp:coreProperties>
</file>