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320" r:id="rId3"/>
    <p:sldId id="358" r:id="rId4"/>
    <p:sldId id="359" r:id="rId5"/>
    <p:sldId id="357" r:id="rId6"/>
    <p:sldId id="327" r:id="rId7"/>
    <p:sldId id="355" r:id="rId8"/>
    <p:sldId id="344" r:id="rId9"/>
    <p:sldId id="347" r:id="rId10"/>
    <p:sldId id="348" r:id="rId11"/>
    <p:sldId id="329" r:id="rId12"/>
    <p:sldId id="330" r:id="rId13"/>
    <p:sldId id="346" r:id="rId14"/>
    <p:sldId id="331" r:id="rId15"/>
    <p:sldId id="328" r:id="rId16"/>
    <p:sldId id="353" r:id="rId17"/>
    <p:sldId id="354" r:id="rId18"/>
  </p:sldIdLst>
  <p:sldSz cx="9144000" cy="6858000" type="screen4x3"/>
  <p:notesSz cx="6858000" cy="9737725"/>
  <p:defaultTextStyle>
    <a:defPPr>
      <a:defRPr lang="de-DE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CC"/>
    <a:srgbClr val="66FF33"/>
    <a:srgbClr val="FF33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391" autoAdjust="0"/>
  </p:normalViewPr>
  <p:slideViewPr>
    <p:cSldViewPr>
      <p:cViewPr varScale="1">
        <p:scale>
          <a:sx n="68" d="100"/>
          <a:sy n="68" d="100"/>
        </p:scale>
        <p:origin x="54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3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758" y="-90"/>
      </p:cViewPr>
      <p:guideLst>
        <p:guide orient="horz" pos="306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233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234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234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9B9191A9-4637-4D2D-AE4C-03A574A1AB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808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30250"/>
            <a:ext cx="4868862" cy="3651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25975"/>
            <a:ext cx="50292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573D96B4-4A1C-432D-B093-C8DC6CF870B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4862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AT" sz="1200" b="0" i="0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Samstag, 18. Oktober, 9.00-13.45 Uhr und Samstag, 22. November, 9.00-13.45</a:t>
            </a:r>
            <a:endParaRPr lang="de-AT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3D96B4-4A1C-432D-B093-C8DC6CF870B7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9255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94C11D-45CC-4D2D-8DD5-BE87F744DD48}" type="slidenum">
              <a:rPr lang="de-DE" smtClean="0">
                <a:latin typeface="Times New Roman" pitchFamily="18" charset="0"/>
              </a:rPr>
              <a:pPr/>
              <a:t>10</a:t>
            </a:fld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3391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450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F0AC6D-FBC1-49A5-A571-1B47361017D0}" type="slidenum">
              <a:rPr lang="de-DE" smtClean="0">
                <a:latin typeface="Times New Roman" pitchFamily="18" charset="0"/>
              </a:rPr>
              <a:pPr/>
              <a:t>11</a:t>
            </a:fld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3330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4310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471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FC6F10-2CC3-4803-85AD-57D708B9C42A}" type="slidenum">
              <a:rPr lang="de-DE" smtClean="0">
                <a:latin typeface="Times New Roman" pitchFamily="18" charset="0"/>
              </a:rPr>
              <a:pPr/>
              <a:t>13</a:t>
            </a:fld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2688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BA04FE-EF12-4EF8-8FE7-51B71CBC2AA4}" type="slidenum">
              <a:rPr lang="de-DE" smtClean="0">
                <a:latin typeface="Times New Roman" pitchFamily="18" charset="0"/>
              </a:rPr>
              <a:pPr/>
              <a:t>14</a:t>
            </a:fld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673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D47F00-1D69-480C-A4DE-ADCAA72F4F1C}" type="slidenum">
              <a:rPr lang="de-DE" smtClean="0">
                <a:latin typeface="Times New Roman" pitchFamily="18" charset="0"/>
              </a:rPr>
              <a:pPr/>
              <a:t>2</a:t>
            </a:fld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438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AT" sz="1200" b="0" i="0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Samstag, 18. Oktober, 9.00-13.45 Uhr und Samstag, 22. November, 9.00-13.45</a:t>
            </a:r>
            <a:endParaRPr lang="de-AT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3D96B4-4A1C-432D-B093-C8DC6CF870B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91006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66F602-AE43-4E71-AE70-D38CDB7831DF}" type="slidenum">
              <a:rPr lang="de-DE" smtClean="0">
                <a:latin typeface="Times New Roman" pitchFamily="18" charset="0"/>
              </a:rPr>
              <a:pPr/>
              <a:t>4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573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D3AEB1-FEC7-4EEF-8F67-020F18F5666D}" type="slidenum">
              <a:rPr lang="de-DE" smtClean="0">
                <a:latin typeface="Times New Roman" pitchFamily="18" charset="0"/>
              </a:rPr>
              <a:pPr/>
              <a:t>5</a:t>
            </a:fld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5749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3F92C3-E575-4DF7-9AB6-254EC6B66B46}" type="slidenum">
              <a:rPr lang="de-DE" smtClean="0">
                <a:latin typeface="Times New Roman" pitchFamily="18" charset="0"/>
              </a:rPr>
              <a:pPr/>
              <a:t>6</a:t>
            </a:fld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045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0C940F-DEC6-4253-BDF6-6A449F9C0712}" type="slidenum">
              <a:rPr lang="de-DE" smtClean="0">
                <a:latin typeface="Times New Roman" pitchFamily="18" charset="0"/>
              </a:rPr>
              <a:pPr/>
              <a:t>7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3403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>
                <a:latin typeface="Times New Roman" pitchFamily="18" charset="0"/>
              </a:rPr>
              <a:t>Gebrauch klar, Äußerungen jedoch „komisch“</a:t>
            </a:r>
          </a:p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20E914-8152-45C9-A1D5-10A20684BB83}" type="slidenum">
              <a:rPr lang="de-DE" smtClean="0">
                <a:latin typeface="Times New Roman" pitchFamily="18" charset="0"/>
              </a:rPr>
              <a:pPr/>
              <a:t>8</a:t>
            </a:fld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9710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>
                <a:latin typeface="Times New Roman" pitchFamily="18" charset="0"/>
              </a:rPr>
              <a:t>Gebrauch klar, Äußerungen jedoch „komisch“</a:t>
            </a:r>
          </a:p>
          <a:p>
            <a:endParaRPr lang="cs-CZ" smtClean="0">
              <a:latin typeface="Times New Roman" pitchFamily="18" charset="0"/>
            </a:endParaRPr>
          </a:p>
          <a:p>
            <a:r>
              <a:rPr lang="de-DE" smtClean="0">
                <a:latin typeface="Times New Roman" pitchFamily="18" charset="0"/>
              </a:rPr>
              <a:t>Die Weintraube symbolisiert den einst blühenden Weinbau in Jena.</a:t>
            </a:r>
            <a:endParaRPr lang="cs-CZ" smtClean="0">
              <a:latin typeface="Times New Roman" pitchFamily="18" charset="0"/>
            </a:endParaRPr>
          </a:p>
        </p:txBody>
      </p:sp>
      <p:sp>
        <p:nvSpPr>
          <p:cNvPr id="4301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495629-3D00-4119-B6A9-413521C1D0F2}" type="slidenum">
              <a:rPr lang="de-DE" smtClean="0">
                <a:latin typeface="Times New Roman" pitchFamily="18" charset="0"/>
              </a:rPr>
              <a:pPr/>
              <a:t>9</a:t>
            </a:fld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073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206A9-49A6-462D-8830-426270CB30C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28C05-0EE5-4594-8796-6A6671F4C91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4D373-9FEB-45B5-8BF6-17C7E580A83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539B4-767E-40D9-B5E5-FC02E86C82B1}" type="datetime4">
              <a:rPr lang="cs-CZ"/>
              <a:pPr>
                <a:defRPr/>
              </a:pPr>
              <a:t>5. října 2016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14E17-1987-4CAA-8EB9-559EDC74397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6625B-5EAF-45D5-9681-F37FDA26A355}" type="datetime4">
              <a:rPr lang="cs-CZ"/>
              <a:pPr>
                <a:defRPr/>
              </a:pPr>
              <a:t>5. října 2016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A62B7-0455-4719-81C7-9C80365D0E7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FCA10-F470-4F66-BFB5-D7CE06CCC300}" type="datetime4">
              <a:rPr lang="cs-CZ"/>
              <a:pPr>
                <a:defRPr/>
              </a:pPr>
              <a:t>5. října 2016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0A49D-7161-4108-90CF-BCC9CDE4AD3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733D7-5366-4B3B-94A1-7FE83D418D51}" type="datetime4">
              <a:rPr lang="cs-CZ"/>
              <a:pPr>
                <a:defRPr/>
              </a:pPr>
              <a:t>5. října 2016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A5F4E-FF0D-480D-AAFC-6C9D336997B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23977-3E6A-41EA-A9EF-A51EF883B466}" type="datetime4">
              <a:rPr lang="cs-CZ"/>
              <a:pPr>
                <a:defRPr/>
              </a:pPr>
              <a:t>5. října 2016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01163-F59A-42F5-85A4-6C62F574ED2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B1E30-9F2A-4347-9990-10C587359302}" type="datetime4">
              <a:rPr lang="cs-CZ"/>
              <a:pPr>
                <a:defRPr/>
              </a:pPr>
              <a:t>5. října 2016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2FD9E-D402-49E2-AE06-86A0578E335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932CE-48C4-4ED3-84A0-5331AEA74192}" type="datetime4">
              <a:rPr lang="cs-CZ"/>
              <a:pPr>
                <a:defRPr/>
              </a:pPr>
              <a:t>5. října 2016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A29D1-438B-4F86-9F83-6B7EB0206A7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3EF13-2510-4C04-A1A0-8841963C3CC6}" type="datetime4">
              <a:rPr lang="cs-CZ"/>
              <a:pPr>
                <a:defRPr/>
              </a:pPr>
              <a:t>5. října 2016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8B62B-CBC2-4AC0-B5B5-A831979EC3E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57EF9-4AAF-4AE4-900B-2BF4B0FC8B1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AC59C-9A6B-4448-B80A-6FA72DBA503F}" type="datetime4">
              <a:rPr lang="cs-CZ"/>
              <a:pPr>
                <a:defRPr/>
              </a:pPr>
              <a:t>5. října 2016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109AA-DF0E-4D54-A146-BB1B9DD89BB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17A12-8ED2-425E-8ADF-8E101435F806}" type="datetime4">
              <a:rPr lang="cs-CZ"/>
              <a:pPr>
                <a:defRPr/>
              </a:pPr>
              <a:t>5. října 2016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5EC1B-EE07-433F-84DB-05461D5F204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9349B-6DA0-49AB-81C2-DB33F4BC333F}" type="datetime4">
              <a:rPr lang="cs-CZ"/>
              <a:pPr>
                <a:defRPr/>
              </a:pPr>
              <a:t>5. října 2016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C69C7-9944-432E-BCEE-368D2EF720C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D8A61-6B41-42A7-9C6B-A0280FD9903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FC37A-6D74-4D3B-8816-C5444AEDFC7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A57D5-0F62-473F-AB9E-66EFCE54990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F08B1-F974-4B47-8118-E838D91A096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3E50F-BFCE-46B7-B7DC-B8761ACE680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51299-763A-4E5D-8636-6542CE80E73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FDCC2-3FBB-4C79-843C-A832419E60F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033598E7-6A8F-4730-9E94-902C15F5ACE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504789B-384B-4F50-84F4-D1A471EDF082}" type="datetime4">
              <a:rPr lang="cs-CZ"/>
              <a:pPr>
                <a:defRPr/>
              </a:pPr>
              <a:t>5. října 2016</a:t>
            </a:fld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A20F2FCB-5ADE-47B2-A47E-67AA13534B2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homas.kana@univie.ac.a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neon.niederlandistik.fu-berlin.de/textstat/" TargetMode="External"/><Relationship Id="rId2" Type="http://schemas.openxmlformats.org/officeDocument/2006/relationships/hyperlink" Target="http://www.linglit.tu-darmstadt.de/index.php?id=linguistics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ssprache.at/" TargetMode="External"/><Relationship Id="rId2" Type="http://schemas.openxmlformats.org/officeDocument/2006/relationships/hyperlink" Target="http://www.dwds.d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2016/16-Handout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755650" y="620713"/>
            <a:ext cx="7772400" cy="1143000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FFFF"/>
                </a:solidFill>
                <a:latin typeface="Tahoma" pitchFamily="34" charset="0"/>
              </a:rPr>
              <a:t>(</a:t>
            </a:r>
            <a:r>
              <a:rPr lang="cs-CZ" sz="2800" b="1" dirty="0" err="1" smtClean="0">
                <a:solidFill>
                  <a:srgbClr val="FFFFFF"/>
                </a:solidFill>
                <a:latin typeface="Tahoma" pitchFamily="34" charset="0"/>
              </a:rPr>
              <a:t>Möglichkeiten</a:t>
            </a:r>
            <a:r>
              <a:rPr lang="cs-CZ" sz="2800" b="1" dirty="0" smtClean="0">
                <a:solidFill>
                  <a:srgbClr val="FFFFFF"/>
                </a:solidFill>
                <a:latin typeface="Tahoma" pitchFamily="34" charset="0"/>
              </a:rPr>
              <a:t> der)</a:t>
            </a:r>
            <a:br>
              <a:rPr lang="cs-CZ" sz="2800" b="1" dirty="0" smtClean="0">
                <a:solidFill>
                  <a:srgbClr val="FFFFFF"/>
                </a:solidFill>
                <a:latin typeface="Tahoma" pitchFamily="34" charset="0"/>
              </a:rPr>
            </a:br>
            <a:r>
              <a:rPr lang="cs-CZ" sz="2800" b="1" dirty="0" err="1" smtClean="0">
                <a:solidFill>
                  <a:srgbClr val="FFFFFF"/>
                </a:solidFill>
                <a:latin typeface="Tahoma" pitchFamily="34" charset="0"/>
              </a:rPr>
              <a:t>Korpusanalyse</a:t>
            </a:r>
            <a:r>
              <a:rPr lang="cs-CZ" sz="2800" b="1" dirty="0" smtClean="0">
                <a:solidFill>
                  <a:srgbClr val="FFFFFF"/>
                </a:solidFill>
                <a:latin typeface="Tahoma" pitchFamily="34" charset="0"/>
              </a:rPr>
              <a:t/>
            </a:r>
            <a:br>
              <a:rPr lang="cs-CZ" sz="2800" b="1" dirty="0" smtClean="0">
                <a:solidFill>
                  <a:srgbClr val="FFFFFF"/>
                </a:solidFill>
                <a:latin typeface="Tahoma" pitchFamily="34" charset="0"/>
              </a:rPr>
            </a:br>
            <a:r>
              <a:rPr lang="de-DE" sz="2000" dirty="0" err="1" smtClean="0">
                <a:solidFill>
                  <a:srgbClr val="FFFFFF"/>
                </a:solidFill>
                <a:latin typeface="Tahoma" pitchFamily="34" charset="0"/>
              </a:rPr>
              <a:t>Tomáš</a:t>
            </a:r>
            <a:r>
              <a:rPr lang="de-DE" sz="2000" dirty="0" smtClean="0">
                <a:solidFill>
                  <a:srgbClr val="FFFFFF"/>
                </a:solidFill>
                <a:latin typeface="Tahoma" pitchFamily="34" charset="0"/>
              </a:rPr>
              <a:t> Káňa</a:t>
            </a:r>
            <a:endParaRPr lang="cs-CZ" sz="2800" dirty="0" smtClean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1200"/>
            <a:ext cx="8280920" cy="4114800"/>
          </a:xfrm>
        </p:spPr>
        <p:txBody>
          <a:bodyPr/>
          <a:lstStyle/>
          <a:p>
            <a:pPr>
              <a:buFontTx/>
              <a:buNone/>
            </a:pPr>
            <a:r>
              <a:rPr lang="cs-CZ" sz="2400" b="1" dirty="0" err="1" smtClean="0">
                <a:solidFill>
                  <a:srgbClr val="FFFFFF"/>
                </a:solidFill>
                <a:latin typeface="Tahoma" pitchFamily="34" charset="0"/>
              </a:rPr>
              <a:t>Konsultationen</a:t>
            </a:r>
            <a:r>
              <a:rPr lang="cs-CZ" sz="2400" dirty="0" smtClean="0">
                <a:solidFill>
                  <a:srgbClr val="FFFFFF"/>
                </a:solidFill>
                <a:latin typeface="Tahoma" pitchFamily="34" charset="0"/>
              </a:rPr>
              <a:t>: </a:t>
            </a:r>
            <a:r>
              <a:rPr lang="de-AT" sz="2400" dirty="0" smtClean="0">
                <a:solidFill>
                  <a:srgbClr val="FFFFFF"/>
                </a:solidFill>
                <a:latin typeface="Tahoma" pitchFamily="34" charset="0"/>
              </a:rPr>
              <a:t>per E-Mail </a:t>
            </a:r>
            <a:r>
              <a:rPr lang="cs-CZ" sz="2400" dirty="0" err="1" smtClean="0">
                <a:solidFill>
                  <a:srgbClr val="FFFFFF"/>
                </a:solidFill>
                <a:latin typeface="Tahoma" pitchFamily="34" charset="0"/>
              </a:rPr>
              <a:t>und</a:t>
            </a:r>
            <a:r>
              <a:rPr lang="cs-CZ" sz="2400" dirty="0" smtClean="0">
                <a:solidFill>
                  <a:srgbClr val="FFFFFF"/>
                </a:solidFill>
                <a:latin typeface="Tahoma" pitchFamily="34" charset="0"/>
              </a:rPr>
              <a:t> nach jedem </a:t>
            </a:r>
            <a:r>
              <a:rPr lang="cs-CZ" sz="2400" dirty="0" err="1" smtClean="0">
                <a:solidFill>
                  <a:srgbClr val="FFFFFF"/>
                </a:solidFill>
                <a:latin typeface="Tahoma" pitchFamily="34" charset="0"/>
              </a:rPr>
              <a:t>Seminar</a:t>
            </a:r>
            <a:r>
              <a:rPr lang="de-AT" sz="2400" dirty="0" smtClean="0">
                <a:solidFill>
                  <a:srgbClr val="FFFFFF"/>
                </a:solidFill>
                <a:latin typeface="Tahoma" pitchFamily="34" charset="0"/>
              </a:rPr>
              <a:t>block</a:t>
            </a:r>
            <a:endParaRPr lang="cs-CZ" sz="2400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buFontTx/>
              <a:buNone/>
            </a:pPr>
            <a:endParaRPr lang="de-AT" sz="2400" b="1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buFontTx/>
              <a:buNone/>
            </a:pPr>
            <a:r>
              <a:rPr lang="cs-CZ" sz="2400" b="1" dirty="0" smtClean="0">
                <a:solidFill>
                  <a:srgbClr val="FFFFFF"/>
                </a:solidFill>
                <a:latin typeface="Tahoma" pitchFamily="34" charset="0"/>
              </a:rPr>
              <a:t>E-mail</a:t>
            </a:r>
            <a:r>
              <a:rPr lang="cs-CZ" sz="2400" dirty="0" smtClean="0">
                <a:solidFill>
                  <a:srgbClr val="FFFFFF"/>
                </a:solidFill>
                <a:latin typeface="Tahoma" pitchFamily="34" charset="0"/>
              </a:rPr>
              <a:t>: </a:t>
            </a:r>
            <a:r>
              <a:rPr lang="cs-CZ" sz="2400" dirty="0" smtClean="0">
                <a:solidFill>
                  <a:srgbClr val="FFFFFF"/>
                </a:solidFill>
                <a:latin typeface="Tahoma" pitchFamily="34" charset="0"/>
                <a:hlinkClick r:id="rId3"/>
              </a:rPr>
              <a:t>thomas.kana@univie.ac.at</a:t>
            </a:r>
            <a:endParaRPr lang="de-AT" sz="2400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buFontTx/>
              <a:buNone/>
            </a:pPr>
            <a:r>
              <a:rPr lang="de-AT" sz="2400" b="1" dirty="0" smtClean="0">
                <a:solidFill>
                  <a:srgbClr val="FFFFFF"/>
                </a:solidFill>
                <a:latin typeface="Tahoma" pitchFamily="34" charset="0"/>
              </a:rPr>
              <a:t>Betreff: </a:t>
            </a:r>
            <a:r>
              <a:rPr lang="de-AT" sz="2400" dirty="0" err="1" smtClean="0">
                <a:solidFill>
                  <a:srgbClr val="FFFFFF"/>
                </a:solidFill>
                <a:latin typeface="Tahoma" pitchFamily="34" charset="0"/>
              </a:rPr>
              <a:t>ULDaF</a:t>
            </a:r>
            <a:r>
              <a:rPr lang="de-AT" sz="2400" dirty="0" smtClean="0">
                <a:solidFill>
                  <a:srgbClr val="FFFFFF"/>
                </a:solidFill>
                <a:latin typeface="Tahoma" pitchFamily="34" charset="0"/>
              </a:rPr>
              <a:t> - .......</a:t>
            </a:r>
            <a:endParaRPr lang="cs-CZ" sz="2400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buFontTx/>
              <a:buNone/>
            </a:pPr>
            <a:endParaRPr lang="de-AT" sz="2400" b="1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buFontTx/>
              <a:buNone/>
            </a:pPr>
            <a:r>
              <a:rPr lang="cs-CZ" sz="2400" b="1" dirty="0" err="1" smtClean="0">
                <a:solidFill>
                  <a:srgbClr val="FFFFFF"/>
                </a:solidFill>
                <a:latin typeface="Tahoma" pitchFamily="34" charset="0"/>
              </a:rPr>
              <a:t>Seminarblöcke</a:t>
            </a:r>
            <a:r>
              <a:rPr lang="cs-CZ" sz="2400" b="1" dirty="0" smtClean="0">
                <a:solidFill>
                  <a:srgbClr val="FFFFFF"/>
                </a:solidFill>
                <a:latin typeface="Tahoma" pitchFamily="34" charset="0"/>
              </a:rPr>
              <a:t>:</a:t>
            </a:r>
          </a:p>
          <a:p>
            <a:pPr>
              <a:buFontTx/>
              <a:buNone/>
            </a:pPr>
            <a:r>
              <a:rPr lang="cs-CZ" sz="2400" b="1" dirty="0" smtClean="0">
                <a:solidFill>
                  <a:srgbClr val="FFFFFF"/>
                </a:solidFill>
                <a:latin typeface="Tahoma" pitchFamily="34" charset="0"/>
              </a:rPr>
              <a:t>	</a:t>
            </a:r>
            <a:r>
              <a:rPr lang="cs-CZ" sz="2400" b="1" dirty="0" err="1" smtClean="0">
                <a:solidFill>
                  <a:srgbClr val="FFFFFF"/>
                </a:solidFill>
                <a:latin typeface="Tahoma" pitchFamily="34" charset="0"/>
              </a:rPr>
              <a:t>Samstag</a:t>
            </a:r>
            <a:r>
              <a:rPr lang="cs-CZ" sz="2400" b="1" dirty="0" smtClean="0">
                <a:solidFill>
                  <a:srgbClr val="FFFFFF"/>
                </a:solidFill>
                <a:latin typeface="Tahoma" pitchFamily="34" charset="0"/>
              </a:rPr>
              <a:t>, 8. </a:t>
            </a:r>
            <a:r>
              <a:rPr lang="cs-CZ" sz="2400" b="1" dirty="0" err="1" smtClean="0">
                <a:solidFill>
                  <a:srgbClr val="FFFFFF"/>
                </a:solidFill>
                <a:latin typeface="Tahoma" pitchFamily="34" charset="0"/>
              </a:rPr>
              <a:t>Oktober</a:t>
            </a:r>
            <a:r>
              <a:rPr lang="cs-CZ" sz="2400" b="1" dirty="0" smtClean="0">
                <a:solidFill>
                  <a:srgbClr val="FFFFFF"/>
                </a:solidFill>
                <a:latin typeface="Tahoma" pitchFamily="34" charset="0"/>
              </a:rPr>
              <a:t> 		  9.00 – 11.45</a:t>
            </a:r>
          </a:p>
          <a:p>
            <a:pPr>
              <a:buFontTx/>
              <a:buNone/>
            </a:pPr>
            <a:r>
              <a:rPr lang="cs-CZ" sz="2400" b="1" dirty="0" smtClean="0">
                <a:solidFill>
                  <a:srgbClr val="FFFFFF"/>
                </a:solidFill>
                <a:latin typeface="Tahoma" pitchFamily="34" charset="0"/>
              </a:rPr>
              <a:t>	</a:t>
            </a:r>
            <a:r>
              <a:rPr lang="cs-CZ" sz="2400" b="1" dirty="0" err="1" smtClean="0">
                <a:solidFill>
                  <a:srgbClr val="FFFFFF"/>
                </a:solidFill>
                <a:latin typeface="Tahoma" pitchFamily="34" charset="0"/>
              </a:rPr>
              <a:t>Samstag</a:t>
            </a:r>
            <a:r>
              <a:rPr lang="cs-CZ" sz="2400" b="1" dirty="0">
                <a:solidFill>
                  <a:srgbClr val="FFFFFF"/>
                </a:solidFill>
                <a:latin typeface="Tahoma" pitchFamily="34" charset="0"/>
              </a:rPr>
              <a:t>, </a:t>
            </a:r>
            <a:r>
              <a:rPr lang="cs-CZ" sz="2400" b="1" dirty="0" smtClean="0">
                <a:solidFill>
                  <a:srgbClr val="FFFFFF"/>
                </a:solidFill>
                <a:latin typeface="Tahoma" pitchFamily="34" charset="0"/>
              </a:rPr>
              <a:t>5. </a:t>
            </a:r>
            <a:r>
              <a:rPr lang="cs-CZ" sz="2400" b="1" dirty="0" err="1" smtClean="0">
                <a:solidFill>
                  <a:srgbClr val="FFFFFF"/>
                </a:solidFill>
                <a:latin typeface="Tahoma" pitchFamily="34" charset="0"/>
              </a:rPr>
              <a:t>November</a:t>
            </a:r>
            <a:r>
              <a:rPr lang="cs-CZ" sz="2400" b="1" dirty="0" smtClean="0">
                <a:solidFill>
                  <a:srgbClr val="FFFFFF"/>
                </a:solidFill>
                <a:latin typeface="Tahoma" pitchFamily="34" charset="0"/>
              </a:rPr>
              <a:t> 	  9.00 </a:t>
            </a:r>
            <a:r>
              <a:rPr lang="cs-CZ" sz="2400" b="1" dirty="0">
                <a:solidFill>
                  <a:srgbClr val="FFFFFF"/>
                </a:solidFill>
                <a:latin typeface="Tahoma" pitchFamily="34" charset="0"/>
              </a:rPr>
              <a:t>– </a:t>
            </a:r>
            <a:r>
              <a:rPr lang="cs-CZ" sz="2400" b="1" dirty="0" smtClean="0">
                <a:solidFill>
                  <a:srgbClr val="FFFFFF"/>
                </a:solidFill>
                <a:latin typeface="Tahoma" pitchFamily="34" charset="0"/>
              </a:rPr>
              <a:t>11.45</a:t>
            </a:r>
          </a:p>
          <a:p>
            <a:pPr>
              <a:buFontTx/>
              <a:buNone/>
            </a:pPr>
            <a:r>
              <a:rPr lang="cs-CZ" sz="2400" b="1" dirty="0" smtClean="0">
                <a:solidFill>
                  <a:srgbClr val="FFFFFF"/>
                </a:solidFill>
                <a:latin typeface="Tahoma" pitchFamily="34" charset="0"/>
              </a:rPr>
              <a:t>	</a:t>
            </a:r>
            <a:r>
              <a:rPr lang="cs-CZ" sz="2400" b="1" dirty="0" err="1" smtClean="0">
                <a:solidFill>
                  <a:srgbClr val="FFFFFF"/>
                </a:solidFill>
                <a:latin typeface="Tahoma" pitchFamily="34" charset="0"/>
              </a:rPr>
              <a:t>Freitag</a:t>
            </a:r>
            <a:r>
              <a:rPr lang="cs-CZ" sz="2400" b="1" dirty="0" smtClean="0">
                <a:solidFill>
                  <a:srgbClr val="FFFFFF"/>
                </a:solidFill>
                <a:latin typeface="Tahoma" pitchFamily="34" charset="0"/>
              </a:rPr>
              <a:t>, 9. </a:t>
            </a:r>
            <a:r>
              <a:rPr lang="cs-CZ" sz="2400" b="1" dirty="0" err="1" smtClean="0">
                <a:solidFill>
                  <a:srgbClr val="FFFFFF"/>
                </a:solidFill>
                <a:latin typeface="Tahoma" pitchFamily="34" charset="0"/>
              </a:rPr>
              <a:t>Dezember</a:t>
            </a:r>
            <a:r>
              <a:rPr lang="cs-CZ" sz="2400" b="1" dirty="0" smtClean="0">
                <a:solidFill>
                  <a:srgbClr val="FFFFFF"/>
                </a:solidFill>
                <a:latin typeface="Tahoma" pitchFamily="34" charset="0"/>
              </a:rPr>
              <a:t> 		13.00 – 16.30</a:t>
            </a:r>
            <a:endParaRPr lang="de-AT" sz="2400" b="1" dirty="0" smtClean="0">
              <a:solidFill>
                <a:srgbClr val="FFFFFF"/>
              </a:solidFill>
              <a:latin typeface="Tahoma" pitchFamily="34" charset="0"/>
            </a:endParaRPr>
          </a:p>
          <a:p>
            <a:pPr lvl="1">
              <a:buFontTx/>
              <a:buNone/>
            </a:pPr>
            <a:r>
              <a:rPr lang="de-AT" dirty="0" smtClean="0">
                <a:solidFill>
                  <a:srgbClr val="FFFFFF"/>
                </a:solidFill>
                <a:latin typeface="Tahoma" pitchFamily="34" charset="0"/>
              </a:rPr>
              <a:t>				</a:t>
            </a:r>
            <a:endParaRPr lang="cs-CZ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buFontTx/>
              <a:buNone/>
            </a:pPr>
            <a:endParaRPr lang="cs-CZ" b="1" dirty="0" smtClean="0">
              <a:solidFill>
                <a:srgbClr val="FFFFFF"/>
              </a:solidFill>
              <a:latin typeface="Tahoma" pitchFamily="34" charset="0"/>
            </a:endParaRPr>
          </a:p>
          <a:p>
            <a:pPr lvl="1">
              <a:buFontTx/>
              <a:buNone/>
            </a:pPr>
            <a:endParaRPr lang="cs-CZ" b="1" dirty="0" smtClean="0">
              <a:solidFill>
                <a:srgbClr val="FFFFFF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Corpus/ Korpus</a:t>
            </a:r>
            <a:endParaRPr lang="cs-CZ" cap="small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288" y="1981200"/>
            <a:ext cx="8353425" cy="4114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AU" sz="2400" b="1" dirty="0" smtClean="0">
                <a:solidFill>
                  <a:srgbClr val="FFFFFF"/>
                </a:solidFill>
              </a:rPr>
              <a:t>Corpus</a:t>
            </a:r>
            <a:r>
              <a:rPr lang="en-AU" sz="2400" dirty="0" smtClean="0">
                <a:solidFill>
                  <a:srgbClr val="FFFFFF"/>
                </a:solidFill>
              </a:rPr>
              <a:t>, das; -, ...</a:t>
            </a:r>
            <a:r>
              <a:rPr lang="en-AU" sz="2400" dirty="0" err="1" smtClean="0">
                <a:solidFill>
                  <a:srgbClr val="FFFFFF"/>
                </a:solidFill>
              </a:rPr>
              <a:t>pora</a:t>
            </a:r>
            <a:r>
              <a:rPr lang="en-AU" sz="2400" dirty="0" smtClean="0">
                <a:solidFill>
                  <a:srgbClr val="FFFFFF"/>
                </a:solidFill>
              </a:rPr>
              <a:t> [lat. corpus]: </a:t>
            </a:r>
            <a:r>
              <a:rPr lang="en-AU" sz="2400" b="1" dirty="0" smtClean="0">
                <a:solidFill>
                  <a:srgbClr val="FFFFFF"/>
                </a:solidFill>
              </a:rPr>
              <a:t>1. </a:t>
            </a:r>
            <a:r>
              <a:rPr lang="de-AT" sz="2400" dirty="0" smtClean="0">
                <a:solidFill>
                  <a:srgbClr val="FFFFFF"/>
                </a:solidFill>
              </a:rPr>
              <a:t>(Med.) </a:t>
            </a:r>
            <a:r>
              <a:rPr lang="de-AT" sz="2400" i="1" dirty="0" smtClean="0">
                <a:solidFill>
                  <a:srgbClr val="FFFFFF"/>
                </a:solidFill>
              </a:rPr>
              <a:t>Hauptteil eines Organs od. Körperteils. </a:t>
            </a:r>
            <a:r>
              <a:rPr lang="de-AT" sz="2400" b="1" dirty="0" smtClean="0">
                <a:solidFill>
                  <a:srgbClr val="FFFFFF"/>
                </a:solidFill>
              </a:rPr>
              <a:t>2.</a:t>
            </a:r>
            <a:r>
              <a:rPr lang="de-AT" sz="2400" dirty="0" smtClean="0">
                <a:solidFill>
                  <a:srgbClr val="FFFFFF"/>
                </a:solidFill>
              </a:rPr>
              <a:t> ↑</a:t>
            </a:r>
            <a:r>
              <a:rPr lang="de-AT" sz="2400" baseline="30000" dirty="0" smtClean="0">
                <a:solidFill>
                  <a:srgbClr val="FFFFFF"/>
                </a:solidFill>
              </a:rPr>
              <a:t>2</a:t>
            </a:r>
            <a:r>
              <a:rPr lang="de-AT" sz="2400" dirty="0" smtClean="0">
                <a:solidFill>
                  <a:srgbClr val="FFFFFF"/>
                </a:solidFill>
              </a:rPr>
              <a:t>Korpus; </a:t>
            </a:r>
            <a:r>
              <a:rPr lang="de-AT" sz="2400" b="1" dirty="0" smtClean="0">
                <a:solidFill>
                  <a:srgbClr val="FFFFFF"/>
                </a:solidFill>
              </a:rPr>
              <a:t>Corpus Christi, </a:t>
            </a:r>
            <a:r>
              <a:rPr lang="de-AT" sz="2400" dirty="0" smtClean="0"/>
              <a:t>das</a:t>
            </a:r>
            <a:r>
              <a:rPr lang="de-AT" sz="2400" dirty="0" smtClean="0">
                <a:solidFill>
                  <a:srgbClr val="FFFFFF"/>
                </a:solidFill>
              </a:rPr>
              <a:t>; - - [lat.] (kath. Kirche): </a:t>
            </a:r>
            <a:r>
              <a:rPr lang="de-AT" sz="2400" i="1" dirty="0" smtClean="0">
                <a:solidFill>
                  <a:srgbClr val="FFFFFF"/>
                </a:solidFill>
              </a:rPr>
              <a:t>der Leib Christi </a:t>
            </a:r>
            <a:r>
              <a:rPr lang="de-AT" sz="2400" dirty="0" smtClean="0">
                <a:solidFill>
                  <a:srgbClr val="FFFFFF"/>
                </a:solidFill>
              </a:rPr>
              <a:t>…; </a:t>
            </a:r>
            <a:r>
              <a:rPr lang="de-AT" sz="2400" b="1" dirty="0" smtClean="0">
                <a:solidFill>
                  <a:srgbClr val="FFFFFF"/>
                </a:solidFill>
              </a:rPr>
              <a:t>Corpus </a:t>
            </a:r>
            <a:r>
              <a:rPr lang="de-AT" sz="2400" b="1" dirty="0" err="1" smtClean="0">
                <a:solidFill>
                  <a:srgbClr val="FFFFFF"/>
                </a:solidFill>
              </a:rPr>
              <a:t>Delicti</a:t>
            </a:r>
            <a:r>
              <a:rPr lang="de-AT" sz="2400" b="1" dirty="0" smtClean="0">
                <a:solidFill>
                  <a:srgbClr val="FFFFFF"/>
                </a:solidFill>
              </a:rPr>
              <a:t>, </a:t>
            </a:r>
            <a:r>
              <a:rPr lang="de-AT" sz="2400" dirty="0" smtClean="0"/>
              <a:t>das</a:t>
            </a:r>
            <a:r>
              <a:rPr lang="de-AT" sz="2400" dirty="0" smtClean="0">
                <a:solidFill>
                  <a:srgbClr val="FFFFFF"/>
                </a:solidFill>
              </a:rPr>
              <a:t>; - -, </a:t>
            </a:r>
            <a:r>
              <a:rPr lang="de-AT" sz="2400" dirty="0" err="1" smtClean="0">
                <a:solidFill>
                  <a:srgbClr val="FFFFFF"/>
                </a:solidFill>
              </a:rPr>
              <a:t>Corpora</a:t>
            </a:r>
            <a:r>
              <a:rPr lang="de-AT" sz="2400" dirty="0" smtClean="0">
                <a:solidFill>
                  <a:srgbClr val="FFFFFF"/>
                </a:solidFill>
              </a:rPr>
              <a:t> – [lat. = Gesamttatbestand eines Vergehens] (</a:t>
            </a:r>
            <a:r>
              <a:rPr lang="de-AT" sz="2400" dirty="0" err="1" smtClean="0">
                <a:solidFill>
                  <a:srgbClr val="FFFFFF"/>
                </a:solidFill>
              </a:rPr>
              <a:t>Rechtsspr</a:t>
            </a:r>
            <a:r>
              <a:rPr lang="de-AT" sz="2400" dirty="0" smtClean="0">
                <a:solidFill>
                  <a:srgbClr val="FFFFFF"/>
                </a:solidFill>
              </a:rPr>
              <a:t>.) …</a:t>
            </a:r>
            <a:r>
              <a:rPr lang="cs-CZ" sz="2400" dirty="0" smtClean="0">
                <a:solidFill>
                  <a:srgbClr val="FFFFFF"/>
                </a:solidFill>
              </a:rPr>
              <a:t>					</a:t>
            </a:r>
            <a:r>
              <a:rPr lang="cs-CZ" sz="1800" dirty="0" smtClean="0">
                <a:solidFill>
                  <a:srgbClr val="FFFFFF"/>
                </a:solidFill>
              </a:rPr>
              <a:t>(DUDEN </a:t>
            </a:r>
            <a:r>
              <a:rPr lang="cs-CZ" sz="1800" dirty="0" err="1" smtClean="0">
                <a:solidFill>
                  <a:srgbClr val="FFFFFF"/>
                </a:solidFill>
              </a:rPr>
              <a:t>Universalwb</a:t>
            </a:r>
            <a:r>
              <a:rPr lang="cs-CZ" sz="1800" dirty="0" smtClean="0">
                <a:solidFill>
                  <a:srgbClr val="FFFFFF"/>
                </a:solidFill>
              </a:rPr>
              <a:t>.(1996), 308)</a:t>
            </a:r>
          </a:p>
          <a:p>
            <a:pPr marL="0" indent="0">
              <a:buFontTx/>
              <a:buNone/>
              <a:defRPr/>
            </a:pPr>
            <a:endParaRPr lang="cs-CZ" sz="1800" dirty="0" smtClean="0">
              <a:solidFill>
                <a:srgbClr val="FFFFFF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vi-VN" sz="2400" dirty="0" smtClean="0">
                <a:solidFill>
                  <a:srgbClr val="FFFFFF"/>
                </a:solidFill>
              </a:rPr>
              <a:t>Cọr|pus Chrịs|ti,  </a:t>
            </a:r>
            <a:r>
              <a:rPr lang="vi-VN" sz="2400" dirty="0" smtClean="0"/>
              <a:t>das</a:t>
            </a:r>
            <a:r>
              <a:rPr lang="vi-VN" sz="2400" dirty="0" smtClean="0">
                <a:solidFill>
                  <a:srgbClr val="FFFFFF"/>
                </a:solidFill>
              </a:rPr>
              <a:t>; - - [lat.] (kath. Kirche): Leib Christi als Altarsakrament.</a:t>
            </a:r>
            <a:r>
              <a:rPr lang="cs-CZ" sz="2400" dirty="0" smtClean="0">
                <a:solidFill>
                  <a:srgbClr val="FFFFFF"/>
                </a:solidFill>
              </a:rPr>
              <a:t>	</a:t>
            </a:r>
          </a:p>
          <a:p>
            <a:pPr marL="0" indent="0" algn="r">
              <a:buFontTx/>
              <a:buNone/>
              <a:defRPr/>
            </a:pPr>
            <a:r>
              <a:rPr lang="vi-VN" sz="1800" dirty="0" smtClean="0">
                <a:solidFill>
                  <a:srgbClr val="FFFFFF"/>
                </a:solidFill>
              </a:rPr>
              <a:t>© Duden – Deutsches</a:t>
            </a:r>
            <a:endParaRPr lang="cs-CZ" sz="1800" dirty="0" smtClean="0">
              <a:solidFill>
                <a:srgbClr val="FFFFFF"/>
              </a:solidFill>
            </a:endParaRPr>
          </a:p>
          <a:p>
            <a:pPr marL="0" indent="0" algn="r">
              <a:buFontTx/>
              <a:buNone/>
              <a:defRPr/>
            </a:pPr>
            <a:r>
              <a:rPr lang="vi-VN" sz="1800" dirty="0" smtClean="0">
                <a:solidFill>
                  <a:srgbClr val="FFFFFF"/>
                </a:solidFill>
              </a:rPr>
              <a:t> Universalwörterbuch, </a:t>
            </a:r>
            <a:endParaRPr lang="cs-CZ" sz="1800" dirty="0" smtClean="0">
              <a:solidFill>
                <a:srgbClr val="FFFFFF"/>
              </a:solidFill>
            </a:endParaRPr>
          </a:p>
          <a:p>
            <a:pPr marL="0" indent="0" algn="r">
              <a:buFontTx/>
              <a:buNone/>
              <a:defRPr/>
            </a:pPr>
            <a:r>
              <a:rPr lang="vi-VN" sz="1800" dirty="0" smtClean="0">
                <a:solidFill>
                  <a:srgbClr val="FFFFFF"/>
                </a:solidFill>
              </a:rPr>
              <a:t>6. Aufl. Mannheim 2006 [CD-ROM]. </a:t>
            </a:r>
          </a:p>
          <a:p>
            <a:pPr marL="0" indent="0" algn="r">
              <a:buFontTx/>
              <a:buNone/>
              <a:defRPr/>
            </a:pPr>
            <a:endParaRPr lang="cs-CZ" sz="2400" dirty="0" smtClean="0">
              <a:solidFill>
                <a:srgbClr val="FFFFFF"/>
              </a:solidFill>
            </a:endParaRPr>
          </a:p>
          <a:p>
            <a:pPr>
              <a:defRPr/>
            </a:pP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Korpus / </a:t>
            </a: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Corpus</a:t>
            </a:r>
            <a:endParaRPr lang="cs-CZ" cap="small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de-AT" sz="2400" b="1" baseline="30000" dirty="0" smtClean="0">
                <a:solidFill>
                  <a:srgbClr val="FFFFFF"/>
                </a:solidFill>
              </a:rPr>
              <a:t>1</a:t>
            </a:r>
            <a:r>
              <a:rPr lang="de-AT" sz="2400" b="1" dirty="0" smtClean="0">
                <a:solidFill>
                  <a:srgbClr val="FFFFFF"/>
                </a:solidFill>
              </a:rPr>
              <a:t>Korpus</a:t>
            </a:r>
            <a:r>
              <a:rPr lang="de-AT" sz="2400" dirty="0" smtClean="0">
                <a:solidFill>
                  <a:srgbClr val="FFFFFF"/>
                </a:solidFill>
              </a:rPr>
              <a:t>, der; -, -se [lat. </a:t>
            </a:r>
            <a:r>
              <a:rPr lang="de-AT" sz="2400" dirty="0" err="1" smtClean="0">
                <a:solidFill>
                  <a:srgbClr val="FFFFFF"/>
                </a:solidFill>
              </a:rPr>
              <a:t>corpus</a:t>
            </a:r>
            <a:r>
              <a:rPr lang="de-AT" sz="2400" dirty="0" smtClean="0">
                <a:solidFill>
                  <a:srgbClr val="FFFFFF"/>
                </a:solidFill>
              </a:rPr>
              <a:t>, ↑Körper]: </a:t>
            </a:r>
            <a:r>
              <a:rPr lang="de-AT" sz="2400" b="1" dirty="0" smtClean="0">
                <a:solidFill>
                  <a:srgbClr val="FFFFFF"/>
                </a:solidFill>
              </a:rPr>
              <a:t>1.</a:t>
            </a:r>
            <a:r>
              <a:rPr lang="de-AT" sz="2400" dirty="0" smtClean="0">
                <a:solidFill>
                  <a:srgbClr val="FFFFFF"/>
                </a:solidFill>
              </a:rPr>
              <a:t> (ugs. </a:t>
            </a:r>
            <a:r>
              <a:rPr lang="de-AT" sz="2400" dirty="0" err="1" smtClean="0">
                <a:solidFill>
                  <a:srgbClr val="FFFFFF"/>
                </a:solidFill>
              </a:rPr>
              <a:t>schrezh</a:t>
            </a:r>
            <a:r>
              <a:rPr lang="de-AT" sz="2400" dirty="0" smtClean="0">
                <a:solidFill>
                  <a:srgbClr val="FFFFFF"/>
                </a:solidFill>
              </a:rPr>
              <a:t>.) </a:t>
            </a:r>
            <a:r>
              <a:rPr lang="de-AT" sz="2400" i="1" dirty="0" smtClean="0">
                <a:solidFill>
                  <a:srgbClr val="FFFFFF"/>
                </a:solidFill>
              </a:rPr>
              <a:t>menschlicher Körper</a:t>
            </a:r>
            <a:r>
              <a:rPr lang="de-AT" sz="2400" dirty="0" smtClean="0">
                <a:solidFill>
                  <a:srgbClr val="FFFFFF"/>
                </a:solidFill>
              </a:rPr>
              <a:t> … </a:t>
            </a:r>
            <a:r>
              <a:rPr lang="de-AT" sz="2400" b="1" dirty="0" smtClean="0">
                <a:solidFill>
                  <a:srgbClr val="FFFFFF"/>
                </a:solidFill>
              </a:rPr>
              <a:t>2.</a:t>
            </a:r>
            <a:r>
              <a:rPr lang="de-AT" sz="2400" dirty="0" smtClean="0">
                <a:solidFill>
                  <a:srgbClr val="FFFFFF"/>
                </a:solidFill>
              </a:rPr>
              <a:t> (</a:t>
            </a:r>
            <a:r>
              <a:rPr lang="de-AT" sz="2400" dirty="0" err="1" smtClean="0">
                <a:solidFill>
                  <a:srgbClr val="FFFFFF"/>
                </a:solidFill>
              </a:rPr>
              <a:t>bild</a:t>
            </a:r>
            <a:r>
              <a:rPr lang="de-AT" sz="2400" dirty="0" smtClean="0">
                <a:solidFill>
                  <a:srgbClr val="FFFFFF"/>
                </a:solidFill>
              </a:rPr>
              <a:t>. Kunst) </a:t>
            </a:r>
            <a:r>
              <a:rPr lang="de-AT" sz="2400" i="1" dirty="0" smtClean="0">
                <a:solidFill>
                  <a:srgbClr val="FFFFFF"/>
                </a:solidFill>
              </a:rPr>
              <a:t>Christusfigur am Kruzifix</a:t>
            </a:r>
            <a:r>
              <a:rPr lang="de-AT" sz="2400" dirty="0" smtClean="0">
                <a:solidFill>
                  <a:srgbClr val="FFFFFF"/>
                </a:solidFill>
              </a:rPr>
              <a:t>. </a:t>
            </a:r>
            <a:r>
              <a:rPr lang="de-AT" sz="2400" b="1" dirty="0" smtClean="0">
                <a:solidFill>
                  <a:srgbClr val="FFFFFF"/>
                </a:solidFill>
              </a:rPr>
              <a:t>3.</a:t>
            </a:r>
            <a:r>
              <a:rPr lang="de-AT" sz="2400" dirty="0" smtClean="0">
                <a:solidFill>
                  <a:srgbClr val="FFFFFF"/>
                </a:solidFill>
              </a:rPr>
              <a:t> &lt;o. Pl.&gt; (</a:t>
            </a:r>
            <a:r>
              <a:rPr lang="de-AT" sz="2400" dirty="0" err="1" smtClean="0">
                <a:solidFill>
                  <a:srgbClr val="FFFFFF"/>
                </a:solidFill>
              </a:rPr>
              <a:t>Fachspr</a:t>
            </a:r>
            <a:r>
              <a:rPr lang="de-AT" sz="2400" dirty="0" smtClean="0">
                <a:solidFill>
                  <a:srgbClr val="FFFFFF"/>
                </a:solidFill>
              </a:rPr>
              <a:t>.) (bei Möbeln) </a:t>
            </a:r>
            <a:r>
              <a:rPr lang="de-AT" sz="2400" i="1" dirty="0" smtClean="0">
                <a:solidFill>
                  <a:srgbClr val="FFFFFF"/>
                </a:solidFill>
              </a:rPr>
              <a:t>das massive, die eigentliche Gestalt ausmachende Teil ohne die Einsatzteile</a:t>
            </a:r>
            <a:r>
              <a:rPr lang="de-AT" sz="2400" dirty="0" smtClean="0">
                <a:solidFill>
                  <a:srgbClr val="FFFFFF"/>
                </a:solidFill>
              </a:rPr>
              <a:t> … </a:t>
            </a:r>
            <a:r>
              <a:rPr lang="de-AT" sz="2400" b="1" dirty="0" smtClean="0">
                <a:solidFill>
                  <a:srgbClr val="FFFFFF"/>
                </a:solidFill>
              </a:rPr>
              <a:t>4</a:t>
            </a:r>
            <a:r>
              <a:rPr lang="de-AT" sz="2400" dirty="0" smtClean="0">
                <a:solidFill>
                  <a:srgbClr val="FFFFFF"/>
                </a:solidFill>
              </a:rPr>
              <a:t>. (schweiz.) </a:t>
            </a:r>
            <a:r>
              <a:rPr lang="de-AT" sz="2400" i="1" dirty="0" smtClean="0">
                <a:solidFill>
                  <a:srgbClr val="FFFFFF"/>
                </a:solidFill>
              </a:rPr>
              <a:t>Ladentisch; [Büro]</a:t>
            </a:r>
            <a:r>
              <a:rPr lang="de-AT" sz="2400" i="1" dirty="0" err="1" smtClean="0">
                <a:solidFill>
                  <a:srgbClr val="FFFFFF"/>
                </a:solidFill>
              </a:rPr>
              <a:t>möbel</a:t>
            </a:r>
            <a:r>
              <a:rPr lang="de-AT" sz="2400" i="1" dirty="0" smtClean="0">
                <a:solidFill>
                  <a:srgbClr val="FFFFFF"/>
                </a:solidFill>
              </a:rPr>
              <a:t> mit Fächern</a:t>
            </a:r>
            <a:r>
              <a:rPr lang="de-AT" sz="2400" dirty="0" smtClean="0">
                <a:solidFill>
                  <a:srgbClr val="FFFFFF"/>
                </a:solidFill>
              </a:rPr>
              <a:t> … </a:t>
            </a:r>
            <a:r>
              <a:rPr lang="de-AT" sz="2400" b="1" baseline="30000" dirty="0" smtClean="0">
                <a:solidFill>
                  <a:srgbClr val="FFFFFF"/>
                </a:solidFill>
              </a:rPr>
              <a:t>2</a:t>
            </a:r>
            <a:r>
              <a:rPr lang="de-AT" sz="2400" b="1" dirty="0" smtClean="0">
                <a:solidFill>
                  <a:srgbClr val="FFFFFF"/>
                </a:solidFill>
              </a:rPr>
              <a:t>Korpus</a:t>
            </a:r>
            <a:r>
              <a:rPr lang="de-AT" sz="2400" dirty="0" smtClean="0">
                <a:solidFill>
                  <a:srgbClr val="FFFFFF"/>
                </a:solidFill>
              </a:rPr>
              <a:t>, Corpus, </a:t>
            </a:r>
            <a:r>
              <a:rPr lang="de-AT" sz="2400" dirty="0" smtClean="0"/>
              <a:t>das</a:t>
            </a:r>
            <a:r>
              <a:rPr lang="de-AT" sz="2400" dirty="0" smtClean="0">
                <a:solidFill>
                  <a:srgbClr val="FFFFFF"/>
                </a:solidFill>
              </a:rPr>
              <a:t>; </a:t>
            </a:r>
            <a:r>
              <a:rPr lang="de-AT" sz="2400" dirty="0" smtClean="0"/>
              <a:t>-</a:t>
            </a:r>
            <a:r>
              <a:rPr lang="de-AT" sz="2400" dirty="0" smtClean="0">
                <a:solidFill>
                  <a:srgbClr val="FFFFFF"/>
                </a:solidFill>
              </a:rPr>
              <a:t>, Korpora bzw. </a:t>
            </a:r>
            <a:r>
              <a:rPr lang="de-AT" sz="2400" dirty="0" err="1" smtClean="0">
                <a:solidFill>
                  <a:srgbClr val="FFFFFF"/>
                </a:solidFill>
              </a:rPr>
              <a:t>Corpora</a:t>
            </a:r>
            <a:r>
              <a:rPr lang="de-AT" sz="2400" dirty="0" smtClean="0">
                <a:solidFill>
                  <a:srgbClr val="FFFFFF"/>
                </a:solidFill>
              </a:rPr>
              <a:t> [lat. </a:t>
            </a:r>
            <a:r>
              <a:rPr lang="de-AT" sz="2400" dirty="0" err="1" smtClean="0">
                <a:solidFill>
                  <a:srgbClr val="FFFFFF"/>
                </a:solidFill>
              </a:rPr>
              <a:t>corpus</a:t>
            </a:r>
            <a:r>
              <a:rPr lang="de-AT" sz="2400" dirty="0" smtClean="0">
                <a:solidFill>
                  <a:srgbClr val="FFFFFF"/>
                </a:solidFill>
              </a:rPr>
              <a:t>, = Gesamtwerk, Sammlung…]: </a:t>
            </a:r>
            <a:r>
              <a:rPr lang="de-AT" sz="2400" b="1" dirty="0" smtClean="0">
                <a:solidFill>
                  <a:srgbClr val="FFC000"/>
                </a:solidFill>
              </a:rPr>
              <a:t>1</a:t>
            </a:r>
            <a:r>
              <a:rPr lang="de-AT" sz="2400" dirty="0" smtClean="0">
                <a:solidFill>
                  <a:srgbClr val="FFC000"/>
                </a:solidFill>
              </a:rPr>
              <a:t>. (</a:t>
            </a:r>
            <a:r>
              <a:rPr lang="de-AT" sz="2400" dirty="0" err="1" smtClean="0">
                <a:solidFill>
                  <a:srgbClr val="FFC000"/>
                </a:solidFill>
              </a:rPr>
              <a:t>Sprachw</a:t>
            </a:r>
            <a:r>
              <a:rPr lang="de-AT" sz="2400" dirty="0" smtClean="0">
                <a:solidFill>
                  <a:srgbClr val="FFC000"/>
                </a:solidFill>
              </a:rPr>
              <a:t>.) </a:t>
            </a:r>
            <a:r>
              <a:rPr lang="de-AT" sz="2400" i="1" dirty="0" smtClean="0">
                <a:solidFill>
                  <a:srgbClr val="FFC000"/>
                </a:solidFill>
              </a:rPr>
              <a:t>Sammlung einer begrenzten Anzahl von Texten, Äußerungen o. Ä. als Grundlage für sprachwissenschaftliche Untersuchungen.</a:t>
            </a:r>
            <a:r>
              <a:rPr lang="de-AT" sz="2400" dirty="0" smtClean="0">
                <a:solidFill>
                  <a:srgbClr val="FFC000"/>
                </a:solidFill>
              </a:rPr>
              <a:t> </a:t>
            </a:r>
            <a:r>
              <a:rPr lang="de-AT" sz="2400" b="1" dirty="0" smtClean="0">
                <a:solidFill>
                  <a:srgbClr val="FFFFFF"/>
                </a:solidFill>
              </a:rPr>
              <a:t>2.</a:t>
            </a:r>
            <a:r>
              <a:rPr lang="de-AT" sz="2400" dirty="0" smtClean="0">
                <a:solidFill>
                  <a:srgbClr val="FFFFFF"/>
                </a:solidFill>
              </a:rPr>
              <a:t> &lt;heute meist: der; o. Pl.&gt; </a:t>
            </a:r>
            <a:r>
              <a:rPr lang="de-AT" sz="2400" i="1" dirty="0" smtClean="0">
                <a:solidFill>
                  <a:srgbClr val="FFFFFF"/>
                </a:solidFill>
              </a:rPr>
              <a:t>Klangkörper bes. eines Saiteninstruments</a:t>
            </a:r>
            <a:r>
              <a:rPr lang="de-AT" sz="2400" dirty="0" smtClean="0">
                <a:solidFill>
                  <a:srgbClr val="FFFFFF"/>
                </a:solidFill>
              </a:rPr>
              <a:t>; </a:t>
            </a:r>
            <a:r>
              <a:rPr lang="de-AT" sz="2400" b="1" baseline="30000" dirty="0" smtClean="0">
                <a:solidFill>
                  <a:srgbClr val="FFFFFF"/>
                </a:solidFill>
              </a:rPr>
              <a:t>3</a:t>
            </a:r>
            <a:r>
              <a:rPr lang="de-AT" sz="2400" b="1" dirty="0" smtClean="0">
                <a:solidFill>
                  <a:srgbClr val="FFFFFF"/>
                </a:solidFill>
              </a:rPr>
              <a:t>Korpus</a:t>
            </a:r>
            <a:r>
              <a:rPr lang="de-AT" sz="2400" dirty="0" smtClean="0">
                <a:solidFill>
                  <a:srgbClr val="FFFFFF"/>
                </a:solidFill>
              </a:rPr>
              <a:t>, die; (</a:t>
            </a:r>
            <a:r>
              <a:rPr lang="de-AT" sz="2400" dirty="0" err="1" smtClean="0">
                <a:solidFill>
                  <a:srgbClr val="FFFFFF"/>
                </a:solidFill>
              </a:rPr>
              <a:t>Druckw</a:t>
            </a:r>
            <a:r>
              <a:rPr lang="de-AT" sz="2400" dirty="0" smtClean="0">
                <a:solidFill>
                  <a:srgbClr val="FFFFFF"/>
                </a:solidFill>
              </a:rPr>
              <a:t>.) </a:t>
            </a:r>
            <a:r>
              <a:rPr lang="de-AT" sz="2400" i="1" dirty="0" smtClean="0">
                <a:solidFill>
                  <a:srgbClr val="FFFFFF"/>
                </a:solidFill>
              </a:rPr>
              <a:t>Schriftgrad von 10 Punkt; Garmond</a:t>
            </a:r>
            <a:r>
              <a:rPr lang="de-AT" sz="2400" dirty="0" smtClean="0">
                <a:solidFill>
                  <a:srgbClr val="FFFFFF"/>
                </a:solidFill>
              </a:rPr>
              <a:t>.</a:t>
            </a:r>
            <a:endParaRPr lang="cs-CZ" sz="2400" dirty="0" smtClean="0">
              <a:solidFill>
                <a:srgbClr val="FFFFFF"/>
              </a:solidFill>
            </a:endParaRPr>
          </a:p>
          <a:p>
            <a:pPr marL="0" indent="0" algn="r">
              <a:buFontTx/>
              <a:buNone/>
              <a:defRPr/>
            </a:pPr>
            <a:r>
              <a:rPr lang="cs-CZ" sz="2400" dirty="0" smtClean="0">
                <a:solidFill>
                  <a:srgbClr val="FFFFFF"/>
                </a:solidFill>
              </a:rPr>
              <a:t> </a:t>
            </a:r>
            <a:r>
              <a:rPr lang="cs-CZ" sz="1600" dirty="0" smtClean="0">
                <a:solidFill>
                  <a:srgbClr val="FFFFFF"/>
                </a:solidFill>
              </a:rPr>
              <a:t>(DUDEN </a:t>
            </a:r>
            <a:r>
              <a:rPr lang="cs-CZ" sz="1600" dirty="0" err="1" smtClean="0">
                <a:solidFill>
                  <a:srgbClr val="FFFFFF"/>
                </a:solidFill>
              </a:rPr>
              <a:t>Universalwb</a:t>
            </a:r>
            <a:r>
              <a:rPr lang="cs-CZ" sz="1600" dirty="0" smtClean="0">
                <a:solidFill>
                  <a:srgbClr val="FFFFFF"/>
                </a:solidFill>
              </a:rPr>
              <a:t>.(1996), 886)</a:t>
            </a:r>
            <a:endParaRPr lang="cs-CZ" sz="2400" dirty="0" smtClean="0">
              <a:solidFill>
                <a:srgbClr val="FFFFFF"/>
              </a:solidFill>
            </a:endParaRPr>
          </a:p>
          <a:p>
            <a:pPr>
              <a:defRPr/>
            </a:pP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9CBCE0-1B32-4F3B-B8EE-CE121D58130B}" type="slidenum">
              <a:rPr lang="de-DE" smtClean="0">
                <a:latin typeface="Times New Roman" pitchFamily="18" charset="0"/>
              </a:rPr>
              <a:pPr/>
              <a:t>12</a:t>
            </a:fld>
            <a:endParaRPr lang="de-DE" dirty="0" smtClean="0">
              <a:latin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3541" y="332656"/>
            <a:ext cx="8256918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(</a:t>
            </a:r>
            <a:r>
              <a:rPr lang="cs-CZ" b="1" cap="small" dirty="0" err="1" smtClean="0">
                <a:solidFill>
                  <a:srgbClr val="FFFFFF"/>
                </a:solidFill>
                <a:latin typeface="Tahoma" pitchFamily="34" charset="0"/>
              </a:rPr>
              <a:t>Sprach</a:t>
            </a: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-)Korpus/Corpus</a:t>
            </a:r>
            <a:b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</a:br>
            <a:r>
              <a:rPr lang="cs-CZ" b="1" cap="small" dirty="0" err="1" smtClean="0">
                <a:solidFill>
                  <a:srgbClr val="FFFFFF"/>
                </a:solidFill>
                <a:latin typeface="Tahoma" pitchFamily="34" charset="0"/>
              </a:rPr>
              <a:t>Definition</a:t>
            </a:r>
            <a:endParaRPr lang="cs-CZ" cap="small" dirty="0" smtClean="0"/>
          </a:p>
        </p:txBody>
      </p:sp>
      <p:sp>
        <p:nvSpPr>
          <p:cNvPr id="15363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smtClean="0"/>
              <a:t>Vor-Computer-Ära</a:t>
            </a:r>
          </a:p>
        </p:txBody>
      </p:sp>
      <p:sp>
        <p:nvSpPr>
          <p:cNvPr id="15364" name="Zástupný symbol pro obsah 3"/>
          <p:cNvSpPr>
            <a:spLocks noGrp="1"/>
          </p:cNvSpPr>
          <p:nvPr>
            <p:ph sz="half" idx="2"/>
          </p:nvPr>
        </p:nvSpPr>
        <p:spPr>
          <a:ln>
            <a:solidFill>
              <a:srgbClr val="FFFFFF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endParaRPr lang="cs-CZ" sz="2000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2000" dirty="0" smtClean="0">
                <a:solidFill>
                  <a:srgbClr val="FFFFFF"/>
                </a:solidFill>
                <a:latin typeface="Tahoma" pitchFamily="34" charset="0"/>
              </a:rPr>
              <a:t>authentische Texte (Äußerungen)</a:t>
            </a:r>
          </a:p>
          <a:p>
            <a:pPr>
              <a:lnSpc>
                <a:spcPct val="150000"/>
              </a:lnSpc>
            </a:pPr>
            <a:r>
              <a:rPr lang="de-AT" sz="2000" dirty="0" smtClean="0">
                <a:solidFill>
                  <a:srgbClr val="FFFFFF"/>
                </a:solidFill>
                <a:latin typeface="Tahoma" pitchFamily="34" charset="0"/>
              </a:rPr>
              <a:t>relevante Textteile</a:t>
            </a:r>
          </a:p>
          <a:p>
            <a:pPr>
              <a:lnSpc>
                <a:spcPct val="150000"/>
              </a:lnSpc>
            </a:pPr>
            <a:r>
              <a:rPr lang="de-AT" sz="2000" dirty="0" smtClean="0">
                <a:solidFill>
                  <a:srgbClr val="FFFFFF"/>
                </a:solidFill>
                <a:latin typeface="Tahoma" pitchFamily="34" charset="0"/>
              </a:rPr>
              <a:t>strukturierte Kartei </a:t>
            </a:r>
          </a:p>
          <a:p>
            <a:pPr>
              <a:lnSpc>
                <a:spcPct val="150000"/>
              </a:lnSpc>
            </a:pPr>
            <a:r>
              <a:rPr lang="de-AT" sz="2000" dirty="0" smtClean="0">
                <a:solidFill>
                  <a:srgbClr val="FFFFFF"/>
                </a:solidFill>
                <a:latin typeface="Tahoma" pitchFamily="34" charset="0"/>
              </a:rPr>
              <a:t>möglichst repräsentativ</a:t>
            </a:r>
          </a:p>
          <a:p>
            <a:pPr>
              <a:lnSpc>
                <a:spcPct val="150000"/>
              </a:lnSpc>
            </a:pPr>
            <a:r>
              <a:rPr lang="de-AT" sz="2000" dirty="0" smtClean="0">
                <a:solidFill>
                  <a:srgbClr val="FFFFFF"/>
                </a:solidFill>
                <a:latin typeface="Tahoma" pitchFamily="34" charset="0"/>
              </a:rPr>
              <a:t>manuelle Suche</a:t>
            </a:r>
            <a:endParaRPr lang="de-AT" dirty="0" smtClean="0">
              <a:solidFill>
                <a:srgbClr val="FFFFFF"/>
              </a:solidFill>
              <a:latin typeface="Tahoma" pitchFamily="34" charset="0"/>
            </a:endParaRPr>
          </a:p>
          <a:p>
            <a:endParaRPr lang="de-AT" dirty="0" smtClean="0"/>
          </a:p>
        </p:txBody>
      </p:sp>
      <p:sp>
        <p:nvSpPr>
          <p:cNvPr id="15365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smtClean="0"/>
              <a:t>Computerzeitalter</a:t>
            </a:r>
          </a:p>
        </p:txBody>
      </p:sp>
      <p:sp>
        <p:nvSpPr>
          <p:cNvPr id="15366" name="Zástupný symbol pro obsah 6"/>
          <p:cNvSpPr>
            <a:spLocks noGrp="1"/>
          </p:cNvSpPr>
          <p:nvPr>
            <p:ph sz="quarter" idx="4"/>
          </p:nvPr>
        </p:nvSpPr>
        <p:spPr>
          <a:ln>
            <a:solidFill>
              <a:srgbClr val="FFFFFF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endParaRPr lang="cs-CZ" sz="200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de-AT" sz="2000" smtClean="0">
                <a:solidFill>
                  <a:srgbClr val="FFFFFF"/>
                </a:solidFill>
                <a:latin typeface="Tahoma" pitchFamily="34" charset="0"/>
              </a:rPr>
              <a:t>digitalisierte authentische Texte</a:t>
            </a:r>
          </a:p>
          <a:p>
            <a:pPr>
              <a:lnSpc>
                <a:spcPct val="150000"/>
              </a:lnSpc>
            </a:pPr>
            <a:r>
              <a:rPr lang="de-AT" sz="2000" smtClean="0">
                <a:solidFill>
                  <a:srgbClr val="FFFFFF"/>
                </a:solidFill>
                <a:latin typeface="Tahoma" pitchFamily="34" charset="0"/>
              </a:rPr>
              <a:t>ganze Texte</a:t>
            </a:r>
          </a:p>
          <a:p>
            <a:pPr>
              <a:lnSpc>
                <a:spcPct val="150000"/>
              </a:lnSpc>
            </a:pPr>
            <a:r>
              <a:rPr lang="de-AT" sz="2000" smtClean="0">
                <a:solidFill>
                  <a:srgbClr val="FFFFFF"/>
                </a:solidFill>
                <a:latin typeface="Tahoma" pitchFamily="34" charset="0"/>
              </a:rPr>
              <a:t>strukturierte Datenbank</a:t>
            </a:r>
          </a:p>
          <a:p>
            <a:pPr>
              <a:lnSpc>
                <a:spcPct val="150000"/>
              </a:lnSpc>
            </a:pPr>
            <a:r>
              <a:rPr lang="de-AT" sz="2000" smtClean="0">
                <a:solidFill>
                  <a:srgbClr val="FFFFFF"/>
                </a:solidFill>
                <a:latin typeface="Tahoma" pitchFamily="34" charset="0"/>
              </a:rPr>
              <a:t>möglichst groß=&gt;repräsentativ</a:t>
            </a:r>
          </a:p>
          <a:p>
            <a:pPr>
              <a:lnSpc>
                <a:spcPct val="150000"/>
              </a:lnSpc>
            </a:pPr>
            <a:r>
              <a:rPr lang="de-AT" sz="2000" smtClean="0">
                <a:solidFill>
                  <a:srgbClr val="FFFFFF"/>
                </a:solidFill>
                <a:latin typeface="Tahoma" pitchFamily="34" charset="0"/>
              </a:rPr>
              <a:t>Korpusmanager</a:t>
            </a:r>
            <a:endParaRPr lang="de-AT" smtClean="0">
              <a:solidFill>
                <a:srgbClr val="FFFFFF"/>
              </a:solidFill>
              <a:latin typeface="Tahoma" pitchFamily="34" charset="0"/>
            </a:endParaRP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Korpuslinguistik</a:t>
            </a:r>
            <a:endParaRPr lang="cs-CZ" cap="small" dirty="0" smtClean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685800" y="1773238"/>
            <a:ext cx="7772400" cy="4751387"/>
          </a:xfrm>
        </p:spPr>
        <p:txBody>
          <a:bodyPr/>
          <a:lstStyle/>
          <a:p>
            <a:r>
              <a:rPr lang="de-DE" sz="2400" smtClean="0">
                <a:solidFill>
                  <a:srgbClr val="FFFFFF"/>
                </a:solidFill>
                <a:latin typeface="Tahoma" pitchFamily="34" charset="0"/>
              </a:rPr>
              <a:t>untersucht Sprache(n) anhand gro</a:t>
            </a:r>
            <a:r>
              <a:rPr lang="de-AT" sz="2400" smtClean="0">
                <a:solidFill>
                  <a:srgbClr val="FFFFFF"/>
                </a:solidFill>
                <a:latin typeface="Tahoma" pitchFamily="34" charset="0"/>
              </a:rPr>
              <a:t>ßer Mengen von authentischen Äußerungen</a:t>
            </a:r>
          </a:p>
          <a:p>
            <a:r>
              <a:rPr lang="de-AT" sz="2400" smtClean="0">
                <a:solidFill>
                  <a:srgbClr val="FFFFFF"/>
                </a:solidFill>
                <a:latin typeface="Tahoma" pitchFamily="34" charset="0"/>
              </a:rPr>
              <a:t>Ziel:</a:t>
            </a:r>
            <a:r>
              <a:rPr lang="cs-CZ" sz="2400" smtClean="0">
                <a:solidFill>
                  <a:srgbClr val="FFFFFF"/>
                </a:solidFill>
                <a:latin typeface="Tahoma" pitchFamily="34" charset="0"/>
              </a:rPr>
              <a:t> Beschreibung des tatsächlich existierenden Sprachgebildes</a:t>
            </a:r>
          </a:p>
          <a:p>
            <a:r>
              <a:rPr lang="cs-CZ" sz="2400" smtClean="0">
                <a:solidFill>
                  <a:srgbClr val="FFFFFF"/>
                </a:solidFill>
                <a:latin typeface="Tahoma" pitchFamily="34" charset="0"/>
              </a:rPr>
              <a:t>Was ist typisch, was ist selten, was ist rar</a:t>
            </a:r>
            <a:endParaRPr lang="de-AT" sz="2800" smtClean="0">
              <a:solidFill>
                <a:srgbClr val="FFFFFF"/>
              </a:solidFill>
              <a:latin typeface="Tahoma" pitchFamily="34" charset="0"/>
            </a:endParaRPr>
          </a:p>
          <a:p>
            <a:endParaRPr lang="de-DE" sz="2800" smtClean="0">
              <a:solidFill>
                <a:srgbClr val="FFFFFF"/>
              </a:solidFill>
              <a:latin typeface="Tahoma" pitchFamily="34" charset="0"/>
            </a:endParaRPr>
          </a:p>
          <a:p>
            <a:r>
              <a:rPr lang="de-AT" sz="2400" smtClean="0">
                <a:latin typeface="Tahoma" pitchFamily="34" charset="0"/>
                <a:cs typeface="Times New Roman" pitchFamily="18" charset="0"/>
              </a:rPr>
              <a:t>keine</a:t>
            </a:r>
            <a:r>
              <a:rPr lang="de-AT" sz="2400" smtClean="0">
                <a:solidFill>
                  <a:srgbClr val="FFFFFF"/>
                </a:solidFill>
                <a:latin typeface="Tahoma" pitchFamily="34" charset="0"/>
                <a:cs typeface="Times New Roman" pitchFamily="18" charset="0"/>
              </a:rPr>
              <a:t> neue philosophische Richtung oder Theorie der linguistischen Untersuchung</a:t>
            </a:r>
          </a:p>
          <a:p>
            <a:r>
              <a:rPr lang="de-AT" altLang="ja-JP" sz="2400" smtClean="0">
                <a:latin typeface="Tahoma" pitchFamily="34" charset="0"/>
                <a:ea typeface="MS PGothic" pitchFamily="34" charset="-128"/>
                <a:cs typeface="Times New Roman" pitchFamily="18" charset="0"/>
              </a:rPr>
              <a:t>eine</a:t>
            </a:r>
            <a:r>
              <a:rPr lang="de-AT" altLang="ja-JP" sz="24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 effektive Methode der Sprachforschung</a:t>
            </a:r>
            <a:endParaRPr lang="cs-CZ" altLang="ja-JP" sz="2400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endParaRPr lang="de-AT" altLang="ja-JP" sz="2400" smtClean="0">
              <a:solidFill>
                <a:srgbClr val="FFFFFF"/>
              </a:solidFill>
              <a:ea typeface="MS PGothic" pitchFamily="34" charset="-128"/>
              <a:cs typeface="Times New Roman" pitchFamily="18" charset="0"/>
            </a:endParaRPr>
          </a:p>
          <a:p>
            <a:r>
              <a:rPr lang="de-AT" altLang="ja-JP" sz="24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Generativisten </a:t>
            </a:r>
            <a:r>
              <a:rPr lang="de-AT" sz="2400" smtClean="0">
                <a:solidFill>
                  <a:srgbClr val="FFFFFF"/>
                </a:solidFill>
                <a:latin typeface="Tahoma" pitchFamily="34" charset="0"/>
                <a:ea typeface="MS Mincho" pitchFamily="49" charset="-128"/>
                <a:sym typeface="Wingdings" pitchFamily="2" charset="2"/>
              </a:rPr>
              <a:t> 	Strukturalisten </a:t>
            </a:r>
            <a:endParaRPr lang="de-AT" sz="2400" smtClean="0">
              <a:solidFill>
                <a:srgbClr val="FFFFFF"/>
              </a:solidFill>
              <a:latin typeface="Tahoma" pitchFamily="34" charset="0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FF00"/>
                </a:solidFill>
                <a:latin typeface="Arial Black" pitchFamily="34" charset="0"/>
              </a:rPr>
              <a:t>Concordancer</a:t>
            </a:r>
            <a:endParaRPr lang="cs-CZ" dirty="0" smtClean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 err="1" smtClean="0">
                <a:solidFill>
                  <a:srgbClr val="FFFFFF"/>
                </a:solidFill>
              </a:rPr>
              <a:t>WConcord</a:t>
            </a:r>
            <a:r>
              <a:rPr lang="en-US" b="1" dirty="0" smtClean="0">
                <a:solidFill>
                  <a:srgbClr val="FFFFFF"/>
                </a:solidFill>
              </a:rPr>
              <a:t> 3.0 </a:t>
            </a:r>
            <a:r>
              <a:rPr lang="cs-CZ" b="1" dirty="0" smtClean="0">
                <a:solidFill>
                  <a:srgbClr val="FFFFFF"/>
                </a:solidFill>
              </a:rPr>
              <a:t> </a:t>
            </a:r>
            <a:r>
              <a:rPr lang="en-US" sz="2400" b="1" dirty="0" smtClean="0">
                <a:solidFill>
                  <a:srgbClr val="FFFFFF"/>
                </a:solidFill>
              </a:rPr>
              <a:t>(</a:t>
            </a:r>
            <a:r>
              <a:rPr lang="en-US" sz="2400" b="1" dirty="0" err="1" smtClean="0">
                <a:solidFill>
                  <a:srgbClr val="FFFFFF"/>
                </a:solidFill>
              </a:rPr>
              <a:t>Condcordancer</a:t>
            </a:r>
            <a:r>
              <a:rPr lang="en-US" sz="2400" b="1" dirty="0" smtClean="0">
                <a:solidFill>
                  <a:srgbClr val="FFFFFF"/>
                </a:solidFill>
              </a:rPr>
              <a:t> for Windows)</a:t>
            </a:r>
            <a:r>
              <a:rPr lang="cs-CZ" sz="2400" b="1" dirty="0" smtClean="0">
                <a:solidFill>
                  <a:srgbClr val="FFFFFF"/>
                </a:solidFill>
              </a:rPr>
              <a:t>: </a:t>
            </a:r>
            <a:endParaRPr lang="cs-CZ" b="1" dirty="0" smtClean="0">
              <a:solidFill>
                <a:srgbClr val="FFFFFF"/>
              </a:solidFill>
            </a:endParaRPr>
          </a:p>
          <a:p>
            <a:pPr lvl="1">
              <a:buFontTx/>
              <a:buNone/>
              <a:defRPr/>
            </a:pPr>
            <a:r>
              <a:rPr lang="cs-CZ" sz="2000" b="1" dirty="0" smtClean="0">
                <a:ea typeface="+mn-ea"/>
                <a:cs typeface="+mn-cs"/>
                <a:hlinkClick r:id="rId2"/>
              </a:rPr>
              <a:t>http://www.</a:t>
            </a:r>
            <a:r>
              <a:rPr lang="cs-CZ" sz="2000" b="1" dirty="0" err="1" smtClean="0">
                <a:ea typeface="+mn-ea"/>
                <a:cs typeface="+mn-cs"/>
                <a:hlinkClick r:id="rId2"/>
              </a:rPr>
              <a:t>linglit.tu</a:t>
            </a:r>
            <a:r>
              <a:rPr lang="cs-CZ" sz="2000" b="1" dirty="0" smtClean="0">
                <a:ea typeface="+mn-ea"/>
                <a:cs typeface="+mn-cs"/>
                <a:hlinkClick r:id="rId2"/>
              </a:rPr>
              <a:t>-</a:t>
            </a:r>
            <a:r>
              <a:rPr lang="cs-CZ" sz="2000" b="1" dirty="0" err="1" smtClean="0">
                <a:ea typeface="+mn-ea"/>
                <a:cs typeface="+mn-cs"/>
                <a:hlinkClick r:id="rId2"/>
              </a:rPr>
              <a:t>darmstadt.de</a:t>
            </a:r>
            <a:r>
              <a:rPr lang="cs-CZ" sz="2000" b="1" dirty="0" smtClean="0">
                <a:ea typeface="+mn-ea"/>
                <a:cs typeface="+mn-cs"/>
                <a:hlinkClick r:id="rId2"/>
              </a:rPr>
              <a:t>/index.</a:t>
            </a:r>
            <a:r>
              <a:rPr lang="cs-CZ" sz="2000" b="1" dirty="0" err="1" smtClean="0">
                <a:ea typeface="+mn-ea"/>
                <a:cs typeface="+mn-cs"/>
                <a:hlinkClick r:id="rId2"/>
              </a:rPr>
              <a:t>php</a:t>
            </a:r>
            <a:r>
              <a:rPr lang="cs-CZ" sz="2000" b="1" dirty="0" smtClean="0">
                <a:ea typeface="+mn-ea"/>
                <a:cs typeface="+mn-cs"/>
                <a:hlinkClick r:id="rId2"/>
              </a:rPr>
              <a:t>?id=</a:t>
            </a:r>
            <a:r>
              <a:rPr lang="cs-CZ" sz="2000" b="1" dirty="0" err="1" smtClean="0">
                <a:ea typeface="+mn-ea"/>
                <a:cs typeface="+mn-cs"/>
                <a:hlinkClick r:id="rId2"/>
              </a:rPr>
              <a:t>linguistics</a:t>
            </a:r>
            <a:endParaRPr lang="cs-CZ" sz="2000" b="1" dirty="0" smtClean="0">
              <a:ea typeface="+mn-ea"/>
              <a:cs typeface="+mn-cs"/>
            </a:endParaRPr>
          </a:p>
          <a:p>
            <a:pPr lvl="1">
              <a:buFontTx/>
              <a:buNone/>
              <a:defRPr/>
            </a:pPr>
            <a:endParaRPr lang="cs-CZ" sz="2000" b="1" dirty="0" smtClean="0">
              <a:ea typeface="+mn-ea"/>
              <a:cs typeface="+mn-cs"/>
            </a:endParaRPr>
          </a:p>
          <a:p>
            <a:pPr>
              <a:defRPr/>
            </a:pPr>
            <a:r>
              <a:rPr lang="cs-CZ" b="1" dirty="0" err="1" smtClean="0">
                <a:solidFill>
                  <a:srgbClr val="FFFFFF"/>
                </a:solidFill>
              </a:rPr>
              <a:t>Monoconc</a:t>
            </a:r>
            <a:endParaRPr lang="cs-CZ" b="1" dirty="0" smtClean="0">
              <a:solidFill>
                <a:srgbClr val="FFFFFF"/>
              </a:solidFill>
            </a:endParaRPr>
          </a:p>
          <a:p>
            <a:pPr>
              <a:defRPr/>
            </a:pPr>
            <a:r>
              <a:rPr lang="cs-CZ" b="1" dirty="0" err="1" smtClean="0">
                <a:solidFill>
                  <a:srgbClr val="FFFFFF"/>
                </a:solidFill>
              </a:rPr>
              <a:t>Paraconc</a:t>
            </a:r>
            <a:endParaRPr lang="cs-CZ" b="1" dirty="0" smtClean="0">
              <a:solidFill>
                <a:srgbClr val="FFFFFF"/>
              </a:solidFill>
            </a:endParaRPr>
          </a:p>
          <a:p>
            <a:pPr>
              <a:defRPr/>
            </a:pPr>
            <a:r>
              <a:rPr lang="cs-CZ" b="1" dirty="0" err="1" smtClean="0">
                <a:solidFill>
                  <a:srgbClr val="FFFFFF"/>
                </a:solidFill>
              </a:rPr>
              <a:t>TextStat</a:t>
            </a:r>
            <a:r>
              <a:rPr lang="cs-CZ" b="1" dirty="0" smtClean="0">
                <a:solidFill>
                  <a:srgbClr val="FFFFFF"/>
                </a:solidFill>
              </a:rPr>
              <a:t>: </a:t>
            </a:r>
            <a:r>
              <a:rPr lang="en-US" sz="2000" b="1" dirty="0" smtClean="0">
                <a:hlinkClick r:id="rId3"/>
              </a:rPr>
              <a:t>http://neon.niederlandistik.fu-berlin.de/textstat/</a:t>
            </a:r>
            <a:endParaRPr lang="cs-CZ" sz="2000" b="1" dirty="0" smtClean="0"/>
          </a:p>
          <a:p>
            <a:pPr lvl="1">
              <a:buFontTx/>
              <a:buNone/>
              <a:defRPr/>
            </a:pP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FF00"/>
                </a:solidFill>
                <a:latin typeface="Arial Black" pitchFamily="34" charset="0"/>
              </a:rPr>
              <a:t>Zur</a:t>
            </a:r>
            <a:r>
              <a:rPr lang="cs-CZ" dirty="0" smtClean="0">
                <a:solidFill>
                  <a:srgbClr val="FFFF00"/>
                </a:solidFill>
                <a:latin typeface="Arial Black" pitchFamily="34" charset="0"/>
              </a:rPr>
              <a:t> </a:t>
            </a:r>
            <a:r>
              <a:rPr lang="cs-CZ" dirty="0" err="1" smtClean="0">
                <a:solidFill>
                  <a:srgbClr val="FFFF00"/>
                </a:solidFill>
                <a:latin typeface="Arial Black" pitchFamily="34" charset="0"/>
              </a:rPr>
              <a:t>Diskussion</a:t>
            </a:r>
            <a:endParaRPr lang="cs-CZ" dirty="0" smtClean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Ist ein Wörterbuch ein Korpus? </a:t>
            </a:r>
          </a:p>
          <a:p>
            <a:pPr lvl="1"/>
            <a:r>
              <a:rPr lang="de-DE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hlinkClick r:id="rId2"/>
              </a:rPr>
              <a:t>http://www.dwds.de/</a:t>
            </a:r>
            <a:endParaRPr lang="cs-CZ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de-DE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de-DE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Ist </a:t>
            </a:r>
            <a:r>
              <a:rPr lang="cs-CZ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de-DE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adaba</a:t>
            </a:r>
            <a:r>
              <a:rPr lang="cs-CZ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de-DE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ein Korpus?</a:t>
            </a:r>
          </a:p>
          <a:p>
            <a:pPr lvl="1"/>
            <a:r>
              <a:rPr lang="de-DE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hlinkClick r:id="rId3"/>
              </a:rPr>
              <a:t>http://www.aussprache.at</a:t>
            </a:r>
            <a:endParaRPr lang="cs-CZ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de-DE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sah 2"/>
          <p:cNvSpPr>
            <a:spLocks noGrp="1"/>
          </p:cNvSpPr>
          <p:nvPr>
            <p:ph idx="1"/>
          </p:nvPr>
        </p:nvSpPr>
        <p:spPr>
          <a:xfrm>
            <a:off x="755576" y="0"/>
            <a:ext cx="7916044" cy="6858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de-AT" sz="1800" b="1" dirty="0" err="1">
                <a:solidFill>
                  <a:srgbClr val="FFFFFF"/>
                </a:solidFill>
              </a:rPr>
              <a:t>Paronyma</a:t>
            </a:r>
            <a:r>
              <a:rPr lang="de-AT" sz="1800" b="1" dirty="0">
                <a:solidFill>
                  <a:srgbClr val="FFFFFF"/>
                </a:solidFill>
              </a:rPr>
              <a:t>: </a:t>
            </a:r>
            <a:endParaRPr lang="cs-CZ" sz="1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de-AT" sz="1800" dirty="0">
                <a:solidFill>
                  <a:srgbClr val="FFFFFF"/>
                </a:solidFill>
              </a:rPr>
              <a:t>1)</a:t>
            </a:r>
            <a:r>
              <a:rPr lang="de-AT" sz="1800" i="1" dirty="0">
                <a:solidFill>
                  <a:srgbClr val="FFFFFF"/>
                </a:solidFill>
              </a:rPr>
              <a:t> nutzen - nützen; drucken – drücken</a:t>
            </a:r>
            <a:endParaRPr lang="cs-CZ" sz="1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de-AT" sz="1800" dirty="0">
                <a:solidFill>
                  <a:srgbClr val="FFFFFF"/>
                </a:solidFill>
              </a:rPr>
              <a:t>2) </a:t>
            </a:r>
            <a:r>
              <a:rPr lang="de-AT" sz="1800" i="1" dirty="0">
                <a:solidFill>
                  <a:srgbClr val="FFFFFF"/>
                </a:solidFill>
              </a:rPr>
              <a:t>Streitigkeiten x Streitereien</a:t>
            </a:r>
            <a:endParaRPr lang="cs-CZ" sz="1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de-AT" sz="1800" dirty="0">
                <a:solidFill>
                  <a:srgbClr val="FFFFFF"/>
                </a:solidFill>
              </a:rPr>
              <a:t>3) </a:t>
            </a:r>
            <a:r>
              <a:rPr lang="de-AT" sz="1800" i="1" dirty="0">
                <a:solidFill>
                  <a:srgbClr val="FFFFFF"/>
                </a:solidFill>
              </a:rPr>
              <a:t>folgendermaßen x folgenderweise</a:t>
            </a:r>
            <a:endParaRPr lang="cs-CZ" sz="1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de-AT" sz="1800" b="1" dirty="0">
                <a:solidFill>
                  <a:srgbClr val="FFFFFF"/>
                </a:solidFill>
              </a:rPr>
              <a:t> </a:t>
            </a:r>
            <a:endParaRPr lang="cs-CZ" sz="1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de-AT" sz="1800" b="1" dirty="0">
                <a:solidFill>
                  <a:srgbClr val="FFFFFF"/>
                </a:solidFill>
              </a:rPr>
              <a:t>Wortstellung am Ende des Nebensatzes: </a:t>
            </a:r>
            <a:endParaRPr lang="cs-CZ" sz="1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de-AT" sz="1800" dirty="0">
                <a:solidFill>
                  <a:srgbClr val="FFFFFF"/>
                </a:solidFill>
              </a:rPr>
              <a:t>1)</a:t>
            </a:r>
            <a:r>
              <a:rPr lang="de-AT" sz="1800" i="1" dirty="0">
                <a:solidFill>
                  <a:srgbClr val="FFFFFF"/>
                </a:solidFill>
              </a:rPr>
              <a:t> </a:t>
            </a:r>
            <a:r>
              <a:rPr lang="cs-CZ" sz="1800" i="1" dirty="0" smtClean="0">
                <a:solidFill>
                  <a:srgbClr val="FFFFFF"/>
                </a:solidFill>
              </a:rPr>
              <a:t>…, </a:t>
            </a:r>
            <a:r>
              <a:rPr lang="cs-CZ" sz="1800" i="1" dirty="0" err="1" smtClean="0">
                <a:solidFill>
                  <a:srgbClr val="FFFFFF"/>
                </a:solidFill>
              </a:rPr>
              <a:t>dass</a:t>
            </a:r>
            <a:r>
              <a:rPr lang="cs-CZ" sz="1800" i="1" dirty="0" smtClean="0">
                <a:solidFill>
                  <a:srgbClr val="FFFFFF"/>
                </a:solidFill>
              </a:rPr>
              <a:t> </a:t>
            </a:r>
            <a:r>
              <a:rPr lang="cs-CZ" sz="1800" i="1" dirty="0" err="1" smtClean="0">
                <a:solidFill>
                  <a:srgbClr val="FFFFFF"/>
                </a:solidFill>
              </a:rPr>
              <a:t>sie</a:t>
            </a:r>
            <a:r>
              <a:rPr lang="cs-CZ" sz="1800" i="1" dirty="0" smtClean="0">
                <a:solidFill>
                  <a:srgbClr val="FFFFFF"/>
                </a:solidFill>
              </a:rPr>
              <a:t> es </a:t>
            </a:r>
            <a:r>
              <a:rPr lang="de-AT" sz="1800" i="1" dirty="0" smtClean="0">
                <a:solidFill>
                  <a:srgbClr val="FFFFFF"/>
                </a:solidFill>
              </a:rPr>
              <a:t>hätte </a:t>
            </a:r>
            <a:r>
              <a:rPr lang="de-AT" sz="1800" i="1" dirty="0">
                <a:solidFill>
                  <a:srgbClr val="FFFFFF"/>
                </a:solidFill>
              </a:rPr>
              <a:t>machen können </a:t>
            </a:r>
            <a:r>
              <a:rPr lang="de-AT" sz="1800" dirty="0">
                <a:solidFill>
                  <a:srgbClr val="FFFFFF"/>
                </a:solidFill>
              </a:rPr>
              <a:t>oder</a:t>
            </a:r>
            <a:r>
              <a:rPr lang="de-AT" sz="1800" i="1" dirty="0">
                <a:solidFill>
                  <a:srgbClr val="FFFFFF"/>
                </a:solidFill>
              </a:rPr>
              <a:t> </a:t>
            </a:r>
            <a:r>
              <a:rPr lang="cs-CZ" sz="1800" i="1" dirty="0" smtClean="0">
                <a:solidFill>
                  <a:srgbClr val="FFFFFF"/>
                </a:solidFill>
              </a:rPr>
              <a:t>…, </a:t>
            </a:r>
            <a:r>
              <a:rPr lang="cs-CZ" sz="1800" i="1" dirty="0" err="1" smtClean="0">
                <a:solidFill>
                  <a:srgbClr val="FFFFFF"/>
                </a:solidFill>
              </a:rPr>
              <a:t>dass</a:t>
            </a:r>
            <a:r>
              <a:rPr lang="cs-CZ" sz="1800" i="1" dirty="0" smtClean="0">
                <a:solidFill>
                  <a:srgbClr val="FFFFFF"/>
                </a:solidFill>
              </a:rPr>
              <a:t> </a:t>
            </a:r>
            <a:r>
              <a:rPr lang="cs-CZ" sz="1800" i="1" dirty="0" err="1" smtClean="0">
                <a:solidFill>
                  <a:srgbClr val="FFFFFF"/>
                </a:solidFill>
              </a:rPr>
              <a:t>sie</a:t>
            </a:r>
            <a:r>
              <a:rPr lang="cs-CZ" sz="1800" i="1" dirty="0" smtClean="0">
                <a:solidFill>
                  <a:srgbClr val="FFFFFF"/>
                </a:solidFill>
              </a:rPr>
              <a:t> es </a:t>
            </a:r>
            <a:r>
              <a:rPr lang="de-AT" sz="1800" i="1" dirty="0" smtClean="0">
                <a:solidFill>
                  <a:srgbClr val="FFFFFF"/>
                </a:solidFill>
              </a:rPr>
              <a:t>machen </a:t>
            </a:r>
            <a:r>
              <a:rPr lang="de-AT" sz="1800" i="1" dirty="0">
                <a:solidFill>
                  <a:srgbClr val="FFFFFF"/>
                </a:solidFill>
              </a:rPr>
              <a:t>hätte können</a:t>
            </a:r>
            <a:endParaRPr lang="cs-CZ" sz="1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de-AT" sz="1800" b="1" dirty="0">
                <a:solidFill>
                  <a:srgbClr val="FFFFFF"/>
                </a:solidFill>
              </a:rPr>
              <a:t> </a:t>
            </a:r>
            <a:endParaRPr lang="cs-CZ" sz="1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de-AT" sz="1800" b="1" dirty="0">
                <a:solidFill>
                  <a:srgbClr val="FFFFFF"/>
                </a:solidFill>
              </a:rPr>
              <a:t>Rektion: </a:t>
            </a:r>
            <a:endParaRPr lang="cs-CZ" sz="1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de-AT" sz="1800" dirty="0">
                <a:solidFill>
                  <a:srgbClr val="FFFFFF"/>
                </a:solidFill>
              </a:rPr>
              <a:t>1) </a:t>
            </a:r>
            <a:r>
              <a:rPr lang="de-AT" sz="1800" i="1" dirty="0">
                <a:solidFill>
                  <a:srgbClr val="FFFFFF"/>
                </a:solidFill>
              </a:rPr>
              <a:t>am Tisch / beim Tisch</a:t>
            </a:r>
            <a:endParaRPr lang="cs-CZ" sz="1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de-AT" sz="1800" dirty="0">
                <a:solidFill>
                  <a:srgbClr val="FFFFFF"/>
                </a:solidFill>
              </a:rPr>
              <a:t>2) </a:t>
            </a:r>
            <a:r>
              <a:rPr lang="de-AT" sz="1800" i="1" dirty="0">
                <a:solidFill>
                  <a:srgbClr val="FFFFFF"/>
                </a:solidFill>
              </a:rPr>
              <a:t>auf der Uni / an der Uni</a:t>
            </a:r>
            <a:endParaRPr lang="cs-CZ" sz="1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de-AT" sz="1800" dirty="0">
                <a:solidFill>
                  <a:srgbClr val="FFFFFF"/>
                </a:solidFill>
              </a:rPr>
              <a:t> </a:t>
            </a:r>
            <a:endParaRPr lang="cs-CZ" sz="1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de-AT" sz="1800" b="1" dirty="0">
                <a:solidFill>
                  <a:srgbClr val="FFFFFF"/>
                </a:solidFill>
              </a:rPr>
              <a:t>Kasus: </a:t>
            </a:r>
            <a:endParaRPr lang="cs-CZ" sz="1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de-AT" sz="1800" dirty="0">
                <a:solidFill>
                  <a:srgbClr val="FFFFFF"/>
                </a:solidFill>
              </a:rPr>
              <a:t>1) </a:t>
            </a:r>
            <a:r>
              <a:rPr lang="de-AT" sz="1800" i="1" dirty="0">
                <a:solidFill>
                  <a:srgbClr val="FFFFFF"/>
                </a:solidFill>
              </a:rPr>
              <a:t>wegen + </a:t>
            </a:r>
            <a:r>
              <a:rPr lang="de-AT" sz="1800" dirty="0">
                <a:solidFill>
                  <a:srgbClr val="FFFFFF"/>
                </a:solidFill>
              </a:rPr>
              <a:t>Dat. oder Gen.</a:t>
            </a:r>
            <a:endParaRPr lang="cs-CZ" sz="1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de-AT" sz="1800" dirty="0">
                <a:solidFill>
                  <a:srgbClr val="FFFFFF"/>
                </a:solidFill>
              </a:rPr>
              <a:t>2) typische Verbindungen </a:t>
            </a:r>
            <a:r>
              <a:rPr lang="de-AT" sz="1800" i="1" dirty="0">
                <a:solidFill>
                  <a:srgbClr val="FFFFFF"/>
                </a:solidFill>
              </a:rPr>
              <a:t>auf den</a:t>
            </a:r>
            <a:r>
              <a:rPr lang="de-AT" sz="1800" dirty="0">
                <a:solidFill>
                  <a:srgbClr val="FFFFFF"/>
                </a:solidFill>
              </a:rPr>
              <a:t> … / </a:t>
            </a:r>
            <a:r>
              <a:rPr lang="de-AT" sz="1800" i="1" dirty="0">
                <a:solidFill>
                  <a:srgbClr val="FFFFFF"/>
                </a:solidFill>
              </a:rPr>
              <a:t>auf dem</a:t>
            </a:r>
            <a:r>
              <a:rPr lang="de-AT" sz="1800" dirty="0">
                <a:solidFill>
                  <a:srgbClr val="FFFFFF"/>
                </a:solidFill>
              </a:rPr>
              <a:t> …; </a:t>
            </a:r>
            <a:r>
              <a:rPr lang="de-AT" sz="1800" i="1" dirty="0">
                <a:solidFill>
                  <a:srgbClr val="FFFFFF"/>
                </a:solidFill>
              </a:rPr>
              <a:t>aufs …/ auf dem …; auf die… / auf der…</a:t>
            </a:r>
            <a:endParaRPr lang="cs-CZ" sz="1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de-AT" sz="1800" dirty="0">
                <a:solidFill>
                  <a:srgbClr val="FFFFFF"/>
                </a:solidFill>
              </a:rPr>
              <a:t> </a:t>
            </a:r>
            <a:endParaRPr lang="cs-CZ" sz="1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de-AT" sz="1800" b="1" dirty="0">
                <a:solidFill>
                  <a:srgbClr val="FFFFFF"/>
                </a:solidFill>
              </a:rPr>
              <a:t>Wortbildung</a:t>
            </a:r>
            <a:endParaRPr lang="cs-CZ" sz="1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de-AT" sz="1800" dirty="0">
                <a:solidFill>
                  <a:srgbClr val="FFFFFF"/>
                </a:solidFill>
              </a:rPr>
              <a:t>1) </a:t>
            </a:r>
            <a:r>
              <a:rPr lang="de-AT" sz="1800" i="1" dirty="0">
                <a:solidFill>
                  <a:srgbClr val="FFFFFF"/>
                </a:solidFill>
              </a:rPr>
              <a:t>„Was für Würste gibt es?“ Wurst </a:t>
            </a:r>
            <a:r>
              <a:rPr lang="de-AT" sz="1800" dirty="0">
                <a:solidFill>
                  <a:srgbClr val="FFFFFF"/>
                </a:solidFill>
              </a:rPr>
              <a:t>als Basis eines Kompositums</a:t>
            </a:r>
            <a:endParaRPr lang="cs-CZ" sz="1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de-AT" sz="1800" dirty="0">
                <a:solidFill>
                  <a:srgbClr val="FFFFFF"/>
                </a:solidFill>
              </a:rPr>
              <a:t>2) </a:t>
            </a:r>
            <a:r>
              <a:rPr lang="de-AT" sz="1800" i="1" dirty="0">
                <a:solidFill>
                  <a:srgbClr val="FFFFFF"/>
                </a:solidFill>
              </a:rPr>
              <a:t>Wurst</a:t>
            </a:r>
            <a:r>
              <a:rPr lang="de-AT" sz="1800" dirty="0">
                <a:solidFill>
                  <a:srgbClr val="FFFFFF"/>
                </a:solidFill>
              </a:rPr>
              <a:t> als Determinante (1. Glied eines Kompositums)</a:t>
            </a:r>
            <a:endParaRPr lang="cs-CZ" sz="1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de-AT" sz="1800" b="1" dirty="0">
                <a:solidFill>
                  <a:srgbClr val="FFFFFF"/>
                </a:solidFill>
              </a:rPr>
              <a:t> </a:t>
            </a:r>
            <a:endParaRPr lang="cs-CZ" sz="1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de-AT" sz="1800" b="1" dirty="0">
                <a:solidFill>
                  <a:srgbClr val="FFFFFF"/>
                </a:solidFill>
              </a:rPr>
              <a:t>Wortbildung</a:t>
            </a:r>
            <a:endParaRPr lang="cs-CZ" sz="1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de-AT" sz="1800" dirty="0">
                <a:solidFill>
                  <a:srgbClr val="FFFFFF"/>
                </a:solidFill>
              </a:rPr>
              <a:t>1) Welche Substantive bilden Verkleinerungen sowohl mit </a:t>
            </a:r>
            <a:r>
              <a:rPr lang="de-AT" sz="1800" i="1" dirty="0">
                <a:solidFill>
                  <a:srgbClr val="FFFFFF"/>
                </a:solidFill>
              </a:rPr>
              <a:t>-</a:t>
            </a:r>
            <a:r>
              <a:rPr lang="de-AT" sz="1800" i="1" dirty="0" err="1">
                <a:solidFill>
                  <a:srgbClr val="FFFFFF"/>
                </a:solidFill>
              </a:rPr>
              <a:t>chen</a:t>
            </a:r>
            <a:r>
              <a:rPr lang="de-AT" sz="1800" dirty="0">
                <a:solidFill>
                  <a:srgbClr val="FFFFFF"/>
                </a:solidFill>
              </a:rPr>
              <a:t> als auch mit </a:t>
            </a:r>
            <a:r>
              <a:rPr lang="de-AT" sz="1800" i="1" dirty="0">
                <a:solidFill>
                  <a:srgbClr val="FFFFFF"/>
                </a:solidFill>
              </a:rPr>
              <a:t>-lein</a:t>
            </a:r>
            <a:r>
              <a:rPr lang="de-AT" sz="1800" dirty="0">
                <a:solidFill>
                  <a:srgbClr val="FFFFFF"/>
                </a:solidFill>
              </a:rPr>
              <a:t>? </a:t>
            </a:r>
            <a:endParaRPr lang="cs-CZ" sz="1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de-AT" sz="1800" dirty="0">
                <a:solidFill>
                  <a:srgbClr val="FFFFFF"/>
                </a:solidFill>
              </a:rPr>
              <a:t>2) Von welchen Verben werden Diminutive auf </a:t>
            </a:r>
            <a:r>
              <a:rPr lang="de-AT" sz="1800" i="1" dirty="0">
                <a:solidFill>
                  <a:srgbClr val="FFFFFF"/>
                </a:solidFill>
              </a:rPr>
              <a:t>-</a:t>
            </a:r>
            <a:r>
              <a:rPr lang="de-AT" sz="1800" i="1" dirty="0" err="1">
                <a:solidFill>
                  <a:srgbClr val="FFFFFF"/>
                </a:solidFill>
              </a:rPr>
              <a:t>erln</a:t>
            </a:r>
            <a:r>
              <a:rPr lang="de-AT" sz="1800" i="1" dirty="0">
                <a:solidFill>
                  <a:srgbClr val="FFFFFF"/>
                </a:solidFill>
              </a:rPr>
              <a:t> </a:t>
            </a:r>
            <a:r>
              <a:rPr lang="de-AT" sz="1800" dirty="0">
                <a:solidFill>
                  <a:srgbClr val="FFFFFF"/>
                </a:solidFill>
              </a:rPr>
              <a:t>gebildet?</a:t>
            </a:r>
            <a:endParaRPr lang="cs-CZ" sz="1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de-AT" sz="1800" b="1" dirty="0">
                <a:solidFill>
                  <a:srgbClr val="FFFFFF"/>
                </a:solidFill>
              </a:rPr>
              <a:t> </a:t>
            </a:r>
            <a:endParaRPr lang="cs-CZ" sz="1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de-AT" sz="1800" b="1" dirty="0">
                <a:solidFill>
                  <a:srgbClr val="FFFFFF"/>
                </a:solidFill>
              </a:rPr>
              <a:t>Lexik</a:t>
            </a:r>
            <a:endParaRPr lang="cs-CZ" sz="1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de-AT" sz="1800" dirty="0">
                <a:solidFill>
                  <a:srgbClr val="FFFFFF"/>
                </a:solidFill>
              </a:rPr>
              <a:t>1) Bilden Sie 5 Sätze, wo das Wort </a:t>
            </a:r>
            <a:r>
              <a:rPr lang="de-AT" sz="1800" i="1" dirty="0">
                <a:solidFill>
                  <a:srgbClr val="FFFFFF"/>
                </a:solidFill>
              </a:rPr>
              <a:t>töricht </a:t>
            </a:r>
            <a:r>
              <a:rPr lang="de-AT" sz="1800" dirty="0">
                <a:solidFill>
                  <a:srgbClr val="FFFFFF"/>
                </a:solidFill>
              </a:rPr>
              <a:t>in unterschiedlichen Kontexten vorkommt. </a:t>
            </a:r>
            <a:endParaRPr lang="cs-CZ" sz="1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de-AT" sz="1800" dirty="0">
                <a:solidFill>
                  <a:srgbClr val="FFFFFF"/>
                </a:solidFill>
              </a:rPr>
              <a:t>2) In </a:t>
            </a:r>
            <a:r>
              <a:rPr lang="de-AT" sz="1800" dirty="0" smtClean="0">
                <a:solidFill>
                  <a:srgbClr val="FFFFFF"/>
                </a:solidFill>
              </a:rPr>
              <a:t>welchem</a:t>
            </a:r>
            <a:r>
              <a:rPr lang="cs-CZ" sz="1800" dirty="0" smtClean="0">
                <a:solidFill>
                  <a:srgbClr val="FFFFFF"/>
                </a:solidFill>
              </a:rPr>
              <a:t> </a:t>
            </a:r>
            <a:r>
              <a:rPr lang="cs-CZ" sz="1800" dirty="0" err="1" smtClean="0">
                <a:solidFill>
                  <a:srgbClr val="FFFFFF"/>
                </a:solidFill>
              </a:rPr>
              <a:t>typischen</a:t>
            </a:r>
            <a:r>
              <a:rPr lang="cs-CZ" sz="1800" dirty="0" smtClean="0">
                <a:solidFill>
                  <a:srgbClr val="FFFFFF"/>
                </a:solidFill>
              </a:rPr>
              <a:t> </a:t>
            </a:r>
            <a:r>
              <a:rPr lang="de-AT" sz="1800" dirty="0" smtClean="0">
                <a:solidFill>
                  <a:srgbClr val="FFFFFF"/>
                </a:solidFill>
              </a:rPr>
              <a:t>Kontext</a:t>
            </a:r>
            <a:r>
              <a:rPr lang="cs-CZ" sz="1800" dirty="0" smtClean="0">
                <a:solidFill>
                  <a:srgbClr val="FFFFFF"/>
                </a:solidFill>
              </a:rPr>
              <a:t> </a:t>
            </a:r>
            <a:r>
              <a:rPr lang="de-AT" sz="1800" dirty="0" smtClean="0">
                <a:solidFill>
                  <a:srgbClr val="FFFFFF"/>
                </a:solidFill>
              </a:rPr>
              <a:t>/ welche</a:t>
            </a:r>
            <a:r>
              <a:rPr lang="cs-CZ" sz="1800" dirty="0" smtClean="0">
                <a:solidFill>
                  <a:srgbClr val="FFFFFF"/>
                </a:solidFill>
              </a:rPr>
              <a:t>n</a:t>
            </a:r>
            <a:r>
              <a:rPr lang="de-AT" sz="1800" dirty="0" smtClean="0">
                <a:solidFill>
                  <a:srgbClr val="FFFFFF"/>
                </a:solidFill>
              </a:rPr>
              <a:t> Verbindung</a:t>
            </a:r>
            <a:r>
              <a:rPr lang="cs-CZ" sz="1800" dirty="0" smtClean="0">
                <a:solidFill>
                  <a:srgbClr val="FFFFFF"/>
                </a:solidFill>
              </a:rPr>
              <a:t>en</a:t>
            </a:r>
            <a:r>
              <a:rPr lang="de-AT" sz="1800" dirty="0" smtClean="0">
                <a:solidFill>
                  <a:srgbClr val="FFFFFF"/>
                </a:solidFill>
              </a:rPr>
              <a:t> </a:t>
            </a:r>
            <a:r>
              <a:rPr lang="de-AT" sz="1800" dirty="0">
                <a:solidFill>
                  <a:srgbClr val="FFFFFF"/>
                </a:solidFill>
              </a:rPr>
              <a:t>finden wir das Wort </a:t>
            </a:r>
            <a:r>
              <a:rPr lang="de-AT" sz="1800" i="1" dirty="0" err="1">
                <a:solidFill>
                  <a:srgbClr val="FFFFFF"/>
                </a:solidFill>
              </a:rPr>
              <a:t>Schani</a:t>
            </a:r>
            <a:r>
              <a:rPr lang="de-AT" sz="1800" dirty="0">
                <a:solidFill>
                  <a:srgbClr val="FFFFFF"/>
                </a:solidFill>
              </a:rPr>
              <a:t>?</a:t>
            </a:r>
            <a:endParaRPr lang="cs-CZ" sz="1800" dirty="0">
              <a:solidFill>
                <a:srgbClr val="FFFFFF"/>
              </a:solidFill>
            </a:endParaRPr>
          </a:p>
          <a:p>
            <a:pPr marL="514350" indent="-514350">
              <a:buFontTx/>
              <a:buNone/>
            </a:pPr>
            <a:endParaRPr lang="cs-CZ" sz="1800" dirty="0" smtClean="0">
              <a:solidFill>
                <a:srgbClr val="FFFFFF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89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755650" y="620713"/>
            <a:ext cx="7772400" cy="1143000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FFFF"/>
                </a:solidFill>
                <a:latin typeface="Tahoma" pitchFamily="34" charset="0"/>
              </a:rPr>
              <a:t>(</a:t>
            </a:r>
            <a:r>
              <a:rPr lang="cs-CZ" sz="2800" b="1" dirty="0" err="1" smtClean="0">
                <a:solidFill>
                  <a:srgbClr val="FFFFFF"/>
                </a:solidFill>
                <a:latin typeface="Tahoma" pitchFamily="34" charset="0"/>
              </a:rPr>
              <a:t>Möglichkeiten</a:t>
            </a:r>
            <a:r>
              <a:rPr lang="cs-CZ" sz="2800" b="1" dirty="0" smtClean="0">
                <a:solidFill>
                  <a:srgbClr val="FFFFFF"/>
                </a:solidFill>
                <a:latin typeface="Tahoma" pitchFamily="34" charset="0"/>
              </a:rPr>
              <a:t> der)</a:t>
            </a:r>
            <a:br>
              <a:rPr lang="cs-CZ" sz="2800" b="1" dirty="0" smtClean="0">
                <a:solidFill>
                  <a:srgbClr val="FFFFFF"/>
                </a:solidFill>
                <a:latin typeface="Tahoma" pitchFamily="34" charset="0"/>
              </a:rPr>
            </a:br>
            <a:r>
              <a:rPr lang="cs-CZ" sz="2800" b="1" dirty="0" err="1" smtClean="0">
                <a:solidFill>
                  <a:srgbClr val="FFFFFF"/>
                </a:solidFill>
                <a:latin typeface="Tahoma" pitchFamily="34" charset="0"/>
              </a:rPr>
              <a:t>Korpusanalyse</a:t>
            </a:r>
            <a:endParaRPr lang="cs-CZ" sz="2800" dirty="0" smtClean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1200"/>
            <a:ext cx="8280920" cy="4114800"/>
          </a:xfrm>
        </p:spPr>
        <p:txBody>
          <a:bodyPr/>
          <a:lstStyle/>
          <a:p>
            <a:pPr>
              <a:buFontTx/>
              <a:buNone/>
            </a:pPr>
            <a:endParaRPr lang="de-AT" sz="2400" b="1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buFontTx/>
              <a:buNone/>
            </a:pPr>
            <a:r>
              <a:rPr lang="cs-CZ" sz="2400" b="1" dirty="0" err="1" smtClean="0">
                <a:solidFill>
                  <a:srgbClr val="FFFFFF"/>
                </a:solidFill>
                <a:latin typeface="Tahoma" pitchFamily="34" charset="0"/>
                <a:hlinkClick r:id="rId3" action="ppaction://hlinkfile"/>
              </a:rPr>
              <a:t>Organisation</a:t>
            </a:r>
            <a:r>
              <a:rPr lang="cs-CZ" sz="2400" b="1" dirty="0" smtClean="0">
                <a:solidFill>
                  <a:srgbClr val="FFFFFF"/>
                </a:solidFill>
                <a:latin typeface="Tahoma" pitchFamily="34" charset="0"/>
                <a:hlinkClick r:id="rId3" action="ppaction://hlinkfile"/>
              </a:rPr>
              <a:t> </a:t>
            </a:r>
            <a:r>
              <a:rPr lang="cs-CZ" sz="2400" b="1" dirty="0" smtClean="0">
                <a:solidFill>
                  <a:srgbClr val="FFFFFF"/>
                </a:solidFill>
                <a:latin typeface="Tahoma" pitchFamily="34" charset="0"/>
                <a:hlinkClick r:id="rId3" action="ppaction://hlinkfile"/>
              </a:rPr>
              <a:t>des </a:t>
            </a:r>
            <a:r>
              <a:rPr lang="cs-CZ" sz="2400" b="1" dirty="0" err="1" smtClean="0">
                <a:solidFill>
                  <a:srgbClr val="FFFFFF"/>
                </a:solidFill>
                <a:latin typeface="Tahoma" pitchFamily="34" charset="0"/>
                <a:hlinkClick r:id="rId3" action="ppaction://hlinkfile"/>
              </a:rPr>
              <a:t>Seminars</a:t>
            </a:r>
            <a:r>
              <a:rPr lang="cs-CZ" sz="2400" b="1" dirty="0" smtClean="0">
                <a:solidFill>
                  <a:srgbClr val="FFFFFF"/>
                </a:solidFill>
                <a:latin typeface="Tahoma" pitchFamily="34" charset="0"/>
              </a:rPr>
              <a:t>:</a:t>
            </a:r>
            <a:r>
              <a:rPr lang="de-AT" sz="2400" b="1" dirty="0" smtClean="0">
                <a:solidFill>
                  <a:srgbClr val="FFFFFF"/>
                </a:solidFill>
                <a:latin typeface="Tahoma" pitchFamily="34" charset="0"/>
              </a:rPr>
              <a:t>  </a:t>
            </a:r>
            <a:endParaRPr lang="cs-CZ" sz="2400" b="1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buFontTx/>
              <a:buNone/>
            </a:pPr>
            <a:endParaRPr lang="cs-CZ" sz="2400" b="1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buFontTx/>
              <a:buNone/>
            </a:pPr>
            <a:endParaRPr lang="de-AT" sz="2400" b="1" dirty="0" smtClean="0">
              <a:solidFill>
                <a:srgbClr val="FFFFFF"/>
              </a:solidFill>
              <a:latin typeface="Tahoma" pitchFamily="34" charset="0"/>
            </a:endParaRPr>
          </a:p>
          <a:p>
            <a:pPr lvl="1">
              <a:buFontTx/>
              <a:buNone/>
            </a:pPr>
            <a:r>
              <a:rPr lang="de-AT" dirty="0" smtClean="0">
                <a:solidFill>
                  <a:srgbClr val="FFFFFF"/>
                </a:solidFill>
                <a:latin typeface="Tahoma" pitchFamily="34" charset="0"/>
              </a:rPr>
              <a:t>				</a:t>
            </a:r>
            <a:endParaRPr lang="cs-CZ" dirty="0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buFontTx/>
              <a:buNone/>
            </a:pPr>
            <a:endParaRPr lang="cs-CZ" b="1" dirty="0" smtClean="0">
              <a:solidFill>
                <a:srgbClr val="FFFFFF"/>
              </a:solidFill>
              <a:latin typeface="Tahoma" pitchFamily="34" charset="0"/>
            </a:endParaRPr>
          </a:p>
          <a:p>
            <a:pPr lvl="1">
              <a:buFontTx/>
              <a:buNone/>
            </a:pPr>
            <a:endParaRPr lang="cs-CZ" b="1" dirty="0" smtClean="0">
              <a:solidFill>
                <a:srgbClr val="FFFFFF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58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 b="1" u="sng" dirty="0" smtClean="0">
                <a:solidFill>
                  <a:srgbClr val="FFFFCC"/>
                </a:solidFill>
                <a:latin typeface="Tahoma" pitchFamily="34" charset="0"/>
              </a:rPr>
              <a:t>Wo ist unser gemeinsamer Ausgangspunkt?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539552" y="1981200"/>
            <a:ext cx="8136904" cy="4114800"/>
          </a:xfrm>
        </p:spPr>
        <p:txBody>
          <a:bodyPr/>
          <a:lstStyle/>
          <a:p>
            <a:pPr marL="514350" indent="-514350">
              <a:buFont typeface="Times New Roman" pitchFamily="18" charset="0"/>
              <a:buAutoNum type="arabicPeriod"/>
            </a:pPr>
            <a:endParaRPr lang="cs-CZ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Bitte</a:t>
            </a:r>
            <a:r>
              <a:rPr lang="cs-CZ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beantworten</a:t>
            </a:r>
            <a:r>
              <a:rPr lang="cs-CZ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Sie</a:t>
            </a:r>
            <a:r>
              <a:rPr lang="cs-CZ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die</a:t>
            </a:r>
            <a:r>
              <a:rPr lang="cs-CZ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Fragen</a:t>
            </a:r>
            <a:r>
              <a:rPr lang="cs-CZ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in der „</a:t>
            </a:r>
            <a:r>
              <a:rPr lang="cs-CZ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Umfrage</a:t>
            </a:r>
            <a:r>
              <a:rPr lang="cs-CZ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am</a:t>
            </a:r>
            <a:r>
              <a:rPr lang="cs-CZ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Semesteranfang</a:t>
            </a:r>
            <a:r>
              <a:rPr lang="cs-CZ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de-DE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Times New Roman" pitchFamily="18" charset="0"/>
              <a:buAutoNum type="arabicPeriod"/>
            </a:pPr>
            <a:endParaRPr lang="cs-CZ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Unterschreiben</a:t>
            </a:r>
            <a:r>
              <a:rPr lang="cs-CZ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Sie</a:t>
            </a:r>
            <a:r>
              <a:rPr lang="cs-CZ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das</a:t>
            </a:r>
            <a:r>
              <a:rPr lang="cs-CZ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Blatt</a:t>
            </a:r>
            <a:r>
              <a:rPr lang="cs-CZ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mit</a:t>
            </a:r>
            <a:r>
              <a:rPr lang="cs-CZ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Ihrem</a:t>
            </a:r>
            <a:r>
              <a:rPr lang="cs-CZ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Namen</a:t>
            </a:r>
            <a:r>
              <a:rPr lang="cs-CZ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oder </a:t>
            </a:r>
            <a:r>
              <a:rPr lang="cs-CZ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irgendeinem</a:t>
            </a:r>
            <a:r>
              <a:rPr lang="cs-CZ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Kennzeichen</a:t>
            </a:r>
            <a:r>
              <a:rPr lang="cs-CZ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.</a:t>
            </a:r>
            <a:endParaRPr lang="de-DE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Die </a:t>
            </a:r>
            <a:r>
              <a:rPr lang="cs-CZ" b="1" cap="small" dirty="0" err="1" smtClean="0">
                <a:solidFill>
                  <a:srgbClr val="FFFFFF"/>
                </a:solidFill>
                <a:latin typeface="Tahoma" pitchFamily="34" charset="0"/>
              </a:rPr>
              <a:t>Sprache</a:t>
            </a:r>
            <a:endParaRPr lang="cs-CZ" cap="small" dirty="0" smtClean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Was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verstehen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Sie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unter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dem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Begriff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„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Sprache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“?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de-AT" sz="2800" dirty="0" smtClean="0">
                <a:solidFill>
                  <a:srgbClr val="FFFFFF"/>
                </a:solidFill>
                <a:latin typeface="SFRM1000"/>
              </a:rPr>
              <a:t>Wie </a:t>
            </a:r>
            <a:r>
              <a:rPr lang="de-AT" sz="2800" dirty="0" smtClean="0">
                <a:solidFill>
                  <a:srgbClr val="FFFFFF"/>
                </a:solidFill>
                <a:latin typeface="SFRM1000"/>
              </a:rPr>
              <a:t>versucht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de-AT" sz="2800" dirty="0" smtClean="0">
                <a:solidFill>
                  <a:srgbClr val="FFFFFF"/>
                </a:solidFill>
                <a:latin typeface="SFRM1000"/>
              </a:rPr>
              <a:t>/ </a:t>
            </a:r>
            <a:r>
              <a:rPr lang="de-AT" sz="2800" dirty="0" smtClean="0">
                <a:solidFill>
                  <a:srgbClr val="FFFFFF"/>
                </a:solidFill>
                <a:latin typeface="SFRM1000"/>
              </a:rPr>
              <a:t>versuchte man die Sprache zu beschreiben? </a:t>
            </a:r>
            <a:endParaRPr lang="cs-CZ" sz="2800" dirty="0" smtClean="0">
              <a:solidFill>
                <a:srgbClr val="FFFFFF"/>
              </a:solidFill>
              <a:latin typeface="SFRM100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Mit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welchen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de-DE" sz="2800" dirty="0" smtClean="0">
                <a:solidFill>
                  <a:srgbClr val="FFFFFF"/>
                </a:solidFill>
                <a:latin typeface="SFRM1000"/>
              </a:rPr>
              <a:t>Methoden der 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l</a:t>
            </a:r>
            <a:r>
              <a:rPr lang="de-DE" sz="2800" dirty="0" err="1" smtClean="0">
                <a:solidFill>
                  <a:srgbClr val="FFFFFF"/>
                </a:solidFill>
                <a:latin typeface="SFRM1000"/>
              </a:rPr>
              <a:t>inguistischen</a:t>
            </a:r>
            <a:r>
              <a:rPr lang="de-DE" sz="2800" dirty="0" smtClean="0">
                <a:solidFill>
                  <a:srgbClr val="FFFFFF"/>
                </a:solidFill>
                <a:latin typeface="SFRM1000"/>
              </a:rPr>
              <a:t> Untersuchung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haben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err="1" smtClean="0">
                <a:solidFill>
                  <a:srgbClr val="FFFFFF"/>
                </a:solidFill>
                <a:latin typeface="SFRM1000"/>
              </a:rPr>
              <a:t>Sie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E</a:t>
            </a:r>
            <a:r>
              <a:rPr lang="de-DE" sz="2800" dirty="0" err="1" smtClean="0">
                <a:solidFill>
                  <a:srgbClr val="FFFFFF"/>
                </a:solidFill>
                <a:latin typeface="SFRM1000"/>
              </a:rPr>
              <a:t>rfahrungen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?</a:t>
            </a:r>
          </a:p>
          <a:p>
            <a:pPr>
              <a:buFontTx/>
              <a:buNone/>
              <a:defRPr/>
            </a:pPr>
            <a:endParaRPr lang="cs-CZ" sz="2800" dirty="0" smtClean="0">
              <a:solidFill>
                <a:srgbClr val="FFFFFF"/>
              </a:solidFill>
              <a:latin typeface="SFRM100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cap="small" dirty="0" err="1" smtClean="0">
                <a:solidFill>
                  <a:srgbClr val="FFFFFF"/>
                </a:solidFill>
                <a:latin typeface="Tahoma" pitchFamily="34" charset="0"/>
              </a:rPr>
              <a:t>Über</a:t>
            </a: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lang="cs-CZ" b="1" cap="small" dirty="0" err="1" smtClean="0">
                <a:solidFill>
                  <a:srgbClr val="FFFFFF"/>
                </a:solidFill>
                <a:latin typeface="Tahoma" pitchFamily="34" charset="0"/>
              </a:rPr>
              <a:t>die</a:t>
            </a:r>
            <a:r>
              <a:rPr lang="cs-CZ" b="1" cap="small" dirty="0" smtClean="0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lang="cs-CZ" b="1" cap="small" dirty="0" err="1" smtClean="0">
                <a:solidFill>
                  <a:srgbClr val="FFFFFF"/>
                </a:solidFill>
                <a:latin typeface="Tahoma" pitchFamily="34" charset="0"/>
              </a:rPr>
              <a:t>Sprache</a:t>
            </a:r>
            <a:endParaRPr lang="cs-CZ" cap="small" dirty="0" smtClean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611188" y="1844675"/>
            <a:ext cx="7772400" cy="4322763"/>
          </a:xfrm>
        </p:spPr>
        <p:txBody>
          <a:bodyPr/>
          <a:lstStyle/>
          <a:p>
            <a:pPr marL="514350" indent="-514350">
              <a:buFontTx/>
              <a:buNone/>
              <a:defRPr/>
            </a:pPr>
            <a:r>
              <a:rPr lang="cs-CZ" sz="2800" b="1" dirty="0" err="1" smtClean="0">
                <a:solidFill>
                  <a:srgbClr val="FFFFFF"/>
                </a:solidFill>
                <a:latin typeface="Arial Black" pitchFamily="34" charset="0"/>
              </a:rPr>
              <a:t>Problemstellung</a:t>
            </a:r>
            <a:r>
              <a:rPr lang="cs-CZ" sz="2800" b="1" dirty="0" smtClean="0">
                <a:solidFill>
                  <a:srgbClr val="FFFFFF"/>
                </a:solidFill>
                <a:latin typeface="Arial Black" pitchFamily="34" charset="0"/>
              </a:rPr>
              <a:t>: </a:t>
            </a:r>
          </a:p>
          <a:p>
            <a:pPr marL="514350" indent="-514350">
              <a:buFontTx/>
              <a:buNone/>
              <a:defRPr/>
            </a:pPr>
            <a:r>
              <a:rPr lang="cs-CZ" b="1" dirty="0" smtClean="0">
                <a:solidFill>
                  <a:srgbClr val="FFFFFF"/>
                </a:solidFill>
                <a:latin typeface="Arial Black" pitchFamily="34" charset="0"/>
              </a:rPr>
              <a:t>	</a:t>
            </a:r>
            <a:r>
              <a:rPr lang="cs-CZ" b="1" dirty="0" err="1" smtClean="0">
                <a:solidFill>
                  <a:srgbClr val="FFFFFF"/>
                </a:solidFill>
                <a:latin typeface="Arial Black" pitchFamily="34" charset="0"/>
              </a:rPr>
              <a:t>Artikelgebrauch</a:t>
            </a:r>
            <a:endParaRPr lang="cs-CZ" b="1" dirty="0" smtClean="0">
              <a:solidFill>
                <a:srgbClr val="FFFFFF"/>
              </a:solidFill>
              <a:latin typeface="Arial Black" pitchFamily="34" charset="0"/>
            </a:endParaRPr>
          </a:p>
          <a:p>
            <a:pPr marL="914400" lvl="1" indent="-514350">
              <a:buFont typeface="+mj-lt"/>
              <a:buAutoNum type="alphaLcParenR"/>
              <a:defRPr/>
            </a:pP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Was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sagen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Sie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? </a:t>
            </a:r>
          </a:p>
          <a:p>
            <a:pPr marL="1371600" lvl="2" indent="-457200">
              <a:defRPr/>
            </a:pP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der/</a:t>
            </a:r>
            <a:r>
              <a:rPr lang="cs-CZ" sz="2200" i="1" dirty="0" err="1" smtClean="0">
                <a:solidFill>
                  <a:srgbClr val="FFFFFF"/>
                </a:solidFill>
                <a:latin typeface="SFRM1000"/>
              </a:rPr>
              <a:t>die</a:t>
            </a: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/</a:t>
            </a:r>
            <a:r>
              <a:rPr lang="cs-CZ" sz="2200" i="1" dirty="0" err="1" smtClean="0">
                <a:solidFill>
                  <a:srgbClr val="FFFFFF"/>
                </a:solidFill>
                <a:latin typeface="SFRM1000"/>
              </a:rPr>
              <a:t>das</a:t>
            </a: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200" i="1" dirty="0" err="1" smtClean="0">
                <a:solidFill>
                  <a:srgbClr val="FFFFFF"/>
                </a:solidFill>
                <a:latin typeface="SFRM1000"/>
              </a:rPr>
              <a:t>Dschungel</a:t>
            </a:r>
            <a:endParaRPr lang="cs-CZ" sz="2200" i="1" dirty="0" smtClean="0">
              <a:solidFill>
                <a:srgbClr val="FFFFFF"/>
              </a:solidFill>
              <a:latin typeface="SFRM1000"/>
            </a:endParaRPr>
          </a:p>
          <a:p>
            <a:pPr marL="1371600" lvl="2" indent="-457200">
              <a:defRPr/>
            </a:pP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der/ </a:t>
            </a:r>
            <a:r>
              <a:rPr lang="cs-CZ" sz="2200" i="1" dirty="0" err="1" smtClean="0">
                <a:solidFill>
                  <a:srgbClr val="FFFFFF"/>
                </a:solidFill>
                <a:latin typeface="SFRM1000"/>
              </a:rPr>
              <a:t>das</a:t>
            </a: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 Keks</a:t>
            </a:r>
          </a:p>
          <a:p>
            <a:pPr marL="1371600" lvl="2" indent="-457200">
              <a:defRPr/>
            </a:pPr>
            <a:r>
              <a:rPr lang="cs-CZ" sz="2200" i="1" dirty="0" err="1" smtClean="0">
                <a:solidFill>
                  <a:srgbClr val="FFFFFF"/>
                </a:solidFill>
                <a:latin typeface="SFRM1000"/>
              </a:rPr>
              <a:t>die</a:t>
            </a: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/</a:t>
            </a:r>
            <a:r>
              <a:rPr lang="cs-CZ" sz="2200" i="1" dirty="0" err="1" smtClean="0">
                <a:solidFill>
                  <a:srgbClr val="FFFFFF"/>
                </a:solidFill>
                <a:latin typeface="SFRM1000"/>
              </a:rPr>
              <a:t>das</a:t>
            </a: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200" i="1" dirty="0" err="1" smtClean="0">
                <a:solidFill>
                  <a:srgbClr val="FFFFFF"/>
                </a:solidFill>
                <a:latin typeface="SFRM1000"/>
              </a:rPr>
              <a:t>Konklave</a:t>
            </a:r>
            <a:r>
              <a:rPr lang="cs-CZ" sz="2200" i="1" dirty="0" smtClean="0">
                <a:solidFill>
                  <a:srgbClr val="FFFFFF"/>
                </a:solidFill>
                <a:latin typeface="SFRM1000"/>
              </a:rPr>
              <a:t> </a:t>
            </a:r>
          </a:p>
          <a:p>
            <a:pPr marL="914400" lvl="1" indent="-514350">
              <a:buFont typeface="+mj-lt"/>
              <a:buAutoNum type="alphaLcParenR"/>
              <a:defRPr/>
            </a:pP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Was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ist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„</a:t>
            </a: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richtig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“?</a:t>
            </a:r>
          </a:p>
          <a:p>
            <a:pPr marL="914400" lvl="1" indent="-514350">
              <a:buFont typeface="+mj-lt"/>
              <a:buAutoNum type="alphaLcParenR"/>
              <a:defRPr/>
            </a:pP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Bringen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Sie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Beispiele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dirty="0" err="1" smtClean="0">
                <a:solidFill>
                  <a:srgbClr val="FFFFFF"/>
                </a:solidFill>
                <a:latin typeface="SFRM1000"/>
              </a:rPr>
              <a:t>im</a:t>
            </a:r>
            <a:r>
              <a:rPr lang="cs-CZ" dirty="0" smtClean="0">
                <a:solidFill>
                  <a:srgbClr val="FFFFFF"/>
                </a:solidFill>
                <a:latin typeface="SFRM1000"/>
              </a:rPr>
              <a:t> Kontext</a:t>
            </a:r>
          </a:p>
          <a:p>
            <a:pPr marL="514350" indent="-514350">
              <a:buFont typeface="+mj-lt"/>
              <a:buAutoNum type="arabicParenR"/>
              <a:defRPr/>
            </a:pPr>
            <a:endParaRPr lang="cs-CZ" dirty="0" smtClean="0">
              <a:solidFill>
                <a:srgbClr val="FFFFFF"/>
              </a:solidFill>
              <a:latin typeface="SFRM1000"/>
            </a:endParaRPr>
          </a:p>
          <a:p>
            <a:pPr marL="514350" indent="-514350">
              <a:buFont typeface="+mj-lt"/>
              <a:buAutoNum type="arabicParenR"/>
              <a:defRPr/>
            </a:pPr>
            <a:endParaRPr lang="de-AT" sz="2800" dirty="0" smtClean="0">
              <a:solidFill>
                <a:srgbClr val="FFFFFF"/>
              </a:solidFill>
              <a:latin typeface="SFRM1000"/>
            </a:endParaRPr>
          </a:p>
          <a:p>
            <a:pPr>
              <a:buFontTx/>
              <a:buNone/>
              <a:defRPr/>
            </a:pPr>
            <a:endParaRPr lang="cs-CZ" sz="2800" dirty="0" smtClean="0">
              <a:solidFill>
                <a:srgbClr val="FFFFFF"/>
              </a:solidFill>
              <a:latin typeface="SFRM100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 dirty="0" smtClean="0">
                <a:solidFill>
                  <a:srgbClr val="FFFFCC"/>
                </a:solidFill>
                <a:latin typeface="Tahoma" pitchFamily="34" charset="0"/>
              </a:rPr>
              <a:t>W</a:t>
            </a:r>
            <a:r>
              <a:rPr lang="cs-CZ" b="1" u="sng" dirty="0" smtClean="0">
                <a:solidFill>
                  <a:srgbClr val="FFFFCC"/>
                </a:solidFill>
                <a:latin typeface="Tahoma" pitchFamily="34" charset="0"/>
              </a:rPr>
              <a:t>as</a:t>
            </a:r>
            <a:r>
              <a:rPr lang="de-DE" b="1" u="sng" dirty="0" smtClean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cs-CZ" b="1" u="sng" dirty="0" smtClean="0">
                <a:solidFill>
                  <a:srgbClr val="FFFFCC"/>
                </a:solidFill>
                <a:latin typeface="Tahoma" pitchFamily="34" charset="0"/>
              </a:rPr>
              <a:t>machen</a:t>
            </a:r>
            <a:r>
              <a:rPr lang="de-DE" b="1" u="sng" dirty="0" smtClean="0">
                <a:solidFill>
                  <a:srgbClr val="FFFFCC"/>
                </a:solidFill>
                <a:latin typeface="Tahoma" pitchFamily="34" charset="0"/>
              </a:rPr>
              <a:t> Sie</a:t>
            </a:r>
            <a:r>
              <a:rPr lang="cs-CZ" b="1" u="sng" dirty="0" smtClean="0">
                <a:solidFill>
                  <a:srgbClr val="FFFFCC"/>
                </a:solidFill>
                <a:latin typeface="Tahoma" pitchFamily="34" charset="0"/>
              </a:rPr>
              <a:t>…</a:t>
            </a:r>
            <a:endParaRPr lang="de-DE" b="1" u="sng" dirty="0" smtClean="0">
              <a:solidFill>
                <a:srgbClr val="FFFFCC"/>
              </a:solidFill>
              <a:latin typeface="Tahoma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685800" y="1981200"/>
            <a:ext cx="8134350" cy="4114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…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wenn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Sie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etwas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über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die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Sprache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(n)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wissen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möchten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…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wenn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Sie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Materalien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für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Ihren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Unterricht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brauchen</a:t>
            </a:r>
            <a:r>
              <a:rPr lang="cs-CZ" sz="24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?</a:t>
            </a:r>
            <a:endParaRPr lang="cs-CZ" sz="2400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marL="914400" lvl="1" indent="-514350">
              <a:buFont typeface="+mj-lt"/>
              <a:buAutoNum type="alphaUcPeriod"/>
              <a:defRPr/>
            </a:pPr>
            <a:r>
              <a:rPr lang="cs-CZ" sz="20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Was überwiegt? </a:t>
            </a:r>
            <a:r>
              <a:rPr lang="cs-CZ" sz="2000" i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laut </a:t>
            </a:r>
            <a:r>
              <a:rPr lang="cs-CZ" sz="20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+ Gen. o. Dat.?</a:t>
            </a:r>
          </a:p>
          <a:p>
            <a:pPr marL="914400" lvl="1" indent="-514350">
              <a:buFont typeface="+mj-lt"/>
              <a:buAutoNum type="alphaUcPeriod"/>
              <a:defRPr/>
            </a:pPr>
            <a:r>
              <a:rPr lang="cs-CZ" sz="20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…</a:t>
            </a:r>
            <a:r>
              <a:rPr lang="cs-CZ" sz="2000" i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geht sich (nicht) aus</a:t>
            </a:r>
            <a:r>
              <a:rPr lang="cs-CZ" sz="20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„Österreichisch“ o. Allgemeindt.?</a:t>
            </a:r>
          </a:p>
          <a:p>
            <a:pPr marL="914400" lvl="1" indent="-514350">
              <a:buFont typeface="+mj-lt"/>
              <a:buAutoNum type="alphaUcPeriod"/>
              <a:defRPr/>
            </a:pPr>
            <a:r>
              <a:rPr lang="cs-CZ" sz="20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Seit wann heißt der </a:t>
            </a:r>
            <a:r>
              <a:rPr lang="cs-CZ" sz="2000" i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Schlager Hit</a:t>
            </a:r>
            <a:r>
              <a:rPr lang="cs-CZ" sz="20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914400" lvl="1" indent="-514350">
              <a:buFont typeface="+mj-lt"/>
              <a:buAutoNum type="alphaUcPeriod"/>
              <a:defRPr/>
            </a:pPr>
            <a:r>
              <a:rPr lang="cs-CZ" sz="20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Erstellen Sie eine induktive Grammatikübung zum Gebrauch der Junktoren </a:t>
            </a:r>
            <a:r>
              <a:rPr lang="cs-CZ" sz="2000" i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als </a:t>
            </a:r>
            <a:r>
              <a:rPr lang="cs-CZ" sz="20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und </a:t>
            </a:r>
            <a:r>
              <a:rPr lang="cs-CZ" sz="2000" i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wenn </a:t>
            </a:r>
            <a:r>
              <a:rPr lang="cs-CZ" sz="20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(je 5 Sätze).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Sind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diese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Fragen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für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den DaF/DaZ-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Unterricht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wichtig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cs-CZ" sz="2400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A11A0C-2761-40B1-B9C7-59AB5FC67D7C}" type="slidenum">
              <a:rPr lang="de-DE" smtClean="0">
                <a:latin typeface="Times New Roman" pitchFamily="18" charset="0"/>
              </a:rPr>
              <a:pPr/>
              <a:t>8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1024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FFFFFF"/>
                </a:solidFill>
                <a:latin typeface="Tahoma" pitchFamily="34" charset="0"/>
              </a:rPr>
              <a:t>Natürliche</a:t>
            </a:r>
            <a:r>
              <a:rPr lang="cs-CZ" b="1" dirty="0" smtClean="0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lang="cs-CZ" b="1" dirty="0" err="1" smtClean="0">
                <a:solidFill>
                  <a:srgbClr val="FFFFFF"/>
                </a:solidFill>
                <a:latin typeface="Tahoma" pitchFamily="34" charset="0"/>
              </a:rPr>
              <a:t>Sprache</a:t>
            </a:r>
            <a:r>
              <a:rPr lang="cs-CZ" b="1" dirty="0" smtClean="0">
                <a:solidFill>
                  <a:srgbClr val="FFFFFF"/>
                </a:solidFill>
                <a:latin typeface="Tahoma" pitchFamily="34" charset="0"/>
              </a:rPr>
              <a:t>:</a:t>
            </a:r>
            <a:endParaRPr lang="de-AT" sz="3400" dirty="0" smtClean="0"/>
          </a:p>
        </p:txBody>
      </p:sp>
      <p:sp>
        <p:nvSpPr>
          <p:cNvPr id="10244" name="Zástupný symbol pro obsah 2"/>
          <p:cNvSpPr>
            <a:spLocks noGrp="1"/>
          </p:cNvSpPr>
          <p:nvPr>
            <p:ph idx="1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b="1" dirty="0" err="1" smtClean="0">
                <a:solidFill>
                  <a:srgbClr val="FFFF00"/>
                </a:solidFill>
              </a:rPr>
              <a:t>Partizip</a:t>
            </a:r>
            <a:r>
              <a:rPr lang="cs-CZ" sz="2800" b="1" dirty="0" smtClean="0">
                <a:solidFill>
                  <a:srgbClr val="FFFF00"/>
                </a:solidFill>
              </a:rPr>
              <a:t> I in </a:t>
            </a:r>
            <a:r>
              <a:rPr lang="cs-CZ" sz="2800" b="1" dirty="0" err="1" smtClean="0">
                <a:solidFill>
                  <a:srgbClr val="FFFF00"/>
                </a:solidFill>
              </a:rPr>
              <a:t>attributiver</a:t>
            </a:r>
            <a:r>
              <a:rPr lang="cs-CZ" sz="2800" b="1" dirty="0" smtClean="0">
                <a:solidFill>
                  <a:srgbClr val="FFFF00"/>
                </a:solidFill>
              </a:rPr>
              <a:t> </a:t>
            </a:r>
            <a:r>
              <a:rPr lang="cs-CZ" sz="2800" b="1" dirty="0" err="1" smtClean="0">
                <a:solidFill>
                  <a:srgbClr val="FFFF00"/>
                </a:solidFill>
              </a:rPr>
              <a:t>Funktion</a:t>
            </a:r>
            <a:r>
              <a:rPr lang="cs-CZ" sz="2800" b="1" dirty="0" smtClean="0">
                <a:solidFill>
                  <a:srgbClr val="FFFF00"/>
                </a:solidFill>
              </a:rPr>
              <a:t>:</a:t>
            </a:r>
          </a:p>
          <a:p>
            <a:pPr>
              <a:buFontTx/>
              <a:buNone/>
            </a:pPr>
            <a:endParaRPr lang="cs-CZ" sz="2800" dirty="0" smtClean="0">
              <a:latin typeface="SFRM1000"/>
            </a:endParaRPr>
          </a:p>
          <a:p>
            <a:pPr>
              <a:buFontTx/>
              <a:buNone/>
            </a:pPr>
            <a:r>
              <a:rPr lang="cs-CZ" sz="2800" i="1" dirty="0" smtClean="0">
                <a:solidFill>
                  <a:srgbClr val="FFFFFF"/>
                </a:solidFill>
              </a:rPr>
              <a:t>Die </a:t>
            </a:r>
            <a:r>
              <a:rPr lang="cs-CZ" sz="2800" i="1" dirty="0" err="1" smtClean="0">
                <a:solidFill>
                  <a:srgbClr val="FFFFFF"/>
                </a:solidFill>
              </a:rPr>
              <a:t>ihn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lobende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Lehrerin</a:t>
            </a:r>
            <a:r>
              <a:rPr lang="cs-CZ" sz="2800" i="1" dirty="0" smtClean="0">
                <a:solidFill>
                  <a:srgbClr val="FFFFFF"/>
                </a:solidFill>
              </a:rPr>
              <a:t>.</a:t>
            </a:r>
            <a:r>
              <a:rPr lang="cs-CZ" sz="2800" dirty="0" smtClean="0">
                <a:solidFill>
                  <a:srgbClr val="FFFFFF"/>
                </a:solidFill>
                <a:latin typeface="SFRM1000"/>
              </a:rPr>
              <a:t> </a:t>
            </a:r>
            <a:r>
              <a:rPr lang="cs-CZ" sz="2800" dirty="0" smtClean="0">
                <a:solidFill>
                  <a:srgbClr val="FFFFFF"/>
                </a:solidFill>
                <a:latin typeface="Arial Narrow" pitchFamily="34" charset="0"/>
              </a:rPr>
              <a:t>(</a:t>
            </a:r>
            <a:r>
              <a:rPr lang="cs-CZ" sz="2800" dirty="0" err="1" smtClean="0">
                <a:solidFill>
                  <a:srgbClr val="FFFFFF"/>
                </a:solidFill>
                <a:latin typeface="Arial Narrow" pitchFamily="34" charset="0"/>
              </a:rPr>
              <a:t>Duden</a:t>
            </a:r>
            <a:r>
              <a:rPr lang="cs-CZ" sz="2800" dirty="0" smtClean="0">
                <a:solidFill>
                  <a:srgbClr val="FFFFFF"/>
                </a:solidFill>
                <a:latin typeface="Arial Narrow" pitchFamily="34" charset="0"/>
              </a:rPr>
              <a:t> 1984, 192)</a:t>
            </a:r>
          </a:p>
          <a:p>
            <a:pPr>
              <a:buFontTx/>
              <a:buNone/>
            </a:pPr>
            <a:endParaRPr lang="cs-CZ" sz="2800" dirty="0" smtClean="0">
              <a:solidFill>
                <a:srgbClr val="FFFFFF"/>
              </a:solidFill>
              <a:latin typeface="SFRM1000"/>
            </a:endParaRPr>
          </a:p>
          <a:p>
            <a:pPr>
              <a:buFontTx/>
              <a:buNone/>
            </a:pPr>
            <a:r>
              <a:rPr lang="cs-CZ" sz="2800" i="1" dirty="0" err="1" smtClean="0">
                <a:solidFill>
                  <a:srgbClr val="FFFFFF"/>
                </a:solidFill>
              </a:rPr>
              <a:t>Am</a:t>
            </a:r>
            <a:r>
              <a:rPr lang="cs-CZ" sz="2800" i="1" dirty="0" smtClean="0">
                <a:solidFill>
                  <a:srgbClr val="FFFFFF"/>
                </a:solidFill>
              </a:rPr>
              <a:t> 20. </a:t>
            </a:r>
            <a:r>
              <a:rPr lang="cs-CZ" sz="2800" i="1" dirty="0" err="1" smtClean="0">
                <a:solidFill>
                  <a:srgbClr val="FFFFFF"/>
                </a:solidFill>
              </a:rPr>
              <a:t>März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telefonierte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sie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lange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mit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ihrer</a:t>
            </a:r>
            <a:r>
              <a:rPr lang="cs-CZ" sz="2800" i="1" dirty="0" smtClean="0">
                <a:solidFill>
                  <a:srgbClr val="FFFFFF"/>
                </a:solidFill>
              </a:rPr>
              <a:t> in </a:t>
            </a:r>
            <a:r>
              <a:rPr lang="cs-CZ" sz="2800" i="1" dirty="0" err="1" smtClean="0">
                <a:solidFill>
                  <a:srgbClr val="FFFFFF"/>
                </a:solidFill>
              </a:rPr>
              <a:t>Berlin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wohnenden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Schwester</a:t>
            </a:r>
            <a:r>
              <a:rPr lang="cs-CZ" sz="2800" i="1" dirty="0" smtClean="0">
                <a:solidFill>
                  <a:srgbClr val="FFFFFF"/>
                </a:solidFill>
              </a:rPr>
              <a:t>. </a:t>
            </a:r>
            <a:r>
              <a:rPr lang="cs-CZ" sz="2800" dirty="0" smtClean="0">
                <a:solidFill>
                  <a:srgbClr val="FFFFFF"/>
                </a:solidFill>
                <a:latin typeface="Arial Narrow" pitchFamily="34" charset="0"/>
              </a:rPr>
              <a:t>(</a:t>
            </a:r>
            <a:r>
              <a:rPr lang="cs-CZ" sz="2800" dirty="0" err="1" smtClean="0">
                <a:solidFill>
                  <a:srgbClr val="FFFFFF"/>
                </a:solidFill>
                <a:latin typeface="Arial Narrow" pitchFamily="34" charset="0"/>
              </a:rPr>
              <a:t>Duden</a:t>
            </a:r>
            <a:r>
              <a:rPr lang="cs-CZ" sz="2800" dirty="0" smtClean="0">
                <a:solidFill>
                  <a:srgbClr val="FFFFFF"/>
                </a:solidFill>
                <a:latin typeface="Arial Narrow" pitchFamily="34" charset="0"/>
              </a:rPr>
              <a:t> 2005, 569)</a:t>
            </a:r>
          </a:p>
          <a:p>
            <a:pPr>
              <a:buFontTx/>
              <a:buNone/>
            </a:pPr>
            <a:endParaRPr lang="cs-CZ" sz="2800" dirty="0" smtClean="0">
              <a:solidFill>
                <a:srgbClr val="FFFFFF"/>
              </a:solidFill>
              <a:latin typeface="SFRM1000"/>
            </a:endParaRPr>
          </a:p>
          <a:p>
            <a:pPr>
              <a:buFontTx/>
              <a:buNone/>
            </a:pPr>
            <a:r>
              <a:rPr lang="cs-CZ" sz="2800" i="1" dirty="0" smtClean="0">
                <a:solidFill>
                  <a:srgbClr val="FFFFFF"/>
                </a:solidFill>
              </a:rPr>
              <a:t>Die </a:t>
            </a:r>
            <a:r>
              <a:rPr lang="cs-CZ" sz="2800" i="1" dirty="0" err="1" smtClean="0">
                <a:solidFill>
                  <a:srgbClr val="FFFFFF"/>
                </a:solidFill>
              </a:rPr>
              <a:t>gestern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noch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blühenden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Blumen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sind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heute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verdorrt</a:t>
            </a:r>
            <a:r>
              <a:rPr lang="cs-CZ" sz="2800" i="1" dirty="0" smtClean="0">
                <a:solidFill>
                  <a:srgbClr val="FFFFFF"/>
                </a:solidFill>
              </a:rPr>
              <a:t>. </a:t>
            </a:r>
            <a:r>
              <a:rPr lang="cs-CZ" sz="2800" dirty="0" smtClean="0">
                <a:solidFill>
                  <a:srgbClr val="FFFFFF"/>
                </a:solidFill>
                <a:latin typeface="Arial Narrow" pitchFamily="34" charset="0"/>
              </a:rPr>
              <a:t>(</a:t>
            </a:r>
            <a:r>
              <a:rPr lang="cs-CZ" sz="2800" dirty="0" err="1" smtClean="0">
                <a:solidFill>
                  <a:srgbClr val="FFFFFF"/>
                </a:solidFill>
                <a:latin typeface="Arial Narrow" pitchFamily="34" charset="0"/>
              </a:rPr>
              <a:t>Duden</a:t>
            </a:r>
            <a:r>
              <a:rPr lang="cs-CZ" sz="2800" dirty="0" smtClean="0">
                <a:solidFill>
                  <a:srgbClr val="FFFFFF"/>
                </a:solidFill>
                <a:latin typeface="Arial Narrow" pitchFamily="34" charset="0"/>
              </a:rPr>
              <a:t> 1984 u. 2005)</a:t>
            </a:r>
          </a:p>
          <a:p>
            <a:pPr>
              <a:buFontTx/>
              <a:buNone/>
            </a:pPr>
            <a:endParaRPr lang="de-AT" sz="2800" dirty="0" smtClean="0">
              <a:solidFill>
                <a:srgbClr val="FFFFFF"/>
              </a:solidFill>
              <a:latin typeface="SFRM1000"/>
            </a:endParaRPr>
          </a:p>
          <a:p>
            <a:pPr>
              <a:buFontTx/>
              <a:buNone/>
            </a:pPr>
            <a:endParaRPr lang="cs-CZ" sz="2800" dirty="0" smtClean="0">
              <a:solidFill>
                <a:srgbClr val="FFFFFF"/>
              </a:solidFill>
              <a:latin typeface="SFRM100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F32D8D-15EC-49D0-8ECE-89BE9FDC3193}" type="slidenum">
              <a:rPr lang="de-DE" smtClean="0">
                <a:latin typeface="Times New Roman" pitchFamily="18" charset="0"/>
              </a:rPr>
              <a:pPr/>
              <a:t>9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11267" name="Nadpis 1"/>
          <p:cNvSpPr>
            <a:spLocks noGrp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r>
              <a:rPr lang="cs-CZ" b="1" dirty="0" err="1" smtClean="0">
                <a:solidFill>
                  <a:srgbClr val="FFFFFF"/>
                </a:solidFill>
                <a:latin typeface="Tahoma" pitchFamily="34" charset="0"/>
              </a:rPr>
              <a:t>Natürliche</a:t>
            </a:r>
            <a:r>
              <a:rPr lang="cs-CZ" b="1" dirty="0" smtClean="0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lang="cs-CZ" b="1" dirty="0" err="1" smtClean="0">
                <a:solidFill>
                  <a:srgbClr val="FFFFFF"/>
                </a:solidFill>
                <a:latin typeface="Tahoma" pitchFamily="34" charset="0"/>
              </a:rPr>
              <a:t>Sprache</a:t>
            </a:r>
            <a:endParaRPr lang="de-AT" dirty="0" smtClean="0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8413"/>
            <a:ext cx="7772400" cy="4827587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b="1" dirty="0" err="1" smtClean="0">
                <a:solidFill>
                  <a:srgbClr val="FFFF00"/>
                </a:solidFill>
              </a:rPr>
              <a:t>Partizip</a:t>
            </a:r>
            <a:r>
              <a:rPr lang="cs-CZ" sz="2800" b="1" dirty="0" smtClean="0">
                <a:solidFill>
                  <a:srgbClr val="FFFF00"/>
                </a:solidFill>
              </a:rPr>
              <a:t> I in </a:t>
            </a:r>
            <a:r>
              <a:rPr lang="cs-CZ" sz="2800" b="1" dirty="0" err="1" smtClean="0">
                <a:solidFill>
                  <a:srgbClr val="FFFF00"/>
                </a:solidFill>
              </a:rPr>
              <a:t>attributiver</a:t>
            </a:r>
            <a:r>
              <a:rPr lang="cs-CZ" sz="2800" b="1" dirty="0" smtClean="0">
                <a:solidFill>
                  <a:srgbClr val="FFFF00"/>
                </a:solidFill>
              </a:rPr>
              <a:t> </a:t>
            </a:r>
            <a:r>
              <a:rPr lang="cs-CZ" sz="2800" b="1" dirty="0" err="1" smtClean="0">
                <a:solidFill>
                  <a:srgbClr val="FFFF00"/>
                </a:solidFill>
              </a:rPr>
              <a:t>Funktion</a:t>
            </a:r>
            <a:endParaRPr lang="cs-CZ" sz="2800" b="1" dirty="0" smtClean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cs-CZ" sz="2800" i="1" dirty="0" smtClean="0">
                <a:solidFill>
                  <a:srgbClr val="99FF99"/>
                </a:solidFill>
              </a:rPr>
              <a:t>Die </a:t>
            </a:r>
            <a:r>
              <a:rPr lang="cs-CZ" sz="2800" i="1" dirty="0" err="1" smtClean="0">
                <a:solidFill>
                  <a:srgbClr val="99FF99"/>
                </a:solidFill>
              </a:rPr>
              <a:t>ihn</a:t>
            </a:r>
            <a:r>
              <a:rPr lang="cs-CZ" sz="2800" i="1" dirty="0" smtClean="0">
                <a:solidFill>
                  <a:srgbClr val="99FF99"/>
                </a:solidFill>
              </a:rPr>
              <a:t> </a:t>
            </a:r>
            <a:r>
              <a:rPr lang="cs-CZ" sz="2800" i="1" dirty="0" err="1" smtClean="0">
                <a:solidFill>
                  <a:srgbClr val="99FF99"/>
                </a:solidFill>
              </a:rPr>
              <a:t>lobende</a:t>
            </a:r>
            <a:r>
              <a:rPr lang="cs-CZ" sz="2800" i="1" dirty="0" smtClean="0">
                <a:solidFill>
                  <a:srgbClr val="99FF99"/>
                </a:solidFill>
              </a:rPr>
              <a:t> </a:t>
            </a:r>
            <a:r>
              <a:rPr lang="cs-CZ" sz="2800" i="1" dirty="0" err="1" smtClean="0">
                <a:solidFill>
                  <a:srgbClr val="99FF99"/>
                </a:solidFill>
              </a:rPr>
              <a:t>Lehrerin</a:t>
            </a:r>
            <a:r>
              <a:rPr lang="cs-CZ" sz="2800" i="1" dirty="0" smtClean="0">
                <a:solidFill>
                  <a:srgbClr val="99FF99"/>
                </a:solidFill>
              </a:rPr>
              <a:t>.</a:t>
            </a:r>
            <a:r>
              <a:rPr lang="cs-CZ" sz="2800" dirty="0" smtClean="0">
                <a:solidFill>
                  <a:srgbClr val="99FF99"/>
                </a:solidFill>
                <a:latin typeface="SFRM1000"/>
              </a:rPr>
              <a:t> </a:t>
            </a:r>
            <a:r>
              <a:rPr lang="cs-CZ" sz="2000" dirty="0" smtClean="0">
                <a:solidFill>
                  <a:srgbClr val="99FF99"/>
                </a:solidFill>
                <a:latin typeface="Arial Narrow" pitchFamily="34" charset="0"/>
              </a:rPr>
              <a:t>(</a:t>
            </a:r>
            <a:r>
              <a:rPr lang="cs-CZ" sz="2000" dirty="0" err="1" smtClean="0">
                <a:solidFill>
                  <a:srgbClr val="99FF99"/>
                </a:solidFill>
                <a:latin typeface="Arial Narrow" pitchFamily="34" charset="0"/>
              </a:rPr>
              <a:t>Duden</a:t>
            </a:r>
            <a:r>
              <a:rPr lang="cs-CZ" sz="2000" dirty="0" smtClean="0">
                <a:solidFill>
                  <a:srgbClr val="99FF99"/>
                </a:solidFill>
                <a:latin typeface="Arial Narrow" pitchFamily="34" charset="0"/>
              </a:rPr>
              <a:t> 1984, 192)</a:t>
            </a:r>
            <a:endParaRPr lang="cs-CZ" sz="2800" dirty="0" smtClean="0">
              <a:solidFill>
                <a:srgbClr val="99FF99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r>
              <a:rPr lang="de-DE" sz="2800" i="1" dirty="0" smtClean="0">
                <a:solidFill>
                  <a:srgbClr val="FFFFFF"/>
                </a:solidFill>
              </a:rPr>
              <a:t>Jetzt gilt es: Den vielen lobenden Worten müssen nun auch handfeste Taten folgen.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000" dirty="0" smtClean="0">
                <a:solidFill>
                  <a:srgbClr val="FFFFFF"/>
                </a:solidFill>
                <a:latin typeface="Arial Narrow" pitchFamily="34" charset="0"/>
              </a:rPr>
              <a:t>(DeReKo)</a:t>
            </a:r>
            <a:endParaRPr lang="cs-CZ" sz="2800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r>
              <a:rPr lang="cs-CZ" sz="2800" i="1" dirty="0" err="1" smtClean="0">
                <a:solidFill>
                  <a:srgbClr val="FFFFFF"/>
                </a:solidFill>
              </a:rPr>
              <a:t>Am</a:t>
            </a:r>
            <a:r>
              <a:rPr lang="cs-CZ" sz="2800" i="1" dirty="0" smtClean="0">
                <a:solidFill>
                  <a:srgbClr val="FFFFFF"/>
                </a:solidFill>
              </a:rPr>
              <a:t> 20. </a:t>
            </a:r>
            <a:r>
              <a:rPr lang="cs-CZ" sz="2800" i="1" dirty="0" err="1" smtClean="0">
                <a:solidFill>
                  <a:srgbClr val="FFFFFF"/>
                </a:solidFill>
              </a:rPr>
              <a:t>März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telefonierte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sie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lange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mit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ihrer</a:t>
            </a:r>
            <a:r>
              <a:rPr lang="cs-CZ" sz="2800" i="1" dirty="0" smtClean="0">
                <a:solidFill>
                  <a:srgbClr val="FFFFFF"/>
                </a:solidFill>
              </a:rPr>
              <a:t> in </a:t>
            </a:r>
            <a:r>
              <a:rPr lang="cs-CZ" sz="2800" i="1" dirty="0" err="1" smtClean="0">
                <a:solidFill>
                  <a:srgbClr val="FFFFFF"/>
                </a:solidFill>
              </a:rPr>
              <a:t>Berlin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wohnenden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</a:rPr>
              <a:t>Schwester</a:t>
            </a:r>
            <a:r>
              <a:rPr lang="cs-CZ" sz="2800" i="1" dirty="0" smtClean="0">
                <a:solidFill>
                  <a:srgbClr val="FFFFFF"/>
                </a:solidFill>
              </a:rPr>
              <a:t>. </a:t>
            </a:r>
            <a:r>
              <a:rPr lang="cs-CZ" sz="1800" dirty="0" smtClean="0">
                <a:solidFill>
                  <a:srgbClr val="FFFFFF"/>
                </a:solidFill>
                <a:latin typeface="Arial Narrow" pitchFamily="34" charset="0"/>
              </a:rPr>
              <a:t>(</a:t>
            </a:r>
            <a:r>
              <a:rPr lang="cs-CZ" sz="1800" dirty="0" err="1" smtClean="0">
                <a:solidFill>
                  <a:srgbClr val="FFFFFF"/>
                </a:solidFill>
                <a:latin typeface="Arial Narrow" pitchFamily="34" charset="0"/>
              </a:rPr>
              <a:t>Duden</a:t>
            </a:r>
            <a:r>
              <a:rPr lang="cs-CZ" sz="1800" dirty="0" smtClean="0">
                <a:solidFill>
                  <a:srgbClr val="FFFFFF"/>
                </a:solidFill>
                <a:latin typeface="Arial Narrow" pitchFamily="34" charset="0"/>
              </a:rPr>
              <a:t> 2005, 569; </a:t>
            </a:r>
            <a:r>
              <a:rPr lang="cs-CZ" sz="1800" dirty="0" err="1" smtClean="0">
                <a:solidFill>
                  <a:srgbClr val="FFFFFF"/>
                </a:solidFill>
                <a:latin typeface="Arial Narrow" pitchFamily="34" charset="0"/>
              </a:rPr>
              <a:t>aus</a:t>
            </a:r>
            <a:r>
              <a:rPr lang="cs-CZ" sz="1800" dirty="0" smtClean="0">
                <a:solidFill>
                  <a:srgbClr val="FFFFFF"/>
                </a:solidFill>
                <a:latin typeface="Arial Narrow" pitchFamily="34" charset="0"/>
              </a:rPr>
              <a:t> DeReKo)</a:t>
            </a:r>
            <a:endParaRPr lang="cs-CZ" sz="2800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r>
              <a:rPr lang="cs-CZ" sz="2800" i="1" dirty="0" smtClean="0">
                <a:solidFill>
                  <a:srgbClr val="99FF99"/>
                </a:solidFill>
              </a:rPr>
              <a:t>Die </a:t>
            </a:r>
            <a:r>
              <a:rPr lang="cs-CZ" sz="2800" i="1" dirty="0" err="1" smtClean="0">
                <a:solidFill>
                  <a:srgbClr val="99FF99"/>
                </a:solidFill>
              </a:rPr>
              <a:t>gestern</a:t>
            </a:r>
            <a:r>
              <a:rPr lang="cs-CZ" sz="2800" i="1" dirty="0" smtClean="0">
                <a:solidFill>
                  <a:srgbClr val="99FF99"/>
                </a:solidFill>
              </a:rPr>
              <a:t> </a:t>
            </a:r>
            <a:r>
              <a:rPr lang="cs-CZ" sz="2800" i="1" dirty="0" err="1" smtClean="0">
                <a:solidFill>
                  <a:srgbClr val="99FF99"/>
                </a:solidFill>
              </a:rPr>
              <a:t>noch</a:t>
            </a:r>
            <a:r>
              <a:rPr lang="cs-CZ" sz="2800" i="1" dirty="0" smtClean="0">
                <a:solidFill>
                  <a:srgbClr val="99FF99"/>
                </a:solidFill>
              </a:rPr>
              <a:t> </a:t>
            </a:r>
            <a:r>
              <a:rPr lang="cs-CZ" sz="2800" i="1" dirty="0" err="1" smtClean="0">
                <a:solidFill>
                  <a:srgbClr val="99FF99"/>
                </a:solidFill>
              </a:rPr>
              <a:t>blühenden</a:t>
            </a:r>
            <a:r>
              <a:rPr lang="cs-CZ" sz="2800" i="1" dirty="0" smtClean="0">
                <a:solidFill>
                  <a:srgbClr val="99FF99"/>
                </a:solidFill>
              </a:rPr>
              <a:t> </a:t>
            </a:r>
            <a:r>
              <a:rPr lang="cs-CZ" sz="2800" i="1" dirty="0" err="1" smtClean="0">
                <a:solidFill>
                  <a:srgbClr val="99FF99"/>
                </a:solidFill>
              </a:rPr>
              <a:t>Blumen</a:t>
            </a:r>
            <a:r>
              <a:rPr lang="cs-CZ" sz="2800" i="1" dirty="0" smtClean="0">
                <a:solidFill>
                  <a:srgbClr val="99FF99"/>
                </a:solidFill>
              </a:rPr>
              <a:t> </a:t>
            </a:r>
            <a:r>
              <a:rPr lang="cs-CZ" sz="2800" i="1" dirty="0" err="1" smtClean="0">
                <a:solidFill>
                  <a:srgbClr val="99FF99"/>
                </a:solidFill>
              </a:rPr>
              <a:t>sind</a:t>
            </a:r>
            <a:r>
              <a:rPr lang="cs-CZ" sz="2800" i="1" dirty="0" smtClean="0">
                <a:solidFill>
                  <a:srgbClr val="99FF99"/>
                </a:solidFill>
              </a:rPr>
              <a:t> </a:t>
            </a:r>
            <a:r>
              <a:rPr lang="cs-CZ" sz="2800" i="1" dirty="0" err="1" smtClean="0">
                <a:solidFill>
                  <a:srgbClr val="99FF99"/>
                </a:solidFill>
              </a:rPr>
              <a:t>heute</a:t>
            </a:r>
            <a:r>
              <a:rPr lang="cs-CZ" sz="2800" i="1" dirty="0" smtClean="0">
                <a:solidFill>
                  <a:srgbClr val="99FF99"/>
                </a:solidFill>
              </a:rPr>
              <a:t> </a:t>
            </a:r>
            <a:r>
              <a:rPr lang="cs-CZ" sz="2800" i="1" dirty="0" err="1" smtClean="0">
                <a:solidFill>
                  <a:srgbClr val="99FF99"/>
                </a:solidFill>
              </a:rPr>
              <a:t>verdorrt</a:t>
            </a:r>
            <a:r>
              <a:rPr lang="cs-CZ" sz="2000" i="1" dirty="0" smtClean="0">
                <a:solidFill>
                  <a:srgbClr val="99FF99"/>
                </a:solidFill>
              </a:rPr>
              <a:t>. </a:t>
            </a:r>
            <a:r>
              <a:rPr lang="cs-CZ" sz="2000" dirty="0" smtClean="0">
                <a:solidFill>
                  <a:srgbClr val="FFFFFF"/>
                </a:solidFill>
                <a:latin typeface="Arial Narrow" pitchFamily="34" charset="0"/>
              </a:rPr>
              <a:t>(</a:t>
            </a:r>
            <a:r>
              <a:rPr lang="cs-CZ" sz="2000" dirty="0" err="1" smtClean="0">
                <a:solidFill>
                  <a:srgbClr val="FFFFFF"/>
                </a:solidFill>
                <a:latin typeface="Arial Narrow" pitchFamily="34" charset="0"/>
              </a:rPr>
              <a:t>Duden</a:t>
            </a:r>
            <a:r>
              <a:rPr lang="cs-CZ" sz="2000" dirty="0" smtClean="0">
                <a:solidFill>
                  <a:srgbClr val="FFFFFF"/>
                </a:solidFill>
                <a:latin typeface="Arial Narrow" pitchFamily="34" charset="0"/>
              </a:rPr>
              <a:t> 1984 u. 2005)</a:t>
            </a:r>
            <a:endParaRPr lang="cs-CZ" sz="2800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r>
              <a:rPr lang="de-DE" sz="2800" i="1" dirty="0" smtClean="0">
                <a:solidFill>
                  <a:srgbClr val="FFFFFF"/>
                </a:solidFill>
              </a:rPr>
              <a:t>Die Weintraube symbolisiert den einst blühenden Weinbau in Jena.</a:t>
            </a:r>
            <a:r>
              <a:rPr lang="cs-CZ" sz="2800" i="1" dirty="0" smtClean="0">
                <a:solidFill>
                  <a:srgbClr val="FFFFFF"/>
                </a:solidFill>
              </a:rPr>
              <a:t> </a:t>
            </a:r>
            <a:r>
              <a:rPr lang="cs-CZ" sz="2000" dirty="0" smtClean="0">
                <a:solidFill>
                  <a:srgbClr val="FFFFFF"/>
                </a:solidFill>
                <a:latin typeface="Arial Narrow" pitchFamily="34" charset="0"/>
              </a:rPr>
              <a:t>(DeReKo)</a:t>
            </a:r>
            <a:endParaRPr lang="cs-CZ" sz="2800" i="1" dirty="0" smtClean="0">
              <a:solidFill>
                <a:srgbClr val="FFFFFF"/>
              </a:solidFill>
            </a:endParaRPr>
          </a:p>
          <a:p>
            <a:pPr>
              <a:buFontTx/>
              <a:buNone/>
            </a:pPr>
            <a:endParaRPr lang="cs-CZ" sz="2800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endParaRPr lang="cs-CZ" sz="2800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endParaRPr lang="de-AT" sz="2800" dirty="0" smtClean="0">
              <a:solidFill>
                <a:srgbClr val="FFFFFF"/>
              </a:solidFill>
              <a:latin typeface="SFRM1000"/>
            </a:endParaRPr>
          </a:p>
          <a:p>
            <a:pPr>
              <a:buFontTx/>
              <a:buNone/>
            </a:pPr>
            <a:endParaRPr lang="cs-CZ" sz="2800" dirty="0" smtClean="0">
              <a:solidFill>
                <a:srgbClr val="FFFFFF"/>
              </a:solidFill>
              <a:latin typeface="SFRM100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0099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ACAAA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0099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ACAAA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772</Words>
  <Application>Microsoft Office PowerPoint</Application>
  <PresentationFormat>Předvádění na obrazovce (4:3)</PresentationFormat>
  <Paragraphs>157</Paragraphs>
  <Slides>16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28" baseType="lpstr">
      <vt:lpstr>MS Mincho</vt:lpstr>
      <vt:lpstr>MS PGothic</vt:lpstr>
      <vt:lpstr>Arial</vt:lpstr>
      <vt:lpstr>Arial Black</vt:lpstr>
      <vt:lpstr>Arial Narrow</vt:lpstr>
      <vt:lpstr>Palatino Linotype</vt:lpstr>
      <vt:lpstr>SFRM1000</vt:lpstr>
      <vt:lpstr>Tahoma</vt:lpstr>
      <vt:lpstr>Times New Roman</vt:lpstr>
      <vt:lpstr>Wingdings</vt:lpstr>
      <vt:lpstr>Default Design</vt:lpstr>
      <vt:lpstr>1_Default Design</vt:lpstr>
      <vt:lpstr>(Möglichkeiten der) Korpusanalyse Tomáš Káňa</vt:lpstr>
      <vt:lpstr>Prezentace aplikace PowerPoint</vt:lpstr>
      <vt:lpstr>(Möglichkeiten der) Korpusanalyse</vt:lpstr>
      <vt:lpstr>Wo ist unser gemeinsamer Ausgangspunkt?</vt:lpstr>
      <vt:lpstr>Die Sprache</vt:lpstr>
      <vt:lpstr>Über die Sprache</vt:lpstr>
      <vt:lpstr>Was machen Sie…</vt:lpstr>
      <vt:lpstr>Natürliche Sprache:</vt:lpstr>
      <vt:lpstr>Natürliche Sprache</vt:lpstr>
      <vt:lpstr>Corpus/ Korpus</vt:lpstr>
      <vt:lpstr>Korpus / Corpus</vt:lpstr>
      <vt:lpstr>Prezentace aplikace PowerPoint</vt:lpstr>
      <vt:lpstr>(Sprach-)Korpus/Corpus Definition</vt:lpstr>
      <vt:lpstr>Korpuslinguistik</vt:lpstr>
      <vt:lpstr>Concordancer</vt:lpstr>
      <vt:lpstr>Zur Diskussion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K(C)orpuslinguistik - eine übersehene Herausforderung für den Deutschunterricht</dc:title>
  <dc:creator>Brigitte Sorger</dc:creator>
  <cp:lastModifiedBy>Tomas</cp:lastModifiedBy>
  <cp:revision>194</cp:revision>
  <dcterms:created xsi:type="dcterms:W3CDTF">2005-07-08T07:22:02Z</dcterms:created>
  <dcterms:modified xsi:type="dcterms:W3CDTF">2016-10-05T17:11:36Z</dcterms:modified>
</cp:coreProperties>
</file>