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5" r:id="rId2"/>
    <p:sldId id="324" r:id="rId3"/>
    <p:sldId id="326" r:id="rId4"/>
    <p:sldId id="338" r:id="rId5"/>
    <p:sldId id="273" r:id="rId6"/>
    <p:sldId id="332" r:id="rId7"/>
    <p:sldId id="333" r:id="rId8"/>
    <p:sldId id="334" r:id="rId9"/>
    <p:sldId id="335" r:id="rId10"/>
    <p:sldId id="336" r:id="rId11"/>
    <p:sldId id="352" r:id="rId12"/>
    <p:sldId id="342" r:id="rId13"/>
    <p:sldId id="353" r:id="rId14"/>
    <p:sldId id="345" r:id="rId15"/>
    <p:sldId id="343" r:id="rId16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66FF33"/>
    <a:srgbClr val="FF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5" autoAdjust="0"/>
    <p:restoredTop sz="86477" autoAdjust="0"/>
  </p:normalViewPr>
  <p:slideViewPr>
    <p:cSldViewPr>
      <p:cViewPr varScale="1">
        <p:scale>
          <a:sx n="68" d="100"/>
          <a:sy n="68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B55FD2E-6883-4A2C-9085-3BAF7EFA22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11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C3EF399-10B1-4236-98E2-CC65C9E0580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3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F92DE-1B24-4930-81FC-DC11B7BB8E74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64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Quelle: www.dr-sagawe.de/lehre/korpus-forschung.ppt</a:t>
            </a:r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260F8-37E2-4707-A50E-97DD9A00C412}" type="slidenum">
              <a:rPr lang="de-DE" smtClean="0">
                <a:latin typeface="Times New Roman" pitchFamily="18" charset="0"/>
              </a:rPr>
              <a:pPr/>
              <a:t>15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87055-FE92-4828-9C13-FEF9BF143C59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77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71D92-A30B-41EB-916A-E6F8BC5735A3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14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FEF44-DCF2-4AA9-8EA6-DEF56B26D361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990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B665-5A9C-484A-AA77-2B535CEE9D88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496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3E938-FC29-4F7A-A25D-49C522585198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76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841BE-12A5-4CD8-971C-54CB90BD1EE3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36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CF072-F3CC-472B-B995-FFCC2D332A2A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91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CD8E1-02D3-46F0-83D5-BE8C64138921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C2CAF-4D85-4DC4-9982-9E9C3D384BF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2A72-81D9-499F-9C33-4E0A57CCB4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2FB5-6719-4AD0-B94C-0D24283C4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DAE1D-45C8-4352-B4FE-E4F279934F3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AC4EA-4D25-478E-BED1-DA64D671D0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F4180-176F-417F-B74D-3764A465EC3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ABE9-5E2F-4D7E-9801-A0A05CA50C4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7C07-EF67-4309-B84E-EC09C855D05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BB303-D522-4531-ADBA-7EE9B70E99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1CE0-51FE-43EE-9691-62980BB20D5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60229-817A-46DA-9E23-3E1F0D7530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C27A81C-137C-4AC8-85C8-D99A5AFE3C4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en.orf.at/news/stories/254839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ovinky.cz/zahranicni/evropa/277762-rakusanka-ujela-200-km-nez-zjistila-ze-na-odpocivadle-nechala-dite.html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wds.d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ntext.korpus.cz/first_form?corpname=omezeni/syn2010&amp;remote=1" TargetMode="External"/><Relationship Id="rId5" Type="http://schemas.openxmlformats.org/officeDocument/2006/relationships/hyperlink" Target="http://www.ids-mannheim.de/" TargetMode="External"/><Relationship Id="rId4" Type="http://schemas.openxmlformats.org/officeDocument/2006/relationships/hyperlink" Target="http://wortschatz.uni-leipzig.de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corpus1.aac.ac.at/brenner/" TargetMode="External"/><Relationship Id="rId3" Type="http://schemas.openxmlformats.org/officeDocument/2006/relationships/hyperlink" Target="http://www.ids-mannheim.de/kt/projekte/korpora/" TargetMode="External"/><Relationship Id="rId7" Type="http://schemas.openxmlformats.org/officeDocument/2006/relationships/hyperlink" Target="http://www.aac.ac.at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chweizer-textkorpus.ch/" TargetMode="External"/><Relationship Id="rId11" Type="http://schemas.openxmlformats.org/officeDocument/2006/relationships/hyperlink" Target="http://www.natcorp.ox.ac.uk/" TargetMode="External"/><Relationship Id="rId5" Type="http://schemas.openxmlformats.org/officeDocument/2006/relationships/hyperlink" Target="http://www.dwds.de/" TargetMode="External"/><Relationship Id="rId10" Type="http://schemas.openxmlformats.org/officeDocument/2006/relationships/hyperlink" Target="http://www.chatkorpus.uni-dortmund.de/" TargetMode="External"/><Relationship Id="rId4" Type="http://schemas.openxmlformats.org/officeDocument/2006/relationships/hyperlink" Target="http://chtk.unibas.ch/korpus-c4/search" TargetMode="External"/><Relationship Id="rId9" Type="http://schemas.openxmlformats.org/officeDocument/2006/relationships/hyperlink" Target="http://search.korpus-suedtirol.it:8089/cqpWeb/mycgi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873250"/>
          </a:xfrm>
        </p:spPr>
        <p:txBody>
          <a:bodyPr/>
          <a:lstStyle/>
          <a:p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ZIELE</a:t>
            </a:r>
            <a:br>
              <a:rPr lang="cs-CZ" b="1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 der </a:t>
            </a:r>
            <a:r>
              <a:rPr lang="de-DE" b="1" smtClean="0">
                <a:solidFill>
                  <a:srgbClr val="FFFFFF"/>
                </a:solidFill>
                <a:latin typeface="Tahoma" pitchFamily="34" charset="0"/>
              </a:rPr>
              <a:t>C</a:t>
            </a:r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omputerlinguistik</a:t>
            </a:r>
            <a:br>
              <a:rPr lang="cs-CZ" b="1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FFFFFF"/>
                </a:solidFill>
                <a:latin typeface="Tahoma" pitchFamily="34" charset="0"/>
              </a:rPr>
              <a:t>(50er Jahre)</a:t>
            </a:r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2276475"/>
            <a:ext cx="7772400" cy="3819525"/>
          </a:xfrm>
        </p:spPr>
        <p:txBody>
          <a:bodyPr/>
          <a:lstStyle/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Erfassung der Sprache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?)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  <a:defRPr/>
            </a:pPr>
            <a:r>
              <a:rPr lang="de-AT" sz="1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(Sprache = mathematische Formeln)</a:t>
            </a:r>
            <a:endParaRPr lang="cs-CZ" sz="16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1">
              <a:buFontTx/>
              <a:buNone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Generieren der Sprache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?)</a:t>
            </a:r>
          </a:p>
          <a:p>
            <a:pPr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maschinelle Übersetzung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(?)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  <a:defRPr/>
            </a:pPr>
            <a:r>
              <a:rPr lang="de-AT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(Nürnberger Prozess – großes Aufgebot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von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AT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Dolmetscher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n)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z="1800" smtClean="0">
              <a:solidFill>
                <a:srgbClr val="004D00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</a:pPr>
            <a:r>
              <a:rPr lang="de-DE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</a:pPr>
            <a:r>
              <a:rPr lang="it-I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5.1 </a:t>
            </a: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m</a:t>
            </a:r>
            <a:r>
              <a:rPr lang="it-I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onolinguale Korpora</a:t>
            </a:r>
          </a:p>
          <a:p>
            <a:pPr lvl="2">
              <a:buFontTx/>
              <a:buNone/>
            </a:pPr>
            <a:r>
              <a:rPr lang="it-IT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 Sprache</a:t>
            </a:r>
            <a:r>
              <a:rPr lang="cs-CZ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cs-CZ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(Nationalkorpora)</a:t>
            </a:r>
            <a:endParaRPr lang="it-IT" altLang="ja-JP" sz="1600" smtClean="0"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 Bilinguale und Multilinguale Korpora</a:t>
            </a:r>
          </a:p>
          <a:p>
            <a:pPr lvl="2">
              <a:buFontTx/>
              <a:buNone/>
            </a:pPr>
            <a:r>
              <a:rPr lang="de-AT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zwei oder mehrere Sprachen</a:t>
            </a:r>
          </a:p>
          <a:p>
            <a:pPr lvl="1">
              <a:buFontTx/>
              <a:buNone/>
            </a:pPr>
            <a:r>
              <a:rPr lang="de-AT" altLang="ja-JP" sz="20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5.2.1 Vergleichskorpora</a:t>
            </a:r>
          </a:p>
          <a:p>
            <a:pPr lvl="1">
              <a:buFontTx/>
              <a:buNone/>
            </a:pPr>
            <a:r>
              <a:rPr lang="de-AT" altLang="ja-JP" sz="20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5.2.2 Parallelkorpora</a:t>
            </a:r>
          </a:p>
          <a:p>
            <a:pPr lvl="2">
              <a:buFontTx/>
              <a:buNone/>
            </a:pPr>
            <a:r>
              <a:rPr lang="cs-CZ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OPUS, </a:t>
            </a:r>
            <a:r>
              <a:rPr lang="de-AT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ČNPK, InterCorp…</a:t>
            </a: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Vergleichskorpus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1339"/>
          <a:stretch>
            <a:fillRect/>
          </a:stretch>
        </p:blipFill>
        <p:spPr>
          <a:xfrm>
            <a:off x="0" y="908050"/>
            <a:ext cx="5502275" cy="5672138"/>
          </a:xfrm>
          <a:noFill/>
        </p:spPr>
      </p:pic>
      <p:sp>
        <p:nvSpPr>
          <p:cNvPr id="28676" name="TextovéPole 7"/>
          <p:cNvSpPr txBox="1">
            <a:spLocks noChangeArrowheads="1"/>
          </p:cNvSpPr>
          <p:nvPr/>
        </p:nvSpPr>
        <p:spPr bwMode="auto">
          <a:xfrm>
            <a:off x="395288" y="6453188"/>
            <a:ext cx="424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/>
              <a:t>http://</a:t>
            </a:r>
            <a:r>
              <a:rPr lang="cs-CZ" sz="1800">
                <a:hlinkClick r:id="rId3"/>
              </a:rPr>
              <a:t>ORF.at</a:t>
            </a:r>
            <a:r>
              <a:rPr lang="cs-CZ" sz="1800"/>
              <a:t>/</a:t>
            </a:r>
          </a:p>
        </p:txBody>
      </p:sp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4" cstate="print"/>
          <a:srcRect l="18307" r="41634"/>
          <a:stretch>
            <a:fillRect/>
          </a:stretch>
        </p:blipFill>
        <p:spPr bwMode="auto">
          <a:xfrm>
            <a:off x="5576888" y="1052513"/>
            <a:ext cx="3243262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ovéPole 9"/>
          <p:cNvSpPr txBox="1">
            <a:spLocks noChangeArrowheads="1"/>
          </p:cNvSpPr>
          <p:nvPr/>
        </p:nvSpPr>
        <p:spPr bwMode="auto">
          <a:xfrm>
            <a:off x="5940425" y="6165850"/>
            <a:ext cx="23764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900"/>
              <a:t>http://</a:t>
            </a:r>
            <a:r>
              <a:rPr lang="cs-CZ" sz="900">
                <a:hlinkClick r:id="rId5"/>
              </a:rPr>
              <a:t>Novinky.cz</a:t>
            </a:r>
            <a:endParaRPr lang="cs-CZ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marL="3429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ja-JP" sz="32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synchron – diachron – historisch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gesprochene – geschriebene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allgemein – spezifisch /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ausgewogen – opportunistisch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groß - klein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monolinguale - multilinguale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DE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066800"/>
          </a:xfrm>
        </p:spPr>
        <p:txBody>
          <a:bodyPr/>
          <a:lstStyle/>
          <a:p>
            <a:r>
              <a:rPr lang="en-US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Wo </a:t>
            </a:r>
            <a:r>
              <a:rPr lang="cs-CZ" altLang="ja-JP" sz="2800" b="1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sind</a:t>
            </a:r>
            <a:r>
              <a:rPr lang="cs-CZ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 </a:t>
            </a:r>
            <a:r>
              <a:rPr lang="en-US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die </a:t>
            </a:r>
            <a:r>
              <a:rPr lang="en-US" altLang="ja-JP" sz="2800" b="1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Korpora</a:t>
            </a:r>
            <a:r>
              <a:rPr lang="en-US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 </a:t>
            </a:r>
            <a:r>
              <a:rPr lang="en-US" altLang="ja-JP" sz="2800" b="1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keine</a:t>
            </a:r>
            <a:r>
              <a:rPr lang="en-US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 </a:t>
            </a:r>
            <a:r>
              <a:rPr lang="en-US" altLang="ja-JP" sz="2800" b="1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Hilfe</a:t>
            </a:r>
            <a:r>
              <a:rPr lang="cs-CZ" altLang="ja-JP" sz="2800" b="1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?</a:t>
            </a:r>
            <a:endParaRPr lang="cs-CZ" sz="2800" b="1" dirty="0" smtClean="0">
              <a:latin typeface="Tahoma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724400"/>
          </a:xfrm>
        </p:spPr>
        <p:txBody>
          <a:bodyPr/>
          <a:lstStyle/>
          <a:p>
            <a:pPr marL="88900" indent="-88900"/>
            <a:r>
              <a:rPr lang="de-AT" altLang="ja-JP" sz="2400" dirty="0" smtClean="0">
                <a:solidFill>
                  <a:srgbClr val="FFFFFF"/>
                </a:solidFill>
                <a:ea typeface="ＭＳ Ｐゴシック" charset="-128"/>
              </a:rPr>
              <a:t>Kontrastive Forschung der gesprochenen Sprache</a:t>
            </a:r>
          </a:p>
          <a:p>
            <a:pPr marL="88900" indent="-88900"/>
            <a:r>
              <a:rPr lang="de-AT" altLang="ja-JP" sz="2400" dirty="0" smtClean="0">
                <a:solidFill>
                  <a:srgbClr val="FFFFFF"/>
                </a:solidFill>
                <a:ea typeface="ＭＳ Ｐゴシック" charset="-128"/>
              </a:rPr>
              <a:t>Untersuchung der im Korpus nicht vorhandenen Texte (z.B. Aufschriften)</a:t>
            </a:r>
          </a:p>
          <a:p>
            <a:pPr marL="88900" indent="-88900"/>
            <a:r>
              <a:rPr lang="de-AT" altLang="ja-JP" sz="2400" dirty="0" smtClean="0">
                <a:solidFill>
                  <a:srgbClr val="FFFFFF"/>
                </a:solidFill>
                <a:ea typeface="ＭＳ Ｐゴシック" charset="-128"/>
              </a:rPr>
              <a:t>Literaturwissenschaftliche Arbeiten im engeren Sinne (Interpretationen, Komparatistik)</a:t>
            </a:r>
            <a:endParaRPr lang="cs-CZ" altLang="ja-JP" sz="2400" dirty="0" smtClean="0">
              <a:solidFill>
                <a:srgbClr val="FFFFFF"/>
              </a:solidFill>
            </a:endParaRPr>
          </a:p>
          <a:p>
            <a:pPr marL="88900" indent="-88900"/>
            <a:r>
              <a:rPr lang="de-AT" altLang="ja-JP" sz="2400" dirty="0" smtClean="0">
                <a:solidFill>
                  <a:srgbClr val="FFFFFF"/>
                </a:solidFill>
                <a:ea typeface="ＭＳ Ｐゴシック" charset="-128"/>
              </a:rPr>
              <a:t>Aufstellung absoluter Urteile über die Sprache</a:t>
            </a:r>
          </a:p>
          <a:p>
            <a:pPr marL="88900" indent="-88900">
              <a:buFontTx/>
              <a:buNone/>
            </a:pPr>
            <a:endParaRPr lang="de-AT" altLang="ja-JP" sz="2400" dirty="0" smtClean="0">
              <a:ea typeface="ＭＳ Ｐゴシック" charset="-128"/>
            </a:endParaRPr>
          </a:p>
          <a:p>
            <a:pPr marL="88900" indent="-88900">
              <a:buFontTx/>
              <a:buNone/>
            </a:pPr>
            <a:endParaRPr lang="de-AT" altLang="ja-JP" sz="2400" dirty="0" smtClean="0">
              <a:ea typeface="ＭＳ Ｐゴシック" charset="-128"/>
            </a:endParaRPr>
          </a:p>
          <a:p>
            <a:pPr marL="88900" indent="-88900" algn="ctr">
              <a:buFontTx/>
              <a:buNone/>
            </a:pPr>
            <a:r>
              <a:rPr lang="de-AT" altLang="ja-JP" sz="2400" dirty="0" smtClean="0">
                <a:ea typeface="ＭＳ Ｐゴシック" charset="-128"/>
              </a:rPr>
              <a:t>Jedes Ko</a:t>
            </a:r>
            <a:r>
              <a:rPr lang="cs-CZ" altLang="ja-JP" sz="2400" dirty="0" err="1" smtClean="0"/>
              <a:t>rp</a:t>
            </a:r>
            <a:r>
              <a:rPr lang="de-AT" altLang="ja-JP" sz="2400" dirty="0" err="1" smtClean="0">
                <a:ea typeface="ＭＳ Ｐゴシック" charset="-128"/>
              </a:rPr>
              <a:t>us</a:t>
            </a:r>
            <a:r>
              <a:rPr lang="de-AT" altLang="ja-JP" sz="2400" dirty="0" smtClean="0">
                <a:ea typeface="ＭＳ Ｐゴシック" charset="-128"/>
              </a:rPr>
              <a:t> ist durch seine Größe bzw. Ausgewogenheit der Texte begrenzt! </a:t>
            </a:r>
          </a:p>
          <a:p>
            <a:pPr marL="88900" indent="-88900">
              <a:buFontTx/>
              <a:buNone/>
            </a:pPr>
            <a:endParaRPr lang="de-AT" altLang="ja-JP" sz="2400" dirty="0" smtClean="0">
              <a:ea typeface="ＭＳ Ｐゴシック" charset="-128"/>
            </a:endParaRPr>
          </a:p>
          <a:p>
            <a:pPr marL="88900" indent="-88900">
              <a:buFontTx/>
              <a:buNone/>
            </a:pPr>
            <a:endParaRPr lang="de-AT" altLang="ja-JP" sz="2400" i="1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2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Korpora</a:t>
            </a:r>
            <a:r>
              <a:rPr lang="cs-CZ" b="1" u="sng" cap="small" dirty="0" smtClean="0">
                <a:solidFill>
                  <a:srgbClr val="FFFFCC"/>
                </a:solidFill>
                <a:latin typeface="Tahoma" pitchFamily="34" charset="0"/>
              </a:rPr>
              <a:t> des </a:t>
            </a: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Deutschen</a:t>
            </a:r>
            <a:endParaRPr lang="de-DE" b="1" u="sng" cap="small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967287"/>
          </a:xfrm>
        </p:spPr>
        <p:txBody>
          <a:bodyPr/>
          <a:lstStyle/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DWDS</a:t>
            </a: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3"/>
              </a:rPr>
              <a:t>http://www.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3"/>
              </a:rPr>
              <a:t>dwds.de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3"/>
              </a:rPr>
              <a:t>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Wortschatz</a:t>
            </a: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-</a:t>
            </a: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Portal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4"/>
              </a:rPr>
              <a:t>http://wortschatz.uni-leipzig.de/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IDS-Mannheim (DeReKo, DGD u.a.)</a:t>
            </a: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http://www.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5"/>
              </a:rPr>
              <a:t>ids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-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5"/>
              </a:rPr>
              <a:t>mannheim.de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b="1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InterCorp</a:t>
            </a:r>
          </a:p>
          <a:p>
            <a:pPr>
              <a:buFontTx/>
              <a:buNone/>
            </a:pP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  <a:hlinkClick r:id="rId6"/>
              </a:rPr>
              <a:t>Startseite</a:t>
            </a: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Vor der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Recherche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bitte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anmelden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unter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b="1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Login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(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rechts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oben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).</a:t>
            </a:r>
            <a:endParaRPr lang="cs-CZ" altLang="ja-JP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850" y="836613"/>
            <a:ext cx="8820150" cy="6051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Korpora geschriebener Gegenwartssprache des IDS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3"/>
              </a:rPr>
              <a:t>http://www.ids-mannheim.de/kt/projekte/korpora/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über </a:t>
            </a:r>
            <a:r>
              <a:rPr lang="cs-CZ" sz="1600" kern="0" dirty="0">
                <a:solidFill>
                  <a:srgbClr val="000000"/>
                </a:solidFill>
                <a:latin typeface="Arial"/>
              </a:rPr>
              <a:t>4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> Milliarden Token 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b="1" kern="0" dirty="0">
                <a:latin typeface="Arial"/>
              </a:rPr>
              <a:t>C4</a:t>
            </a:r>
            <a:endParaRPr lang="de-DE" sz="1600" b="1" kern="0" dirty="0"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4"/>
              </a:rPr>
              <a:t>http://chtk.unibas.ch/korpus-c4/search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DWDS-Korpus 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5"/>
              </a:rPr>
              <a:t>http://www.dwds.de/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1.2 Milliarden Token (intern), 100 Millionen Token (öffentlich) </a:t>
            </a: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Schweizer Textkorpus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6"/>
              </a:rPr>
              <a:t>http://www.schweizer-textkorpus.ch/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Im Testbetrieb besteht das Korpus nun aus etwa 10 Mio. Token. Im Endausbau sind 20 Mio. Token geplant. 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Austria</a:t>
            </a:r>
            <a:r>
              <a:rPr lang="cs-CZ" sz="1600" b="1" kern="0" dirty="0">
                <a:latin typeface="Arial"/>
              </a:rPr>
              <a:t>n </a:t>
            </a:r>
            <a:r>
              <a:rPr lang="cs-CZ" sz="1600" b="1" kern="0" dirty="0" err="1">
                <a:latin typeface="Arial"/>
              </a:rPr>
              <a:t>Academy</a:t>
            </a:r>
            <a:r>
              <a:rPr lang="cs-CZ" sz="1600" b="1" kern="0" dirty="0">
                <a:latin typeface="Arial"/>
              </a:rPr>
              <a:t> Corpus</a:t>
            </a:r>
            <a:r>
              <a:rPr lang="de-DE" sz="1600" b="1" kern="0" dirty="0">
                <a:latin typeface="Arial"/>
              </a:rPr>
              <a:t>:</a:t>
            </a: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7"/>
              </a:rPr>
              <a:t>http://www.aac.ac.at/index.html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8"/>
              </a:rPr>
              <a:t>http://corpus1.aac.ac.at/brenner/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b="1" kern="0" dirty="0" err="1">
                <a:latin typeface="Arial"/>
              </a:rPr>
              <a:t>Südtirol</a:t>
            </a:r>
            <a:endParaRPr lang="cs-CZ" sz="1600" b="1" kern="0" dirty="0"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kern="0" dirty="0">
                <a:solidFill>
                  <a:srgbClr val="000000"/>
                </a:solidFill>
                <a:latin typeface="Arial"/>
                <a:hlinkClick r:id="rId9"/>
              </a:rPr>
              <a:t>http://search.korpus-suedtirol.it:8089/cqpWeb/mycgi.pl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Dortmunder Chatkorpus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10"/>
              </a:rPr>
              <a:t>http://www.chatkorpus.uni-dortmund.de/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1.1 Mio. Token aus 150'000 Chat-Beiträgen.</a:t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endParaRPr lang="de-DE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British National Corpus (BNC)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11"/>
              </a:rPr>
              <a:t>http://www.natcorp.ox.ac.uk/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über 100 Millionen Token</a:t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endParaRPr lang="de-DE" sz="16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smtClean="0">
                <a:solidFill>
                  <a:srgbClr val="FFFFFF"/>
                </a:solidFill>
                <a:latin typeface="Tahoma" pitchFamily="34" charset="0"/>
              </a:rPr>
              <a:t>COMPUTERLINGUISTIK</a:t>
            </a:r>
            <a:br>
              <a:rPr lang="de-DE" b="1" smtClean="0">
                <a:solidFill>
                  <a:srgbClr val="FFFFFF"/>
                </a:solidFill>
                <a:latin typeface="Tahoma" pitchFamily="34" charset="0"/>
              </a:rPr>
            </a:br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beschreibt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sprachliche Strukturen und Prozesse mit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h</a:t>
            </a: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ilfe 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der Datenverarbeitung</a:t>
            </a:r>
          </a:p>
          <a:p>
            <a:pPr>
              <a:lnSpc>
                <a:spcPct val="90000"/>
              </a:lnSpc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unterstützt die Korpuslinguistik</a:t>
            </a: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erleichtert die Erkundung des Phänomens „Sprache“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z="3200" b="1" cap="small" dirty="0" smtClean="0">
                <a:solidFill>
                  <a:srgbClr val="FFFFFF"/>
                </a:solidFill>
                <a:latin typeface="Tahoma" pitchFamily="34" charset="0"/>
              </a:rPr>
              <a:t>C</a:t>
            </a:r>
            <a:r>
              <a:rPr lang="cs-CZ" sz="3200" b="1" cap="small" dirty="0" err="1" smtClean="0">
                <a:solidFill>
                  <a:srgbClr val="FFFFFF"/>
                </a:solidFill>
                <a:latin typeface="Tahoma" pitchFamily="34" charset="0"/>
              </a:rPr>
              <a:t>omputer</a:t>
            </a:r>
            <a:r>
              <a:rPr lang="cs-CZ" sz="3200" b="1" cap="small" dirty="0" smtClean="0">
                <a:solidFill>
                  <a:srgbClr val="FFFFFF"/>
                </a:solidFill>
                <a:latin typeface="Tahoma" pitchFamily="34" charset="0"/>
              </a:rPr>
              <a:t>- </a:t>
            </a:r>
            <a:r>
              <a:rPr lang="cs-CZ" sz="3200" b="1" cap="small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3200" b="1" cap="small" dirty="0" smtClean="0">
                <a:solidFill>
                  <a:srgbClr val="FFFFFF"/>
                </a:solidFill>
                <a:latin typeface="Tahoma" pitchFamily="34" charset="0"/>
              </a:rPr>
              <a:t> Korpuslinguistik</a:t>
            </a:r>
            <a:r>
              <a:rPr lang="de-DE" sz="32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de-DE" sz="3200" b="1" dirty="0" smtClean="0">
                <a:solidFill>
                  <a:srgbClr val="FFFFFF"/>
                </a:solidFill>
                <a:latin typeface="Tahoma" pitchFamily="34" charset="0"/>
              </a:rPr>
            </a:br>
            <a:endParaRPr lang="cs-CZ" sz="3200" dirty="0" smtClean="0"/>
          </a:p>
        </p:txBody>
      </p:sp>
      <p:sp>
        <p:nvSpPr>
          <p:cNvPr id="19459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FFFF"/>
                </a:solidFill>
              </a:rPr>
              <a:t>Computer+Linguistik</a:t>
            </a:r>
          </a:p>
        </p:txBody>
      </p:sp>
      <p:sp>
        <p:nvSpPr>
          <p:cNvPr id="19460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046288"/>
          </a:xfrm>
        </p:spPr>
        <p:txBody>
          <a:bodyPr/>
          <a:lstStyle/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smtClean="0">
                <a:solidFill>
                  <a:srgbClr val="FFFFFF"/>
                </a:solidFill>
                <a:cs typeface="Times New Roman" pitchFamily="18" charset="0"/>
              </a:rPr>
              <a:t>↓</a:t>
            </a:r>
          </a:p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b="1" smtClean="0">
                <a:solidFill>
                  <a:srgbClr val="FFFFFF"/>
                </a:solidFill>
                <a:cs typeface="Times New Roman" pitchFamily="18" charset="0"/>
              </a:rPr>
              <a:t>Computerlinguistik</a:t>
            </a:r>
          </a:p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9461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FFFF"/>
                </a:solidFill>
              </a:rPr>
              <a:t>Korpus+Linguistik</a:t>
            </a:r>
          </a:p>
        </p:txBody>
      </p:sp>
      <p:sp>
        <p:nvSpPr>
          <p:cNvPr id="1946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974850"/>
          </a:xfrm>
        </p:spPr>
        <p:txBody>
          <a:bodyPr/>
          <a:lstStyle/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smtClean="0">
                <a:solidFill>
                  <a:srgbClr val="FFFFFF"/>
                </a:solidFill>
                <a:cs typeface="Times New Roman" pitchFamily="18" charset="0"/>
              </a:rPr>
              <a:t>↓</a:t>
            </a: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smtClean="0"/>
          </a:p>
          <a:p>
            <a:pPr algn="ctr">
              <a:buFontTx/>
              <a:buNone/>
            </a:pPr>
            <a:r>
              <a:rPr lang="cs-CZ" b="1" smtClean="0">
                <a:solidFill>
                  <a:srgbClr val="FFFFFF"/>
                </a:solidFill>
                <a:cs typeface="Times New Roman" pitchFamily="18" charset="0"/>
              </a:rPr>
              <a:t>Korpuslinguistik</a:t>
            </a:r>
          </a:p>
        </p:txBody>
      </p:sp>
      <p:sp>
        <p:nvSpPr>
          <p:cNvPr id="19463" name="TextovéPole 6"/>
          <p:cNvSpPr txBox="1">
            <a:spLocks noChangeArrowheads="1"/>
          </p:cNvSpPr>
          <p:nvPr/>
        </p:nvSpPr>
        <p:spPr bwMode="auto">
          <a:xfrm>
            <a:off x="2322513" y="5229225"/>
            <a:ext cx="3963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(Computer)Korpuslinguistik</a:t>
            </a:r>
          </a:p>
        </p:txBody>
      </p:sp>
      <p:cxnSp>
        <p:nvCxnSpPr>
          <p:cNvPr id="19464" name="Přímá spojovací šipka 8"/>
          <p:cNvCxnSpPr>
            <a:cxnSpLocks noChangeShapeType="1"/>
          </p:cNvCxnSpPr>
          <p:nvPr/>
        </p:nvCxnSpPr>
        <p:spPr bwMode="auto">
          <a:xfrm>
            <a:off x="2555875" y="4076700"/>
            <a:ext cx="914400" cy="914400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</p:spPr>
      </p:cxnSp>
      <p:cxnSp>
        <p:nvCxnSpPr>
          <p:cNvPr id="19465" name="Přímá spojovací šipka 9"/>
          <p:cNvCxnSpPr>
            <a:cxnSpLocks noChangeShapeType="1"/>
          </p:cNvCxnSpPr>
          <p:nvPr/>
        </p:nvCxnSpPr>
        <p:spPr bwMode="auto">
          <a:xfrm rot="5400000">
            <a:off x="5328444" y="4112419"/>
            <a:ext cx="1008063" cy="936625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Kriterien würden Sie erwarten?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Charakterisieren Sie die</a:t>
            </a: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jenigen</a:t>
            </a: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Korpora, die Sie 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kennen.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 wird es (kaum jemals)  geben?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Korpora würden Sie begrüßen?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Ist </a:t>
            </a: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das World-Wide-Web auch eine Textdatenbank?</a:t>
            </a:r>
          </a:p>
          <a:p>
            <a:pPr>
              <a:defRPr/>
            </a:pPr>
            <a:endParaRPr lang="de-DE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None/>
              <a:defRPr/>
            </a:pPr>
            <a:endParaRPr lang="de-AT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(Ursprungsmedium)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endParaRPr lang="de-DE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1.1 Synchrone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Wortschatz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-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Portal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AAC</a:t>
            </a:r>
            <a:endParaRPr lang="de-DE" altLang="ja-JP" sz="20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1.2 Diachrone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DWDS (20. Jh.), </a:t>
            </a: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(18. – 21. Jh.)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1.3 Historische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MHDBDB (MHD), Bonner </a:t>
            </a: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FnhdC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(FNHD)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AHD??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2.1 Korpora der geschriebenen Sprache</a:t>
            </a:r>
          </a:p>
          <a:p>
            <a:pPr lvl="1">
              <a:buFontTx/>
              <a:buNone/>
              <a:defRPr/>
            </a:pP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DWDS, Leipzig…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2.2 Korpora der gesprochenen Sprache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Bayerisches Archiv für Sprachsignale, 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DGD (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auch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Ex Freiburger Korpus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)</a:t>
            </a:r>
            <a:endParaRPr lang="de-DE" altLang="ja-JP" sz="20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defRPr/>
            </a:pPr>
            <a:endParaRPr lang="de-AT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815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 Stilistisches Kriterium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3.1.1 allgemeine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de-AT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AT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3.1.2 spezifische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MULTEXT-</a:t>
            </a: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East</a:t>
            </a: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FALKO</a:t>
            </a:r>
          </a:p>
          <a:p>
            <a:pPr>
              <a:buFontTx/>
              <a:buNone/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 Kriterium der Ausgewogenheit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3.2.1 ausgewogene Korpora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3.2.2 opportunistisch gebildete Korpora</a:t>
            </a:r>
            <a:endParaRPr lang="cs-CZ" altLang="ja-JP" sz="20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2">
              <a:buFontTx/>
              <a:buNone/>
              <a:defRPr/>
            </a:pP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Wortschatz</a:t>
            </a: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-</a:t>
            </a: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Portal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z="1800" smtClean="0">
              <a:solidFill>
                <a:srgbClr val="004D00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</a:pPr>
            <a:r>
              <a:rPr lang="de-DE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</a:pP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4.1 große</a:t>
            </a:r>
          </a:p>
          <a:p>
            <a:pPr lvl="1">
              <a:buFontTx/>
              <a:buNone/>
            </a:pPr>
            <a:r>
              <a:rPr lang="cs-CZ" altLang="ja-JP" sz="20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DeReKo, BNC, ČNK…</a:t>
            </a:r>
          </a:p>
          <a:p>
            <a:pPr lvl="1">
              <a:buFontTx/>
              <a:buNone/>
            </a:pPr>
            <a:endParaRPr lang="cs-CZ" altLang="ja-JP" sz="20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4.2 kleine</a:t>
            </a:r>
          </a:p>
          <a:p>
            <a:pPr lvl="1">
              <a:buFontTx/>
              <a:buNone/>
            </a:pPr>
            <a:r>
              <a:rPr lang="cs-CZ" altLang="ja-JP" sz="20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DWDS (nicht-authorisierter Teil), Deu-Cze</a:t>
            </a:r>
            <a:endParaRPr lang="de-AT" altLang="ja-JP" sz="2000" smtClean="0"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Předvádění na obrazovce (4:3)</PresentationFormat>
  <Paragraphs>159</Paragraphs>
  <Slides>15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ＭＳ Ｐゴシック</vt:lpstr>
      <vt:lpstr>ＭＳ Ｐゴシック</vt:lpstr>
      <vt:lpstr>Arial</vt:lpstr>
      <vt:lpstr>Courier New</vt:lpstr>
      <vt:lpstr>Tahoma</vt:lpstr>
      <vt:lpstr>Times New Roman</vt:lpstr>
      <vt:lpstr>Wingdings</vt:lpstr>
      <vt:lpstr>Default Design</vt:lpstr>
      <vt:lpstr>ZIELE  der Computerlinguistik (50er Jahre)</vt:lpstr>
      <vt:lpstr>COMPUTERLINGUISTIK </vt:lpstr>
      <vt:lpstr>Computer- und Korpuslinguistik </vt:lpstr>
      <vt:lpstr>Korpustypologie</vt:lpstr>
      <vt:lpstr>Korpustypologie</vt:lpstr>
      <vt:lpstr>Korpustypologie</vt:lpstr>
      <vt:lpstr>Korpustypologie</vt:lpstr>
      <vt:lpstr>Korpustypologie</vt:lpstr>
      <vt:lpstr>Korpustypologie</vt:lpstr>
      <vt:lpstr>Korpustypologie</vt:lpstr>
      <vt:lpstr>Vergleichskorpus </vt:lpstr>
      <vt:lpstr>Korpustypologie</vt:lpstr>
      <vt:lpstr>Wo sind die Korpora keine Hilfe?</vt:lpstr>
      <vt:lpstr>Korpora des Deutschen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Tomas</cp:lastModifiedBy>
  <cp:revision>157</cp:revision>
  <dcterms:created xsi:type="dcterms:W3CDTF">2005-07-08T07:22:02Z</dcterms:created>
  <dcterms:modified xsi:type="dcterms:W3CDTF">2016-10-05T16:21:47Z</dcterms:modified>
</cp:coreProperties>
</file>