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Ir%C3%A1cko-%C3%ADr%C3%A1nsk%C3%A1_v%C3%A1lka" TargetMode="External"/><Relationship Id="rId2" Type="http://schemas.openxmlformats.org/officeDocument/2006/relationships/hyperlink" Target="https://zpravy.idnes.cz/iran-cmf-/zahranicni.aspx?klic=6409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zpravy.aktualne.cz/teheran-iran/r~88e910d285bd11e88bcd0cc47ab5f122/r~f6d13372a8f411e8b634ac1f6b220ee8/" TargetMode="External"/><Relationship Id="rId4" Type="http://schemas.openxmlformats.org/officeDocument/2006/relationships/hyperlink" Target="https://www.lidovky.cz/svet/iran.K21803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51A7F6-E55E-4DA3-AAF1-53B1247D29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dirty="0"/>
              <a:t>Írán – Máme se ho bát?</a:t>
            </a:r>
            <a:r>
              <a:rPr lang="cs-CZ" dirty="0"/>
              <a:t>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7CB647A-9D4B-4A48-8F2C-D858EF6079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28347" y="5451314"/>
            <a:ext cx="8144134" cy="1117687"/>
          </a:xfrm>
        </p:spPr>
        <p:txBody>
          <a:bodyPr/>
          <a:lstStyle/>
          <a:p>
            <a:r>
              <a:rPr lang="cs-CZ" dirty="0"/>
              <a:t>Monika Zuzaníková </a:t>
            </a:r>
          </a:p>
          <a:p>
            <a:r>
              <a:rPr lang="cs-CZ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787709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FECAD23-900F-4F1B-A441-6A68749F8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7943801-CAEC-4F98-9332-2A4D912846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8A233090-6C39-4F59-8A0F-86F011A7E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5992" y="0"/>
            <a:ext cx="4636008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84DCAA0-4BF1-4FB9-97BA-D6BA630419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7876030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1EE4880-18CD-45C9-AEC9-3B55FB202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7087552" cy="1080938"/>
          </a:xfrm>
        </p:spPr>
        <p:txBody>
          <a:bodyPr>
            <a:normAutofit/>
          </a:bodyPr>
          <a:lstStyle/>
          <a:p>
            <a:pPr algn="ctr"/>
            <a:r>
              <a:rPr lang="cs-CZ" sz="4000" dirty="0"/>
              <a:t>Základní údaje 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BC2FEA5-B399-458A-8393-E06CE40DB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7967048" cy="321164"/>
          </a:xfrm>
          <a:prstGeom prst="rect">
            <a:avLst/>
          </a:prstGeom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2628EC-EDB0-4539-83B0-FB67D644E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834" y="1977794"/>
            <a:ext cx="7172325" cy="473657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Úřední název: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Íránská islámská republika</a:t>
            </a:r>
          </a:p>
          <a:p>
            <a:pPr>
              <a:lnSpc>
                <a:spcPct val="150000"/>
              </a:lnSpc>
            </a:pP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Počet obyvatel: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82 milionů</a:t>
            </a:r>
          </a:p>
          <a:p>
            <a:pPr>
              <a:lnSpc>
                <a:spcPct val="150000"/>
              </a:lnSpc>
            </a:pP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</a:rPr>
              <a:t>Rozloha: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1,6 milionu km² </a:t>
            </a:r>
          </a:p>
          <a:p>
            <a:pPr>
              <a:lnSpc>
                <a:spcPct val="150000"/>
              </a:lnSpc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patří mezi jednu z 20 nelidnatějších a nejrozlehlejších zemí</a:t>
            </a:r>
          </a:p>
          <a:p>
            <a:pPr>
              <a:lnSpc>
                <a:spcPct val="150000"/>
              </a:lnSpc>
            </a:pPr>
            <a:r>
              <a:rPr lang="cs-CZ" sz="2200" b="1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Hl. město: 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Teherán</a:t>
            </a:r>
          </a:p>
          <a:p>
            <a:pPr>
              <a:lnSpc>
                <a:spcPct val="150000"/>
              </a:lnSpc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Multikulturní země s mnoha etnickými a jazykovými skupinami. Největší z nich: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 Peršané (61%), </a:t>
            </a:r>
            <a:r>
              <a:rPr lang="cs-CZ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Ázerbájci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 (16%), Kurdové (10%) a </a:t>
            </a:r>
            <a:r>
              <a:rPr lang="cs-CZ" sz="2200" dirty="0" err="1">
                <a:latin typeface="Calibri" panose="020F0502020204030204" pitchFamily="34" charset="0"/>
                <a:cs typeface="Calibri" panose="020F0502020204030204" pitchFamily="34" charset="0"/>
              </a:rPr>
              <a:t>Lur</a:t>
            </a: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 (6%)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200" dirty="0">
                <a:latin typeface="Calibri" panose="020F0502020204030204" pitchFamily="34" charset="0"/>
                <a:cs typeface="Calibri" panose="020F0502020204030204" pitchFamily="34" charset="0"/>
              </a:rPr>
              <a:t>Oblast dříve nazývaná jako Persie</a:t>
            </a:r>
          </a:p>
          <a:p>
            <a:endParaRPr lang="cs-CZ" sz="20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C5680F6-A881-4F63-A0FD-AF924585A5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6896" y="1468764"/>
            <a:ext cx="4636008" cy="4636008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32077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517E76-BA70-4FC3-908A-72428A175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>
            <a:normAutofit/>
          </a:bodyPr>
          <a:lstStyle/>
          <a:p>
            <a:r>
              <a:rPr lang="cs-CZ"/>
              <a:t>Základní údaje </a:t>
            </a:r>
          </a:p>
        </p:txBody>
      </p:sp>
      <p:sp>
        <p:nvSpPr>
          <p:cNvPr id="25" name="Content Placeholder 9">
            <a:extLst>
              <a:ext uri="{FF2B5EF4-FFF2-40B4-BE49-F238E27FC236}">
                <a16:creationId xmlns:a16="http://schemas.microsoft.com/office/drawing/2014/main" id="{97E86825-14DD-4CF0-8693-4723795A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899" y="2009776"/>
            <a:ext cx="7053979" cy="4953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Írán se dělí na 31 provincií, ty spravují guvernéři 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 čele je prezident, skutečnou moc má ale duchovní vůdce, kterého volí Rada expertů 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Volební právo od 15 let 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 soudním systému převládá právo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šária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mnoho ale už převzato i z práva evropského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Oficiální cíl vlády: vytvoření Nového světového řádu na základě světového míru, globálního vojenského paktu a spravedlnosti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6" name="Zástupný symbol pro obsah 4">
            <a:extLst>
              <a:ext uri="{FF2B5EF4-FFF2-40B4-BE49-F238E27FC236}">
                <a16:creationId xmlns:a16="http://schemas.microsoft.com/office/drawing/2014/main" id="{3E28AD29-9550-4134-960E-F637007956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1878" y="2627550"/>
            <a:ext cx="4678407" cy="2677875"/>
          </a:xfrm>
          <a:prstGeom prst="rect">
            <a:avLst/>
          </a:prstGeom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69222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D29AA5-D560-4AAE-A2E4-4BB94EAF7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Proč vlastně Írán známe? …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888530-127D-45E7-AFF6-0F8A783F3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1" y="1962150"/>
            <a:ext cx="10829924" cy="481965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Od starověku žádoucí území (Médové, Řekové, Alexandr Veliký,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Činghistán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…)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 19. stol kolonie VB a Ruska -&gt; značný vliv na vše, nezměnila ani revoluce v letech 1905-1911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Za druhé světové války obě velmoci zemi okupovaly, dosazovaly vládce apod.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Politické strany se budují až od roku 1951, znárodnil se ropný průmysl, dříve kontrolovaný VB -&gt; konflikt -&gt; státní převrat za podpory CIA -&gt; orientace na USA -&gt; rozkol v zemi, narušení monarchie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2219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C95EA2-6753-4D81-8438-50800C10D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Islámská republika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10B568-A488-4FBB-A9A9-F79D19655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17097"/>
            <a:ext cx="5781424" cy="45720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1978 protivládní demonstrace -&gt; revoluce, svržení režimu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 referendem schváleno ustavení islámské republiky a do ústavy zakomponovány teokratické prvky		-&gt;moc převzalo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šiítské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duchovenstvo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Následoval okamžitý konflikt s USA a Irákem (S. Husajn)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Americká rukojmí v Íránu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1980 Irák překročil hranice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Íráku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-&gt; válka </a:t>
            </a: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A67ADCD-BA93-4B7B-BC7E-F2676103E7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1425" y="2220976"/>
            <a:ext cx="6055966" cy="3803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411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12">
            <a:extLst>
              <a:ext uri="{FF2B5EF4-FFF2-40B4-BE49-F238E27FC236}">
                <a16:creationId xmlns:a16="http://schemas.microsoft.com/office/drawing/2014/main" id="{905A9BAA-B344-45D2-838C-73856C4B1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76" y="0"/>
            <a:ext cx="12192000" cy="6858001"/>
            <a:chOff x="-3176" y="0"/>
            <a:chExt cx="12192000" cy="6858001"/>
          </a:xfrm>
        </p:grpSpPr>
        <p:sp useBgFill="1">
          <p:nvSpPr>
            <p:cNvPr id="14" name="Rectangle 13">
              <a:extLst>
                <a:ext uri="{FF2B5EF4-FFF2-40B4-BE49-F238E27FC236}">
                  <a16:creationId xmlns:a16="http://schemas.microsoft.com/office/drawing/2014/main" id="{390434AA-4632-440E-9AE7-411396A77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88824" cy="685800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6" name="Picture 14">
              <a:extLst>
                <a:ext uri="{FF2B5EF4-FFF2-40B4-BE49-F238E27FC236}">
                  <a16:creationId xmlns:a16="http://schemas.microsoft.com/office/drawing/2014/main" id="{D462FD1E-E713-4FD4-8746-671C946723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2">
              <a:alphaModFix am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176" y="0"/>
              <a:ext cx="12192000" cy="6858000"/>
            </a:xfrm>
            <a:prstGeom prst="rect">
              <a:avLst/>
            </a:prstGeom>
          </p:spPr>
        </p:pic>
      </p:grpSp>
      <p:pic>
        <p:nvPicPr>
          <p:cNvPr id="27" name="Zástupný symbol pro obsah 4">
            <a:extLst>
              <a:ext uri="{FF2B5EF4-FFF2-40B4-BE49-F238E27FC236}">
                <a16:creationId xmlns:a16="http://schemas.microsoft.com/office/drawing/2014/main" id="{A42C08C9-2D20-4091-9A21-E3E7D174A2B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933" r="17058" b="1"/>
          <a:stretch/>
        </p:blipFill>
        <p:spPr>
          <a:xfrm>
            <a:off x="7296150" y="864626"/>
            <a:ext cx="4808538" cy="4365105"/>
          </a:xfrm>
          <a:prstGeom prst="rect">
            <a:avLst/>
          </a:prstGeom>
          <a:ln>
            <a:noFill/>
          </a:ln>
          <a:effectLst/>
        </p:spPr>
      </p:pic>
      <p:sp>
        <p:nvSpPr>
          <p:cNvPr id="28" name="Rectangle 16">
            <a:extLst>
              <a:ext uri="{FF2B5EF4-FFF2-40B4-BE49-F238E27FC236}">
                <a16:creationId xmlns:a16="http://schemas.microsoft.com/office/drawing/2014/main" id="{78A4CDE5-C7BC-41E1-8A4A-79E024CC09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5018565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95E83B2-F3B1-4C58-8608-B27455ACA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2" y="753228"/>
            <a:ext cx="3679028" cy="1080938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Íránsko-Iránská válka</a:t>
            </a:r>
          </a:p>
        </p:txBody>
      </p:sp>
      <p:pic>
        <p:nvPicPr>
          <p:cNvPr id="29" name="Picture 18">
            <a:extLst>
              <a:ext uri="{FF2B5EF4-FFF2-40B4-BE49-F238E27FC236}">
                <a16:creationId xmlns:a16="http://schemas.microsoft.com/office/drawing/2014/main" id="{025C7952-5703-489E-8DBD-F2EFAC8EEB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5029200" cy="202738"/>
          </a:xfrm>
          <a:prstGeom prst="rect">
            <a:avLst/>
          </a:prstGeom>
        </p:spPr>
      </p:pic>
      <p:sp>
        <p:nvSpPr>
          <p:cNvPr id="30" name="Content Placeholder 9">
            <a:extLst>
              <a:ext uri="{FF2B5EF4-FFF2-40B4-BE49-F238E27FC236}">
                <a16:creationId xmlns:a16="http://schemas.microsoft.com/office/drawing/2014/main" id="{AED070E3-800A-43AA-A469-056B6CFC9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746" y="1834166"/>
            <a:ext cx="7196854" cy="48860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Válka začala přesně 22. září 1980 invazí iráckých vojsk do Íránu a skončila 20. srpna 1988 uzavřením příměří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Husajn se bál utlačování radikálů, také si dělal nároky na území 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Irák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předpokládál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rychlou výhru, to se ale vůbec nestalo 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 útoku na ropné tankery se zapojily supervelmoci 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Konflikt bývá přirovnáván k první světové válce </a:t>
            </a:r>
          </a:p>
          <a:p>
            <a:pPr>
              <a:lnSpc>
                <a:spcPct val="150000"/>
              </a:lnSpc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Užití yperitu apod., velké ztráty na obou stranách, dětští vojáci 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682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146E45C-1450-4186-B501-74F221F89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EDDA48B-BC04-4915-ADA3-A1A9522EB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8C9D07A-5A22-4E55-B18A-47CF07E50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D71E629-0739-4A59-972B-A9E9A4500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F9C2BBD-AAF7-4C85-9BE4-E4C2F5235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78925"/>
              </a:gs>
              <a:gs pos="50000">
                <a:srgbClr val="D54209"/>
              </a:gs>
              <a:gs pos="100000">
                <a:srgbClr val="8D0000"/>
              </a:gs>
            </a:gsLst>
            <a:lin ang="2520000" scaled="0"/>
          </a:gradFill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EEF8B78-E487-4E1A-8945-35B4041B0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B9B4F0B3-5A15-4AAD-B054-8BA920987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CCA43FE3-BC3A-4163-B2D9-721AA0F6F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488AAD42-9F71-4F14-AE1E-C05DCFC60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69DE426-DA76-4D63-8D98-D1B3F2D97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2" y="2063262"/>
            <a:ext cx="3739278" cy="26611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 dirty="0" err="1">
                <a:solidFill>
                  <a:srgbClr val="FFFFFF"/>
                </a:solidFill>
              </a:rPr>
              <a:t>Máme</a:t>
            </a:r>
            <a:r>
              <a:rPr lang="en-US" sz="5400" dirty="0">
                <a:solidFill>
                  <a:srgbClr val="FFFFFF"/>
                </a:solidFill>
              </a:rPr>
              <a:t> se </a:t>
            </a:r>
            <a:r>
              <a:rPr lang="en-US" sz="5400" dirty="0" err="1">
                <a:solidFill>
                  <a:srgbClr val="FFFFFF"/>
                </a:solidFill>
              </a:rPr>
              <a:t>bát</a:t>
            </a:r>
            <a:r>
              <a:rPr lang="en-US" sz="5400" dirty="0">
                <a:solidFill>
                  <a:srgbClr val="FFFFFF"/>
                </a:solidFill>
              </a:rPr>
              <a:t>?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751F72-D878-4737-B5C3-4F8136D8B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3" y="5101298"/>
            <a:ext cx="3739277" cy="111662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2000" dirty="0">
                <a:solidFill>
                  <a:srgbClr val="FFFFFF"/>
                </a:solidFill>
              </a:rPr>
              <a:t>https://zpravy.idnes.cz/iran-cmf-/zahranicni.aspx?klic=64090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1B962C9-BE53-4915-9C0C-B53DCD378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6090" y="642795"/>
            <a:ext cx="6272654" cy="557512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" dist="63500" dir="5040000" algn="t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81389F2-587E-47AD-8247-A38380C078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93085" y="1279034"/>
            <a:ext cx="5629268" cy="4293138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773602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A547B0-607D-47E1-BB85-370E77F9B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35C926-6487-4238-9D62-2FC2883DA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https://zpravy.idnes.cz/iran-cmf-/zahranicni.aspx?klic=64090</a:t>
            </a:r>
            <a:endParaRPr lang="cs-CZ" dirty="0"/>
          </a:p>
          <a:p>
            <a:r>
              <a:rPr lang="cs-CZ" dirty="0">
                <a:hlinkClick r:id="rId3"/>
              </a:rPr>
              <a:t>https://cs.wikipedia.org/wiki/Ir%C3%A1cko-%C3%ADr%C3%A1nsk%C3%A1_v%C3%A1lka</a:t>
            </a:r>
            <a:endParaRPr lang="cs-CZ" dirty="0"/>
          </a:p>
          <a:p>
            <a:r>
              <a:rPr lang="cs-CZ" dirty="0">
                <a:hlinkClick r:id="rId4"/>
              </a:rPr>
              <a:t>https://www.lidovky.cz/svet/iran.K218034</a:t>
            </a:r>
            <a:endParaRPr lang="cs-CZ" dirty="0"/>
          </a:p>
          <a:p>
            <a:r>
              <a:rPr lang="cs-CZ" dirty="0">
                <a:hlinkClick r:id="rId5"/>
              </a:rPr>
              <a:t>https://zpravy.aktualne.cz/teheran-iran/r~88e910d285bd11e88bcd0cc47ab5f122/r~f6d13372a8f411e8b634ac1f6b220ee8/</a:t>
            </a:r>
            <a:endParaRPr lang="cs-CZ" dirty="0"/>
          </a:p>
          <a:p>
            <a:r>
              <a:rPr lang="cs-CZ" dirty="0"/>
              <a:t>https://cs.wikipedia.org/wiki/%C3%8Dr%C3%A1n</a:t>
            </a:r>
          </a:p>
        </p:txBody>
      </p:sp>
    </p:spTree>
    <p:extLst>
      <p:ext uri="{BB962C8B-B14F-4D97-AF65-F5344CB8AC3E}">
        <p14:creationId xmlns:p14="http://schemas.microsoft.com/office/powerpoint/2010/main" val="3424153451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308</Words>
  <Application>Microsoft Office PowerPoint</Application>
  <PresentationFormat>Širokoúhlá obrazovka</PresentationFormat>
  <Paragraphs>44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</vt:lpstr>
      <vt:lpstr>Berlín</vt:lpstr>
      <vt:lpstr>Írán – Máme se ho bát? </vt:lpstr>
      <vt:lpstr>Základní údaje </vt:lpstr>
      <vt:lpstr>Základní údaje </vt:lpstr>
      <vt:lpstr>Proč vlastně Írán známe? … </vt:lpstr>
      <vt:lpstr>Islámská republika </vt:lpstr>
      <vt:lpstr>Íránsko-Iránská válka</vt:lpstr>
      <vt:lpstr>Máme se bát? 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Írán – Máme se ho bát? </dc:title>
  <dc:creator>Monika Zuzaníková</dc:creator>
  <cp:lastModifiedBy>Monika Zuzaníková</cp:lastModifiedBy>
  <cp:revision>4</cp:revision>
  <dcterms:created xsi:type="dcterms:W3CDTF">2018-10-11T08:17:04Z</dcterms:created>
  <dcterms:modified xsi:type="dcterms:W3CDTF">2018-10-22T14:05:23Z</dcterms:modified>
</cp:coreProperties>
</file>